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343" r:id="rId5"/>
    <p:sldId id="340" r:id="rId6"/>
    <p:sldId id="282" r:id="rId7"/>
    <p:sldId id="283" r:id="rId8"/>
    <p:sldId id="284" r:id="rId9"/>
    <p:sldId id="285" r:id="rId10"/>
    <p:sldId id="370" r:id="rId11"/>
    <p:sldId id="271" r:id="rId12"/>
    <p:sldId id="272" r:id="rId13"/>
    <p:sldId id="273" r:id="rId14"/>
    <p:sldId id="369" r:id="rId15"/>
    <p:sldId id="368" r:id="rId16"/>
    <p:sldId id="321" r:id="rId17"/>
    <p:sldId id="308" r:id="rId18"/>
    <p:sldId id="349" r:id="rId19"/>
    <p:sldId id="350" r:id="rId20"/>
    <p:sldId id="351" r:id="rId21"/>
    <p:sldId id="354" r:id="rId22"/>
    <p:sldId id="355" r:id="rId23"/>
    <p:sldId id="356" r:id="rId24"/>
    <p:sldId id="320" r:id="rId25"/>
    <p:sldId id="361" r:id="rId26"/>
    <p:sldId id="324" r:id="rId27"/>
    <p:sldId id="325" r:id="rId28"/>
    <p:sldId id="337" r:id="rId29"/>
    <p:sldId id="294" r:id="rId30"/>
    <p:sldId id="297"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942"/>
    <a:srgbClr val="00A6DE"/>
    <a:srgbClr val="14C33D"/>
    <a:srgbClr val="ED2289"/>
    <a:srgbClr val="00B3EC"/>
    <a:srgbClr val="6EB3EC"/>
    <a:srgbClr val="00A1B1"/>
    <a:srgbClr val="00ADBA"/>
    <a:srgbClr val="E2E319"/>
    <a:srgbClr val="C5D4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7" autoAdjust="0"/>
    <p:restoredTop sz="77067" autoAdjust="0"/>
  </p:normalViewPr>
  <p:slideViewPr>
    <p:cSldViewPr>
      <p:cViewPr varScale="1">
        <p:scale>
          <a:sx n="59" d="100"/>
          <a:sy n="59" d="100"/>
        </p:scale>
        <p:origin x="114"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29268"/>
    </p:cViewPr>
  </p:sorterViewPr>
  <p:notesViewPr>
    <p:cSldViewPr>
      <p:cViewPr varScale="1">
        <p:scale>
          <a:sx n="95" d="100"/>
          <a:sy n="95" d="100"/>
        </p:scale>
        <p:origin x="403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1E7D522-1AEA-43CC-816E-E2629E161F49}" type="datetimeFigureOut">
              <a:rPr lang="en-US" smtClean="0"/>
              <a:t>08/16/2019</a:t>
            </a:fld>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32D6BCC-AE11-47DE-899F-04DD58B8B06C}" type="slidenum">
              <a:rPr lang="en-US" smtClean="0"/>
              <a:t>‹#›</a:t>
            </a:fld>
            <a:endParaRPr lang="en-US" dirty="0"/>
          </a:p>
        </p:txBody>
      </p:sp>
    </p:spTree>
    <p:extLst>
      <p:ext uri="{BB962C8B-B14F-4D97-AF65-F5344CB8AC3E}">
        <p14:creationId xmlns:p14="http://schemas.microsoft.com/office/powerpoint/2010/main" val="121266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9C1A432-9922-4906-B6A7-73B8D241E742}" type="datetimeFigureOut">
              <a:rPr lang="en-US" smtClean="0"/>
              <a:t>08/16/2019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AF2839-D6FA-45F5-BAE0-733408956C06}" type="slidenum">
              <a:rPr lang="en-US" smtClean="0"/>
              <a:t>‹#›</a:t>
            </a:fld>
            <a:endParaRPr lang="en-US" dirty="0"/>
          </a:p>
        </p:txBody>
      </p:sp>
    </p:spTree>
    <p:extLst>
      <p:ext uri="{BB962C8B-B14F-4D97-AF65-F5344CB8AC3E}">
        <p14:creationId xmlns:p14="http://schemas.microsoft.com/office/powerpoint/2010/main" val="1129091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t>
            </a:r>
            <a:r>
              <a:rPr lang="en-US" b="1" dirty="0"/>
              <a:t>Finding Scholarships: Where</a:t>
            </a:r>
            <a:r>
              <a:rPr lang="en-US" b="1" baseline="0" dirty="0"/>
              <a:t> to look and how to win them.</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College can be expensive, but </a:t>
            </a:r>
            <a:r>
              <a:rPr lang="en-US" dirty="0"/>
              <a:t>there are billions of dollars in </a:t>
            </a:r>
            <a:r>
              <a:rPr lang="en-US" baseline="0" dirty="0"/>
              <a:t>scholarships </a:t>
            </a:r>
            <a:r>
              <a:rPr lang="en-US" dirty="0"/>
              <a:t>available to help you reduce</a:t>
            </a:r>
            <a:r>
              <a:rPr lang="en-US" baseline="0" dirty="0"/>
              <a:t> your cost</a:t>
            </a:r>
            <a:r>
              <a:rPr lang="en-US" dirty="0"/>
              <a:t>. This is money you don’t have to pay back. It’s literally free money you can use to pay for college.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order to get any of this free money, you need to apply.</a:t>
            </a:r>
            <a:endParaRPr lang="en-US" dirty="0"/>
          </a:p>
          <a:p>
            <a:endParaRPr lang="en-US" dirty="0"/>
          </a:p>
          <a:p>
            <a:r>
              <a:rPr lang="en-US" dirty="0"/>
              <a:t>Today I’ll show you some online tools you can use to find scholarships</a:t>
            </a:r>
            <a:r>
              <a:rPr lang="en-US" baseline="0" dirty="0"/>
              <a:t> that are a good match for you and give you tips on how to win them.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1</a:t>
            </a:fld>
            <a:endParaRPr lang="en-US" dirty="0"/>
          </a:p>
        </p:txBody>
      </p:sp>
    </p:spTree>
    <p:extLst>
      <p:ext uri="{BB962C8B-B14F-4D97-AF65-F5344CB8AC3E}">
        <p14:creationId xmlns:p14="http://schemas.microsoft.com/office/powerpoint/2010/main" val="3257137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click on one</a:t>
            </a:r>
            <a:r>
              <a:rPr lang="en-US" baseline="0" dirty="0"/>
              <a:t> we get more details.</a:t>
            </a:r>
          </a:p>
          <a:p>
            <a:endParaRPr lang="en-US" baseline="0" dirty="0"/>
          </a:p>
          <a:p>
            <a:r>
              <a:rPr lang="en-US" baseline="0" dirty="0"/>
              <a:t>This scholarship is for </a:t>
            </a:r>
            <a:r>
              <a:rPr lang="en-US" baseline="0" dirty="0" smtClean="0"/>
              <a:t>$5,000 </a:t>
            </a:r>
            <a:r>
              <a:rPr lang="en-US" baseline="0" dirty="0"/>
              <a:t>to </a:t>
            </a:r>
            <a:r>
              <a:rPr lang="en-US" baseline="0" dirty="0" smtClean="0"/>
              <a:t>reporting bullying on social media. </a:t>
            </a:r>
            <a:endParaRPr lang="en-US" baseline="0" dirty="0"/>
          </a:p>
          <a:p>
            <a:endParaRPr lang="en-US" baseline="0" dirty="0"/>
          </a:p>
          <a:p>
            <a:r>
              <a:rPr lang="en-US" baseline="0" dirty="0"/>
              <a:t>From here we can click through to the site to apply.</a:t>
            </a:r>
          </a:p>
        </p:txBody>
      </p:sp>
      <p:sp>
        <p:nvSpPr>
          <p:cNvPr id="4" name="Slide Number Placeholder 3"/>
          <p:cNvSpPr>
            <a:spLocks noGrp="1"/>
          </p:cNvSpPr>
          <p:nvPr>
            <p:ph type="sldNum" sz="quarter" idx="10"/>
          </p:nvPr>
        </p:nvSpPr>
        <p:spPr/>
        <p:txBody>
          <a:bodyPr/>
          <a:lstStyle/>
          <a:p>
            <a:fld id="{37AF2839-D6FA-45F5-BAE0-733408956C06}" type="slidenum">
              <a:rPr lang="en-US" smtClean="0"/>
              <a:t>10</a:t>
            </a:fld>
            <a:endParaRPr lang="en-US" dirty="0"/>
          </a:p>
        </p:txBody>
      </p:sp>
    </p:spTree>
    <p:extLst>
      <p:ext uri="{BB962C8B-B14F-4D97-AF65-F5344CB8AC3E}">
        <p14:creationId xmlns:p14="http://schemas.microsoft.com/office/powerpoint/2010/main" val="4212084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what</a:t>
            </a:r>
            <a:r>
              <a:rPr lang="en-US" baseline="0" dirty="0"/>
              <a:t> that looks like.</a:t>
            </a:r>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11</a:t>
            </a:fld>
            <a:endParaRPr lang="en-US" dirty="0"/>
          </a:p>
        </p:txBody>
      </p:sp>
    </p:spTree>
    <p:extLst>
      <p:ext uri="{BB962C8B-B14F-4D97-AF65-F5344CB8AC3E}">
        <p14:creationId xmlns:p14="http://schemas.microsoft.com/office/powerpoint/2010/main" val="247140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0" dirty="0"/>
              <a:t>In</a:t>
            </a:r>
            <a:r>
              <a:rPr lang="en-US" b="0" baseline="0" dirty="0"/>
              <a:t> addition to fastweb.com, I also mentioned a couple of other sites. One of them is </a:t>
            </a:r>
            <a:r>
              <a:rPr lang="en-US" b="0" baseline="0" dirty="0" err="1"/>
              <a:t>Unigo</a:t>
            </a:r>
            <a:r>
              <a:rPr lang="en-US" b="0" baseline="0" dirty="0"/>
              <a:t>.</a:t>
            </a:r>
          </a:p>
          <a:p>
            <a:pPr defTabSz="931774"/>
            <a:endParaRPr lang="en-US" b="0" baseline="0" dirty="0"/>
          </a:p>
          <a:p>
            <a:pPr defTabSz="931774"/>
            <a:r>
              <a:rPr lang="en-US" b="0" baseline="0" dirty="0"/>
              <a:t>The sites basically work the same and let you create an account for FREE and get access to thousands of scholarship opportunities.</a:t>
            </a:r>
          </a:p>
          <a:p>
            <a:pPr defTabSz="931774"/>
            <a:endParaRPr lang="en-US" b="0" baseline="0" dirty="0"/>
          </a:p>
          <a:p>
            <a:pPr defTabSz="931774"/>
            <a:r>
              <a:rPr lang="en-US" b="0" baseline="0" dirty="0"/>
              <a:t>Some of them are pretty fun too.</a:t>
            </a:r>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12</a:t>
            </a:fld>
            <a:endParaRPr lang="en-US" dirty="0"/>
          </a:p>
        </p:txBody>
      </p:sp>
    </p:spTree>
    <p:extLst>
      <p:ext uri="{BB962C8B-B14F-4D97-AF65-F5344CB8AC3E}">
        <p14:creationId xmlns:p14="http://schemas.microsoft.com/office/powerpoint/2010/main" val="3826210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0" baseline="0" dirty="0"/>
              <a:t>Like these two:</a:t>
            </a:r>
          </a:p>
          <a:p>
            <a:pPr defTabSz="931774"/>
            <a:endParaRPr lang="en-US" b="0" baseline="0" dirty="0"/>
          </a:p>
          <a:p>
            <a:pPr defTabSz="931774"/>
            <a:r>
              <a:rPr lang="en-US" b="0" baseline="0" dirty="0"/>
              <a:t>To apply for the Flavor of the Month Scholarship you have to describe what flavor of ice cream you would be and why.</a:t>
            </a:r>
          </a:p>
          <a:p>
            <a:pPr defTabSz="931774"/>
            <a:endParaRPr lang="en-US" b="0" baseline="0" dirty="0"/>
          </a:p>
          <a:p>
            <a:pPr defTabSz="931774"/>
            <a:r>
              <a:rPr lang="en-US" b="0" baseline="0" dirty="0"/>
              <a:t>The Zombie Apocalypse scholarship requires you to write about your school being overrun with zombies and explain what you would do to survive.</a:t>
            </a:r>
          </a:p>
          <a:p>
            <a:pPr defTabSz="931774"/>
            <a:endParaRPr lang="en-US" b="0" baseline="0" dirty="0"/>
          </a:p>
          <a:p>
            <a:pPr defTabSz="931774"/>
            <a:r>
              <a:rPr lang="en-US" b="1" dirty="0"/>
              <a:t>[Additional</a:t>
            </a:r>
            <a:r>
              <a:rPr lang="en-US" b="1" baseline="0" dirty="0"/>
              <a:t> information about these scholarships to share with students if time allows]</a:t>
            </a:r>
          </a:p>
          <a:p>
            <a:pPr defTabSz="931774"/>
            <a:endParaRPr lang="en-US" b="1" dirty="0"/>
          </a:p>
          <a:p>
            <a:pPr defTabSz="931774"/>
            <a:r>
              <a:rPr lang="en-US" b="1" dirty="0"/>
              <a:t>Submit an online short written response (250 words or less) for the question:</a:t>
            </a:r>
            <a:r>
              <a:rPr lang="en-US" dirty="0"/>
              <a:t> </a:t>
            </a:r>
            <a:br>
              <a:rPr lang="en-US" dirty="0"/>
            </a:br>
            <a:r>
              <a:rPr lang="en-US" dirty="0"/>
              <a:t>"Summer and ice cream go hand-in-hand. In fact, July is National Ice Cream Month, and that's the inspiration behind this award. We think people are very similar to ice cream; some are nutty, others a little exotic, while some are very comforting. If you were an ice cream flavor, which would you be and why?" </a:t>
            </a:r>
          </a:p>
          <a:p>
            <a:endParaRPr lang="en-US" dirty="0"/>
          </a:p>
          <a:p>
            <a:r>
              <a:rPr lang="en-US" b="1" dirty="0"/>
              <a:t>Submit an online short written response (250 words or less) for the question:</a:t>
            </a:r>
            <a:r>
              <a:rPr lang="en-US" dirty="0"/>
              <a:t/>
            </a:r>
            <a:br>
              <a:rPr lang="en-US" dirty="0"/>
            </a:br>
            <a:r>
              <a:rPr lang="en-US" dirty="0"/>
              <a:t>"Imagine that your high school/college has been overrun with zombies. Your math professor, the cafeteria ladies and even your best friend have all joined the walking dead. Flesh out a plan to avoid the zombies, including where you’d hide and the top 5 things you’d bring to stay alive."</a:t>
            </a:r>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13</a:t>
            </a:fld>
            <a:endParaRPr lang="en-US" dirty="0"/>
          </a:p>
        </p:txBody>
      </p:sp>
    </p:spTree>
    <p:extLst>
      <p:ext uri="{BB962C8B-B14F-4D97-AF65-F5344CB8AC3E}">
        <p14:creationId xmlns:p14="http://schemas.microsoft.com/office/powerpoint/2010/main" val="3665062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Now that I’ve shown</a:t>
            </a:r>
            <a:r>
              <a:rPr lang="en-US" baseline="0" dirty="0">
                <a:effectLst/>
              </a:rPr>
              <a:t> you where you can find scholarships and shown you some of the types that are out there, let’s see what you might need to complete the applications.</a:t>
            </a:r>
          </a:p>
          <a:p>
            <a:endParaRPr lang="en-US" baseline="0" dirty="0">
              <a:effectLst/>
            </a:endParaRPr>
          </a:p>
          <a:p>
            <a:r>
              <a:rPr lang="en-US" baseline="0" dirty="0">
                <a:effectLst/>
              </a:rPr>
              <a:t>They may ask for an essay, letters of recommendation, your high school transcript, or require an interview.</a:t>
            </a:r>
          </a:p>
          <a:p>
            <a:endParaRPr lang="en-US" baseline="0" dirty="0">
              <a:effectLst/>
            </a:endParaRPr>
          </a:p>
          <a:p>
            <a:r>
              <a:rPr lang="en-US" dirty="0">
                <a:effectLst/>
              </a:rPr>
              <a:t>Remember, every scholarship is different</a:t>
            </a:r>
            <a:r>
              <a:rPr lang="en-US" baseline="0" dirty="0">
                <a:effectLst/>
              </a:rPr>
              <a:t> and so are the applications.</a:t>
            </a:r>
          </a:p>
          <a:p>
            <a:endParaRPr lang="en-US" baseline="0" dirty="0">
              <a:effectLst/>
            </a:endParaRPr>
          </a:p>
          <a:p>
            <a:r>
              <a:rPr lang="en-US" baseline="0" dirty="0">
                <a:effectLst/>
              </a:rPr>
              <a:t>You might need some, all, or none of these things, but by</a:t>
            </a:r>
            <a:r>
              <a:rPr lang="en-US" dirty="0">
                <a:effectLst/>
              </a:rPr>
              <a:t> being prepared</a:t>
            </a:r>
            <a:r>
              <a:rPr lang="en-US" baseline="0" dirty="0">
                <a:effectLst/>
              </a:rPr>
              <a:t> </a:t>
            </a:r>
            <a:r>
              <a:rPr lang="en-US" dirty="0">
                <a:effectLst/>
              </a:rPr>
              <a:t>and organized, you’ll maximize your chances of winning a scholarship.</a:t>
            </a:r>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14</a:t>
            </a:fld>
            <a:endParaRPr lang="en-US" dirty="0"/>
          </a:p>
        </p:txBody>
      </p:sp>
    </p:spTree>
    <p:extLst>
      <p:ext uri="{BB962C8B-B14F-4D97-AF65-F5344CB8AC3E}">
        <p14:creationId xmlns:p14="http://schemas.microsoft.com/office/powerpoint/2010/main" val="41679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First</a:t>
            </a:r>
            <a:r>
              <a:rPr lang="en-US" baseline="0" dirty="0"/>
              <a:t> let’s talk about overall application tips.</a:t>
            </a:r>
          </a:p>
          <a:p>
            <a:pPr lvl="0"/>
            <a:endParaRPr lang="en-US" baseline="0" dirty="0"/>
          </a:p>
          <a:p>
            <a:pPr lvl="0"/>
            <a:r>
              <a:rPr lang="en-US" dirty="0"/>
              <a:t>The number one thing you can do is to watch deadlines carefully. Late applications are usually denied.</a:t>
            </a:r>
          </a:p>
          <a:p>
            <a:pPr lvl="0"/>
            <a:endParaRPr lang="en-US" dirty="0"/>
          </a:p>
          <a:p>
            <a:pPr lvl="0"/>
            <a:r>
              <a:rPr lang="en-US" dirty="0"/>
              <a:t>You’ll also want to be sure to:</a:t>
            </a:r>
          </a:p>
          <a:p>
            <a:pPr marL="171450" lvl="0" indent="-171450">
              <a:buFont typeface="Arial" panose="020B0604020202020204" pitchFamily="34" charset="0"/>
              <a:buChar char="•"/>
            </a:pPr>
            <a:r>
              <a:rPr lang="en-US" dirty="0"/>
              <a:t>Follow all instructions--don’t give them</a:t>
            </a:r>
            <a:r>
              <a:rPr lang="en-US" baseline="0" dirty="0"/>
              <a:t> a reason to toss your application out</a:t>
            </a:r>
            <a:endParaRPr lang="en-US" dirty="0"/>
          </a:p>
          <a:p>
            <a:pPr marL="171450" lvl="0" indent="-171450">
              <a:buFont typeface="Arial" panose="020B0604020202020204" pitchFamily="34" charset="0"/>
              <a:buChar char="•"/>
            </a:pPr>
            <a:r>
              <a:rPr lang="en-US" dirty="0"/>
              <a:t>Submit all required documents—don’t leave anything out</a:t>
            </a:r>
          </a:p>
          <a:p>
            <a:pPr marL="171450" lvl="0" indent="-171450">
              <a:buFont typeface="Arial" panose="020B0604020202020204" pitchFamily="34" charset="0"/>
              <a:buChar char="•"/>
            </a:pPr>
            <a:r>
              <a:rPr lang="en-US" dirty="0"/>
              <a:t>Have another person review your application—proofreading</a:t>
            </a:r>
            <a:r>
              <a:rPr lang="en-US" baseline="0" dirty="0"/>
              <a:t> is important</a:t>
            </a:r>
          </a:p>
          <a:p>
            <a:pPr marL="171450" lvl="0" indent="-171450">
              <a:buFont typeface="Arial" panose="020B0604020202020204" pitchFamily="34" charset="0"/>
              <a:buChar char="•"/>
            </a:pPr>
            <a:r>
              <a:rPr lang="en-US" baseline="0" dirty="0"/>
              <a:t>And finally, confirm your application was received—send an email or make a phone call</a:t>
            </a:r>
            <a:endParaRPr lang="en-US" dirty="0"/>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15</a:t>
            </a:fld>
            <a:endParaRPr lang="en-US" dirty="0"/>
          </a:p>
        </p:txBody>
      </p:sp>
    </p:spTree>
    <p:extLst>
      <p:ext uri="{BB962C8B-B14F-4D97-AF65-F5344CB8AC3E}">
        <p14:creationId xmlns:p14="http://schemas.microsoft.com/office/powerpoint/2010/main" val="1100343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Here</a:t>
            </a:r>
            <a:r>
              <a:rPr lang="en-US" baseline="0" dirty="0"/>
              <a:t> are some tips if writing an essay is required:</a:t>
            </a:r>
          </a:p>
          <a:p>
            <a:pPr defTabSz="931774">
              <a:defRPr/>
            </a:pPr>
            <a:endParaRPr lang="en-US" baseline="0" dirty="0"/>
          </a:p>
          <a:p>
            <a:pPr marL="171450" lvl="0" indent="-171450">
              <a:buFont typeface="Arial" panose="020B0604020202020204" pitchFamily="34" charset="0"/>
              <a:buChar char="•"/>
            </a:pPr>
            <a:r>
              <a:rPr lang="en-US" dirty="0"/>
              <a:t>Follow directions. Often</a:t>
            </a:r>
            <a:r>
              <a:rPr lang="en-US" baseline="0" dirty="0"/>
              <a:t> you’ll be instructed to write about a specific topic, so make sure you stay on topic.</a:t>
            </a:r>
            <a:endParaRPr lang="en-US" dirty="0"/>
          </a:p>
          <a:p>
            <a:pPr marL="171450" lvl="0" indent="-171450">
              <a:buFont typeface="Arial" panose="020B0604020202020204" pitchFamily="34" charset="0"/>
              <a:buChar char="•"/>
            </a:pPr>
            <a:r>
              <a:rPr lang="en-US" dirty="0"/>
              <a:t>First impressions are important,</a:t>
            </a:r>
            <a:r>
              <a:rPr lang="en-US" baseline="0" dirty="0"/>
              <a:t> so be sure to </a:t>
            </a:r>
            <a:r>
              <a:rPr lang="en-US" dirty="0"/>
              <a:t>type your essay.</a:t>
            </a:r>
          </a:p>
          <a:p>
            <a:pPr marL="171450" lvl="0" indent="-171450">
              <a:buFont typeface="Arial" panose="020B0604020202020204" pitchFamily="34" charset="0"/>
              <a:buChar char="•"/>
            </a:pPr>
            <a:r>
              <a:rPr lang="en-US" dirty="0"/>
              <a:t>Ask someone to proofread your essay—mistakes</a:t>
            </a:r>
            <a:r>
              <a:rPr lang="en-US" baseline="0" dirty="0"/>
              <a:t> will make it look like you don’t care.</a:t>
            </a:r>
            <a:endParaRPr lang="en-US" dirty="0"/>
          </a:p>
          <a:p>
            <a:pPr marL="171450" lvl="0" indent="-171450">
              <a:buFont typeface="Arial" panose="020B0604020202020204" pitchFamily="34" charset="0"/>
              <a:buChar char="•"/>
            </a:pPr>
            <a:r>
              <a:rPr lang="en-US" dirty="0"/>
              <a:t>Add style and personality to your writing. Make your essay stand out and show them who you are—don’t be boring.</a:t>
            </a:r>
          </a:p>
          <a:p>
            <a:pPr marL="171450" indent="-171450">
              <a:buFont typeface="Arial" panose="020B0604020202020204" pitchFamily="34" charset="0"/>
              <a:buChar char="•"/>
            </a:pPr>
            <a:r>
              <a:rPr lang="en-US" dirty="0"/>
              <a:t>Reuse essays by tailoring them for each new application. Once you get one done you can often make small changes and</a:t>
            </a:r>
            <a:r>
              <a:rPr lang="en-US" baseline="0" dirty="0"/>
              <a:t> use it again.</a:t>
            </a:r>
            <a:endParaRPr lang="en-US" dirty="0"/>
          </a:p>
          <a:p>
            <a:pPr defTabSz="931774">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 </a:t>
            </a:r>
            <a:r>
              <a:rPr lang="en-US" baseline="0" dirty="0">
                <a:latin typeface="+mn-lt"/>
              </a:rPr>
              <a:t>they might leave the essay topic up to you. Use this as an opportunity to </a:t>
            </a:r>
            <a:r>
              <a:rPr lang="en-US" dirty="0">
                <a:latin typeface="+mn-lt"/>
              </a:rPr>
              <a:t>tell</a:t>
            </a:r>
            <a:r>
              <a:rPr lang="en-US" baseline="0" dirty="0">
                <a:latin typeface="+mn-lt"/>
              </a:rPr>
              <a:t> </a:t>
            </a:r>
            <a:r>
              <a:rPr lang="en-US" dirty="0">
                <a:latin typeface="+mn-lt"/>
              </a:rPr>
              <a:t>what makes you unique.</a:t>
            </a:r>
          </a:p>
          <a:p>
            <a:endParaRPr lang="en-US" baseline="0" dirty="0"/>
          </a:p>
          <a:p>
            <a:r>
              <a:rPr lang="en-US" baseline="0" dirty="0"/>
              <a:t>It helps you think about your:</a:t>
            </a:r>
            <a:endParaRPr lang="en-US" dirty="0"/>
          </a:p>
          <a:p>
            <a:endParaRPr lang="en-US" dirty="0"/>
          </a:p>
          <a:p>
            <a:r>
              <a:rPr lang="en-US" dirty="0"/>
              <a:t>Activities</a:t>
            </a:r>
          </a:p>
          <a:p>
            <a:r>
              <a:rPr lang="en-US" dirty="0"/>
              <a:t>Accomplishments</a:t>
            </a:r>
          </a:p>
          <a:p>
            <a:r>
              <a:rPr lang="en-US" dirty="0"/>
              <a:t>Future plans</a:t>
            </a:r>
          </a:p>
          <a:p>
            <a:r>
              <a:rPr lang="en-US" dirty="0"/>
              <a:t>Your character</a:t>
            </a:r>
          </a:p>
          <a:p>
            <a:endParaRPr lang="en-US" baseline="0" dirty="0"/>
          </a:p>
          <a:p>
            <a:endParaRPr lang="en-US" baseline="0" dirty="0"/>
          </a:p>
          <a:p>
            <a:r>
              <a:rPr lang="en-US" baseline="0" dirty="0"/>
              <a:t>Some ideas to write about in your essay include (read as many as you want):</a:t>
            </a:r>
          </a:p>
          <a:p>
            <a:endParaRPr lang="en-US" baseline="0" dirty="0"/>
          </a:p>
          <a:p>
            <a:pPr marL="171450" lvl="0" indent="-171450">
              <a:buFont typeface="Arial" panose="020B0604020202020204" pitchFamily="34" charset="0"/>
              <a:buChar char="•"/>
            </a:pPr>
            <a:r>
              <a:rPr lang="en-US" dirty="0"/>
              <a:t>Family background</a:t>
            </a:r>
          </a:p>
          <a:p>
            <a:pPr marL="171450" lvl="0" indent="-171450">
              <a:buFont typeface="Arial" panose="020B0604020202020204" pitchFamily="34" charset="0"/>
              <a:buChar char="•"/>
            </a:pPr>
            <a:r>
              <a:rPr lang="en-US" dirty="0"/>
              <a:t>Long-term &amp; short-term goals </a:t>
            </a:r>
          </a:p>
          <a:p>
            <a:pPr marL="171450" lvl="0" indent="-171450">
              <a:buFont typeface="Arial" panose="020B0604020202020204" pitchFamily="34" charset="0"/>
              <a:buChar char="•"/>
            </a:pPr>
            <a:r>
              <a:rPr lang="en-US" dirty="0"/>
              <a:t>Commitment to service/ volunteerism</a:t>
            </a:r>
          </a:p>
          <a:p>
            <a:pPr marL="171450" lvl="0" indent="-171450">
              <a:buFont typeface="Arial" panose="020B0604020202020204" pitchFamily="34" charset="0"/>
              <a:buChar char="•"/>
            </a:pPr>
            <a:r>
              <a:rPr lang="en-US" dirty="0"/>
              <a:t>School &amp; community activities</a:t>
            </a:r>
          </a:p>
          <a:p>
            <a:pPr marL="171450" lvl="0" indent="-171450">
              <a:buFont typeface="Arial" panose="020B0604020202020204" pitchFamily="34" charset="0"/>
              <a:buChar char="•"/>
            </a:pPr>
            <a:r>
              <a:rPr lang="en-US" dirty="0"/>
              <a:t>Awards &amp; recognition</a:t>
            </a:r>
          </a:p>
          <a:p>
            <a:pPr marL="171450" lvl="0" indent="-171450">
              <a:buFont typeface="Arial" panose="020B0604020202020204" pitchFamily="34" charset="0"/>
              <a:buChar char="•"/>
            </a:pPr>
            <a:r>
              <a:rPr lang="en-US" dirty="0"/>
              <a:t>Work experience </a:t>
            </a:r>
          </a:p>
          <a:p>
            <a:pPr marL="171450" lvl="0" indent="-171450">
              <a:buFont typeface="Arial" panose="020B0604020202020204" pitchFamily="34" charset="0"/>
              <a:buChar char="•"/>
            </a:pPr>
            <a:r>
              <a:rPr lang="en-US" dirty="0"/>
              <a:t>Key accomplishments</a:t>
            </a:r>
          </a:p>
          <a:p>
            <a:pPr marL="171450" lvl="0" indent="-171450">
              <a:buFont typeface="Arial" panose="020B0604020202020204" pitchFamily="34" charset="0"/>
              <a:buChar char="•"/>
            </a:pPr>
            <a:r>
              <a:rPr lang="en-US" dirty="0"/>
              <a:t>Who you admire the most (a role model)</a:t>
            </a:r>
          </a:p>
          <a:p>
            <a:pPr marL="171450" lvl="0" indent="-171450">
              <a:buFont typeface="Arial" panose="020B0604020202020204" pitchFamily="34" charset="0"/>
              <a:buChar char="•"/>
            </a:pPr>
            <a:r>
              <a:rPr lang="en-US" dirty="0"/>
              <a:t>Who has inspired you</a:t>
            </a:r>
          </a:p>
          <a:p>
            <a:pPr marL="171450" lvl="0" indent="-171450">
              <a:buFont typeface="Arial" panose="020B0604020202020204" pitchFamily="34" charset="0"/>
              <a:buChar char="•"/>
            </a:pPr>
            <a:r>
              <a:rPr lang="en-US" dirty="0"/>
              <a:t>Life-changing event</a:t>
            </a:r>
          </a:p>
          <a:p>
            <a:pPr marL="171450" lvl="0" indent="-171450">
              <a:buFont typeface="Arial" panose="020B0604020202020204" pitchFamily="34" charset="0"/>
              <a:buChar char="•"/>
            </a:pPr>
            <a:r>
              <a:rPr lang="en-US" dirty="0"/>
              <a:t>Patriotism</a:t>
            </a:r>
          </a:p>
          <a:p>
            <a:pPr marL="171450" lvl="0" indent="-171450">
              <a:buFont typeface="Arial" panose="020B0604020202020204" pitchFamily="34" charset="0"/>
              <a:buChar char="•"/>
            </a:pPr>
            <a:r>
              <a:rPr lang="en-US" dirty="0"/>
              <a:t>Current events</a:t>
            </a:r>
          </a:p>
          <a:p>
            <a:pPr marL="171450" lvl="0" indent="-171450">
              <a:buFont typeface="Arial" panose="020B0604020202020204" pitchFamily="34" charset="0"/>
              <a:buChar char="•"/>
            </a:pPr>
            <a:r>
              <a:rPr lang="en-US" dirty="0"/>
              <a:t>Social justice issues</a:t>
            </a:r>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16</a:t>
            </a:fld>
            <a:endParaRPr lang="en-US" dirty="0"/>
          </a:p>
        </p:txBody>
      </p:sp>
    </p:spTree>
    <p:extLst>
      <p:ext uri="{BB962C8B-B14F-4D97-AF65-F5344CB8AC3E}">
        <p14:creationId xmlns:p14="http://schemas.microsoft.com/office/powerpoint/2010/main" val="2010634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Some scholarships require you to provide a letter of recommendation. Here are some tips for getting them:</a:t>
            </a:r>
          </a:p>
          <a:p>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Consider asking a teacher, coach, counselor or pastor.</a:t>
            </a:r>
          </a:p>
          <a:p>
            <a:pPr marL="171450" lvl="0" indent="-171450">
              <a:buFont typeface="Arial" panose="020B0604020202020204" pitchFamily="34" charset="0"/>
              <a:buChar char="•"/>
            </a:pPr>
            <a:r>
              <a:rPr lang="en-US" dirty="0"/>
              <a:t>Give letter writers enough information about the scholarship and plenty of time to write</a:t>
            </a:r>
            <a:r>
              <a:rPr lang="en-US" baseline="0" dirty="0"/>
              <a:t> their letters.</a:t>
            </a:r>
            <a:endParaRPr lang="en-US" dirty="0"/>
          </a:p>
          <a:p>
            <a:pPr marL="171450" lvl="0" indent="-171450">
              <a:buFont typeface="Arial" panose="020B0604020202020204" pitchFamily="34" charset="0"/>
              <a:buChar char="•"/>
            </a:pPr>
            <a:r>
              <a:rPr lang="en-US" dirty="0"/>
              <a:t>Letters should describe your skills, accomplishments and personality.</a:t>
            </a:r>
          </a:p>
          <a:p>
            <a:endParaRPr lang="en-US" b="0" baseline="0" dirty="0"/>
          </a:p>
          <a:p>
            <a:r>
              <a:rPr lang="en-US" dirty="0"/>
              <a:t>It’s best practice</a:t>
            </a:r>
            <a:r>
              <a:rPr lang="en-US" baseline="0" dirty="0"/>
              <a:t> to: </a:t>
            </a:r>
            <a:endParaRPr lang="en-US" dirty="0"/>
          </a:p>
          <a:p>
            <a:pPr marL="171450" indent="-171450">
              <a:buFont typeface="Arial" panose="020B0604020202020204" pitchFamily="34" charset="0"/>
              <a:buChar char="•"/>
            </a:pPr>
            <a:r>
              <a:rPr lang="en-US" dirty="0"/>
              <a:t>Give the letter writer a deadline and confirm that works with their schedule.</a:t>
            </a:r>
          </a:p>
          <a:p>
            <a:pPr marL="171450" indent="-171450">
              <a:buFont typeface="Arial" panose="020B0604020202020204" pitchFamily="34" charset="0"/>
              <a:buChar char="•"/>
            </a:pPr>
            <a:r>
              <a:rPr lang="en-US" dirty="0"/>
              <a:t>Ideally give them a few weeks to write the letter.</a:t>
            </a:r>
          </a:p>
          <a:p>
            <a:pPr marL="171450" indent="-171450">
              <a:buFont typeface="Arial" panose="020B0604020202020204" pitchFamily="34" charset="0"/>
              <a:buChar char="•"/>
            </a:pPr>
            <a:r>
              <a:rPr lang="en-US" dirty="0"/>
              <a:t>If you want the letter writer to send the letter for you, make sure you provide a pre-addressed, stamped envelope. Or, they may be able to upload</a:t>
            </a:r>
            <a:r>
              <a:rPr lang="en-US" baseline="0" dirty="0"/>
              <a:t> the letter—if that is the case make sure to </a:t>
            </a:r>
            <a:r>
              <a:rPr lang="en-US" dirty="0"/>
              <a:t>give</a:t>
            </a:r>
            <a:r>
              <a:rPr lang="en-US" baseline="0" dirty="0"/>
              <a:t> them the URL of the scholarship website.</a:t>
            </a:r>
          </a:p>
          <a:p>
            <a:pPr marL="171450" indent="-171450">
              <a:buFont typeface="Arial" panose="020B0604020202020204" pitchFamily="34" charset="0"/>
              <a:buChar char="•"/>
            </a:pPr>
            <a:r>
              <a:rPr lang="en-US" dirty="0"/>
              <a:t>Be sure to send a thank you note to your letter writers when they are finished.</a:t>
            </a:r>
          </a:p>
          <a:p>
            <a:pPr lvl="0"/>
            <a:endParaRPr lang="en-US" sz="1200" dirty="0"/>
          </a:p>
          <a:p>
            <a:pPr lvl="0"/>
            <a:endParaRPr lang="en-US" sz="1200" dirty="0"/>
          </a:p>
          <a:p>
            <a:pPr lvl="0"/>
            <a:r>
              <a:rPr lang="en-US" sz="1200" dirty="0"/>
              <a:t>Who</a:t>
            </a:r>
            <a:r>
              <a:rPr lang="en-US" sz="1200" baseline="0" dirty="0"/>
              <a:t> better to tell people more about yourself than you?</a:t>
            </a:r>
          </a:p>
          <a:p>
            <a:pPr lvl="0"/>
            <a:endParaRPr lang="en-US" sz="1200" baseline="0" dirty="0"/>
          </a:p>
          <a:p>
            <a:pPr lvl="0"/>
            <a:r>
              <a:rPr lang="en-US" sz="1200" baseline="0" dirty="0"/>
              <a:t>Make sure to tell them:</a:t>
            </a:r>
            <a:endParaRPr lang="en-US" sz="1200" dirty="0"/>
          </a:p>
          <a:p>
            <a:pPr marL="342900" lvl="0" indent="-342900">
              <a:buFont typeface="Arial" panose="020B0604020202020204" pitchFamily="34" charset="0"/>
              <a:buChar char="•"/>
            </a:pPr>
            <a:r>
              <a:rPr lang="en-US" sz="1200" dirty="0"/>
              <a:t>What you are applying</a:t>
            </a:r>
            <a:r>
              <a:rPr lang="en-US" sz="1200" baseline="0" dirty="0"/>
              <a:t> for</a:t>
            </a:r>
            <a:endParaRPr lang="en-US" sz="1200" dirty="0"/>
          </a:p>
          <a:p>
            <a:pPr marL="342900" lvl="0" indent="-342900">
              <a:buFont typeface="Arial" panose="020B0604020202020204" pitchFamily="34" charset="0"/>
              <a:buChar char="•"/>
            </a:pPr>
            <a:r>
              <a:rPr lang="en-US" sz="1200" dirty="0"/>
              <a:t>Why you picked the scholarship</a:t>
            </a:r>
          </a:p>
          <a:p>
            <a:pPr marL="342900" lvl="0" indent="-342900">
              <a:buFont typeface="Arial" panose="020B0604020202020204" pitchFamily="34" charset="0"/>
              <a:buChar char="•"/>
            </a:pPr>
            <a:r>
              <a:rPr lang="en-US" sz="1200" dirty="0"/>
              <a:t>Activities you’ve been involved in</a:t>
            </a:r>
          </a:p>
          <a:p>
            <a:pPr marL="342900" lvl="0" indent="-342900">
              <a:buFont typeface="Arial" panose="020B0604020202020204" pitchFamily="34" charset="0"/>
              <a:buChar char="•"/>
            </a:pPr>
            <a:r>
              <a:rPr lang="en-US" sz="1200" dirty="0"/>
              <a:t>Classes that you’ve taken</a:t>
            </a:r>
          </a:p>
          <a:p>
            <a:pPr marL="342900" lvl="0" indent="-342900">
              <a:buFont typeface="Arial" panose="020B0604020202020204" pitchFamily="34" charset="0"/>
              <a:buChar char="•"/>
            </a:pPr>
            <a:r>
              <a:rPr lang="en-US" sz="1200" dirty="0"/>
              <a:t>Awards that you’ve received</a:t>
            </a:r>
          </a:p>
          <a:p>
            <a:pPr marL="342900" lvl="0" indent="-342900">
              <a:buFont typeface="Arial" panose="020B0604020202020204" pitchFamily="34" charset="0"/>
              <a:buChar char="•"/>
            </a:pPr>
            <a:r>
              <a:rPr lang="en-US" sz="1200" dirty="0"/>
              <a:t>Key points you want them to include</a:t>
            </a:r>
          </a:p>
          <a:p>
            <a:pPr marL="171450" indent="-171450">
              <a:buFont typeface="Arial" panose="020B0604020202020204" pitchFamily="34" charset="0"/>
              <a:buChar char="•"/>
            </a:pPr>
            <a:endParaRPr lang="en-US" dirty="0"/>
          </a:p>
          <a:p>
            <a:r>
              <a:rPr lang="en-US" baseline="0" dirty="0"/>
              <a:t>Some of your letter writers may have lots of other letters to write. Providing this type of information will help them focus on you.</a:t>
            </a:r>
          </a:p>
          <a:p>
            <a:endParaRPr lang="en-US" baseline="0" dirty="0"/>
          </a:p>
        </p:txBody>
      </p:sp>
      <p:sp>
        <p:nvSpPr>
          <p:cNvPr id="4" name="Slide Number Placeholder 3"/>
          <p:cNvSpPr>
            <a:spLocks noGrp="1"/>
          </p:cNvSpPr>
          <p:nvPr>
            <p:ph type="sldNum" sz="quarter" idx="10"/>
          </p:nvPr>
        </p:nvSpPr>
        <p:spPr/>
        <p:txBody>
          <a:bodyPr/>
          <a:lstStyle/>
          <a:p>
            <a:fld id="{37AF2839-D6FA-45F5-BAE0-733408956C06}" type="slidenum">
              <a:rPr lang="en-US" smtClean="0"/>
              <a:t>17</a:t>
            </a:fld>
            <a:endParaRPr lang="en-US" dirty="0"/>
          </a:p>
        </p:txBody>
      </p:sp>
    </p:spTree>
    <p:extLst>
      <p:ext uri="{BB962C8B-B14F-4D97-AF65-F5344CB8AC3E}">
        <p14:creationId xmlns:p14="http://schemas.microsoft.com/office/powerpoint/2010/main" val="106528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scholarship</a:t>
            </a:r>
            <a:r>
              <a:rPr lang="en-US" baseline="0" dirty="0"/>
              <a:t> requires your </a:t>
            </a:r>
            <a:r>
              <a:rPr lang="en-US" dirty="0"/>
              <a:t>high school transcript, </a:t>
            </a:r>
            <a:r>
              <a:rPr lang="en-US" baseline="0" dirty="0"/>
              <a:t>make sure you ask your counselor what the process is for your high school. They may use systems like Parchment or Naviance.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18</a:t>
            </a:fld>
            <a:endParaRPr lang="en-US" dirty="0"/>
          </a:p>
        </p:txBody>
      </p:sp>
    </p:spTree>
    <p:extLst>
      <p:ext uri="{BB962C8B-B14F-4D97-AF65-F5344CB8AC3E}">
        <p14:creationId xmlns:p14="http://schemas.microsoft.com/office/powerpoint/2010/main" val="276844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I’ve gone over a lot of tips to help you be successful.</a:t>
            </a:r>
          </a:p>
          <a:p>
            <a:endParaRPr lang="en-US" baseline="0" dirty="0"/>
          </a:p>
          <a:p>
            <a:r>
              <a:rPr lang="en-US" baseline="0" dirty="0"/>
              <a:t>Now I want to go over some of the most common mistakes students make when applying for scholarships so you don’t make the same ones.</a:t>
            </a:r>
          </a:p>
          <a:p>
            <a:endParaRPr lang="en-US" baseline="0" dirty="0"/>
          </a:p>
          <a:p>
            <a:pPr lvl="0"/>
            <a:r>
              <a:rPr lang="en-US" dirty="0"/>
              <a:t>Students</a:t>
            </a:r>
            <a:r>
              <a:rPr lang="en-US" baseline="0" dirty="0"/>
              <a:t> fail to follow d</a:t>
            </a:r>
            <a:r>
              <a:rPr lang="en-US" dirty="0"/>
              <a:t>irections (essay length, number of recommendations or fail to include</a:t>
            </a:r>
            <a:r>
              <a:rPr lang="en-US" baseline="0" dirty="0"/>
              <a:t> the </a:t>
            </a:r>
            <a:r>
              <a:rPr lang="en-US" dirty="0"/>
              <a:t>required information.)</a:t>
            </a:r>
          </a:p>
          <a:p>
            <a:pPr lvl="0"/>
            <a:endParaRPr lang="en-US" dirty="0"/>
          </a:p>
          <a:p>
            <a:pPr lvl="0"/>
            <a:r>
              <a:rPr lang="en-US" dirty="0"/>
              <a:t>Students</a:t>
            </a:r>
            <a:r>
              <a:rPr lang="en-US" baseline="0" dirty="0"/>
              <a:t> also apply for scholarships that they </a:t>
            </a:r>
            <a:r>
              <a:rPr lang="en-US" dirty="0"/>
              <a:t>are not eligible for. Make</a:t>
            </a:r>
            <a:r>
              <a:rPr lang="en-US" baseline="0" dirty="0"/>
              <a:t> sure you know who is eligible to avoid wasting your time.</a:t>
            </a:r>
            <a:endParaRPr lang="en-US" dirty="0"/>
          </a:p>
          <a:p>
            <a:pPr lvl="0"/>
            <a:endParaRPr lang="en-US" dirty="0"/>
          </a:p>
          <a:p>
            <a:pPr lvl="0"/>
            <a:r>
              <a:rPr lang="en-US" dirty="0"/>
              <a:t>And man</a:t>
            </a:r>
            <a:r>
              <a:rPr lang="en-US" baseline="0" dirty="0"/>
              <a:t>y students fail to </a:t>
            </a:r>
            <a:r>
              <a:rPr lang="en-US" dirty="0"/>
              <a:t>tailor the application to the sponsor or write</a:t>
            </a:r>
            <a:r>
              <a:rPr lang="en-US" baseline="0" dirty="0"/>
              <a:t> a boring essay.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also a mistake</a:t>
            </a:r>
            <a:r>
              <a:rPr lang="en-US" baseline="0" dirty="0"/>
              <a:t> to fail to </a:t>
            </a:r>
            <a:r>
              <a:rPr lang="en-US" dirty="0"/>
              <a:t>apply for an award for which you are eligible. The</a:t>
            </a:r>
            <a:r>
              <a:rPr lang="en-US" baseline="0" dirty="0"/>
              <a:t> more you apply for the more you can win.</a:t>
            </a:r>
            <a:endParaRPr lang="en-US" dirty="0"/>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19</a:t>
            </a:fld>
            <a:endParaRPr lang="en-US" dirty="0"/>
          </a:p>
        </p:txBody>
      </p:sp>
    </p:spTree>
    <p:extLst>
      <p:ext uri="{BB962C8B-B14F-4D97-AF65-F5344CB8AC3E}">
        <p14:creationId xmlns:p14="http://schemas.microsoft.com/office/powerpoint/2010/main" val="181526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everyone</a:t>
            </a:r>
            <a:r>
              <a:rPr lang="en-US" baseline="0" dirty="0"/>
              <a:t> know what a scholarship is?</a:t>
            </a:r>
          </a:p>
          <a:p>
            <a:endParaRPr lang="en-US" baseline="0" dirty="0"/>
          </a:p>
          <a:p>
            <a:r>
              <a:rPr lang="en-US" b="1" baseline="0" dirty="0"/>
              <a:t>[CLICK]</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scholarship is </a:t>
            </a:r>
            <a:r>
              <a:rPr lang="en-US" dirty="0"/>
              <a:t>money given to students</a:t>
            </a:r>
            <a:r>
              <a:rPr lang="en-US" baseline="0" dirty="0"/>
              <a:t> to </a:t>
            </a:r>
            <a:r>
              <a:rPr lang="en-US" dirty="0"/>
              <a:t>pay for education and training.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Funds for scholarships</a:t>
            </a:r>
            <a:r>
              <a:rPr lang="en-US" baseline="0" dirty="0"/>
              <a:t> are </a:t>
            </a:r>
            <a:r>
              <a:rPr lang="en-US" dirty="0"/>
              <a:t>donated by individuals, corporations, small businesses, churches, community foundations, clubs and colleges.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a:t>
            </a:r>
            <a:r>
              <a:rPr lang="en-US" baseline="0" dirty="0"/>
              <a:t> most importantly, this is money that does </a:t>
            </a:r>
            <a:r>
              <a:rPr lang="en-US" dirty="0"/>
              <a:t>not have to be paid 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2</a:t>
            </a:fld>
            <a:endParaRPr lang="en-US" dirty="0"/>
          </a:p>
        </p:txBody>
      </p:sp>
    </p:spTree>
    <p:extLst>
      <p:ext uri="{BB962C8B-B14F-4D97-AF65-F5344CB8AC3E}">
        <p14:creationId xmlns:p14="http://schemas.microsoft.com/office/powerpoint/2010/main" val="196723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important thing to watch out for is scholarship scams.</a:t>
            </a:r>
          </a:p>
          <a:p>
            <a:endParaRPr lang="en-US" baseline="0" dirty="0"/>
          </a:p>
          <a:p>
            <a:r>
              <a:rPr lang="en-US" dirty="0"/>
              <a:t>If you have to pay money to get money, it is probably a scam.</a:t>
            </a:r>
          </a:p>
          <a:p>
            <a:r>
              <a:rPr lang="en-US" dirty="0"/>
              <a:t>Never invest more than a postage stamp to get information about scholarships or to apply for a scholarship.</a:t>
            </a:r>
          </a:p>
          <a:p>
            <a:r>
              <a:rPr lang="en-US" dirty="0"/>
              <a:t>Nobody can guarantee that you’ll win a scholarship—so</a:t>
            </a:r>
            <a:r>
              <a:rPr lang="en-US" baseline="0" dirty="0"/>
              <a:t> don’t believe it if someone promises you or guarantees you money.</a:t>
            </a:r>
            <a:endParaRPr lang="en-US" dirty="0"/>
          </a:p>
          <a:p>
            <a:r>
              <a:rPr lang="en-US" dirty="0"/>
              <a:t>Do not give out personal information like bank account numbers, credit card numbers or social security numbers.</a:t>
            </a:r>
          </a:p>
          <a:p>
            <a:endParaRPr lang="en-US" dirty="0"/>
          </a:p>
          <a:p>
            <a:r>
              <a:rPr lang="en-US" dirty="0"/>
              <a:t>It’s in your best interest to use free,</a:t>
            </a:r>
            <a:r>
              <a:rPr lang="en-US" baseline="0" dirty="0"/>
              <a:t> reliable resources like the websites we looked at earlier.</a:t>
            </a:r>
          </a:p>
          <a:p>
            <a:endParaRPr lang="en-US" baseline="0" dirty="0"/>
          </a:p>
        </p:txBody>
      </p:sp>
      <p:sp>
        <p:nvSpPr>
          <p:cNvPr id="4" name="Slide Number Placeholder 3"/>
          <p:cNvSpPr>
            <a:spLocks noGrp="1"/>
          </p:cNvSpPr>
          <p:nvPr>
            <p:ph type="sldNum" sz="quarter" idx="10"/>
          </p:nvPr>
        </p:nvSpPr>
        <p:spPr/>
        <p:txBody>
          <a:bodyPr/>
          <a:lstStyle/>
          <a:p>
            <a:fld id="{37AF2839-D6FA-45F5-BAE0-733408956C06}" type="slidenum">
              <a:rPr lang="en-US" smtClean="0"/>
              <a:t>20</a:t>
            </a:fld>
            <a:endParaRPr lang="en-US" dirty="0"/>
          </a:p>
        </p:txBody>
      </p:sp>
    </p:spTree>
    <p:extLst>
      <p:ext uri="{BB962C8B-B14F-4D97-AF65-F5344CB8AC3E}">
        <p14:creationId xmlns:p14="http://schemas.microsoft.com/office/powerpoint/2010/main" val="676565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Calibri" pitchFamily="34" charset="0"/>
              </a:rPr>
              <a:t>Here’s an interesting</a:t>
            </a:r>
            <a:r>
              <a:rPr lang="en-US" altLang="en-US" baseline="0" dirty="0">
                <a:latin typeface="Calibri" pitchFamily="34" charset="0"/>
              </a:rPr>
              <a:t> fact:</a:t>
            </a:r>
          </a:p>
          <a:p>
            <a:r>
              <a:rPr lang="en-US" altLang="en-US" dirty="0">
                <a:latin typeface="Calibri" pitchFamily="34" charset="0"/>
              </a:rPr>
              <a:t>Students studying</a:t>
            </a:r>
            <a:r>
              <a:rPr lang="en-US" altLang="en-US" baseline="0" dirty="0">
                <a:latin typeface="Calibri" pitchFamily="34" charset="0"/>
              </a:rPr>
              <a:t> a STEM major (science, technology, engineering or math) tend to get more scholarships compared to students in other majors.</a:t>
            </a:r>
          </a:p>
          <a:p>
            <a:endParaRPr lang="en-US" altLang="en-US" baseline="0" dirty="0">
              <a:latin typeface="Calibri" pitchFamily="34" charset="0"/>
            </a:endParaRPr>
          </a:p>
          <a:p>
            <a:r>
              <a:rPr lang="en-US" altLang="en-US" baseline="0" dirty="0">
                <a:latin typeface="Calibri" pitchFamily="34" charset="0"/>
              </a:rPr>
              <a:t>This is primarily due to the fact that jobs in these fields are considered in-demand and there is lots of money being given to increase the number of students pursuing a degree in one of them.</a:t>
            </a:r>
          </a:p>
          <a:p>
            <a:endParaRPr lang="en-US" altLang="en-US" baseline="0" dirty="0">
              <a:latin typeface="Calibri" pitchFamily="34" charset="0"/>
            </a:endParaRPr>
          </a:p>
        </p:txBody>
      </p:sp>
      <p:sp>
        <p:nvSpPr>
          <p:cNvPr id="4" name="Slide Number Placeholder 3"/>
          <p:cNvSpPr>
            <a:spLocks noGrp="1"/>
          </p:cNvSpPr>
          <p:nvPr>
            <p:ph type="sldNum" sz="quarter" idx="10"/>
          </p:nvPr>
        </p:nvSpPr>
        <p:spPr/>
        <p:txBody>
          <a:bodyPr/>
          <a:lstStyle/>
          <a:p>
            <a:fld id="{37AF2839-D6FA-45F5-BAE0-733408956C06}" type="slidenum">
              <a:rPr lang="en-US" smtClean="0"/>
              <a:t>21</a:t>
            </a:fld>
            <a:endParaRPr lang="en-US" dirty="0"/>
          </a:p>
        </p:txBody>
      </p:sp>
    </p:spTree>
    <p:extLst>
      <p:ext uri="{BB962C8B-B14F-4D97-AF65-F5344CB8AC3E}">
        <p14:creationId xmlns:p14="http://schemas.microsoft.com/office/powerpoint/2010/main" val="92966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can</a:t>
            </a:r>
            <a:r>
              <a:rPr lang="en-US" baseline="0" dirty="0"/>
              <a:t> be well worth your time. </a:t>
            </a:r>
          </a:p>
          <a:p>
            <a:endParaRPr lang="en-US" baseline="0" dirty="0"/>
          </a:p>
          <a:p>
            <a:r>
              <a:rPr lang="en-US" baseline="0" dirty="0"/>
              <a:t>Let’s say that it takes you 5 hours to complete 10 scholarship applications, and you win two of those, each worth $1,000. That’s $2,000 for just 5 hours of work, meaning you earned $400 an hour.</a:t>
            </a:r>
          </a:p>
          <a:p>
            <a:endParaRPr lang="en-US" baseline="0" dirty="0"/>
          </a:p>
          <a:p>
            <a:r>
              <a:rPr lang="en-US" baseline="0" dirty="0"/>
              <a:t>The more time you spend applying, the better your chances of winning and the more you earn to help pay for college.</a:t>
            </a:r>
          </a:p>
          <a:p>
            <a:endParaRPr lang="en-US" baseline="0" dirty="0"/>
          </a:p>
        </p:txBody>
      </p:sp>
      <p:sp>
        <p:nvSpPr>
          <p:cNvPr id="4" name="Slide Number Placeholder 3"/>
          <p:cNvSpPr>
            <a:spLocks noGrp="1"/>
          </p:cNvSpPr>
          <p:nvPr>
            <p:ph type="sldNum" sz="quarter" idx="10"/>
          </p:nvPr>
        </p:nvSpPr>
        <p:spPr/>
        <p:txBody>
          <a:bodyPr/>
          <a:lstStyle/>
          <a:p>
            <a:fld id="{37AF2839-D6FA-45F5-BAE0-733408956C06}" type="slidenum">
              <a:rPr lang="en-US" smtClean="0"/>
              <a:t>22</a:t>
            </a:fld>
            <a:endParaRPr lang="en-US" dirty="0"/>
          </a:p>
        </p:txBody>
      </p:sp>
    </p:spTree>
    <p:extLst>
      <p:ext uri="{BB962C8B-B14F-4D97-AF65-F5344CB8AC3E}">
        <p14:creationId xmlns:p14="http://schemas.microsoft.com/office/powerpoint/2010/main" val="3800316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take action and get yourself some scholarship</a:t>
            </a:r>
            <a:r>
              <a:rPr lang="en-US" baseline="0" dirty="0"/>
              <a:t> money.</a:t>
            </a:r>
          </a:p>
          <a:p>
            <a:endParaRPr lang="en-US" baseline="0" dirty="0"/>
          </a:p>
          <a:p>
            <a:pPr lvl="0"/>
            <a:r>
              <a:rPr lang="en-US" baseline="0" dirty="0"/>
              <a:t>Get yourself organized and keep track of the </a:t>
            </a:r>
            <a:r>
              <a:rPr lang="en-US" dirty="0"/>
              <a:t>scholarships you are eligible for, the due dates and</a:t>
            </a:r>
            <a:r>
              <a:rPr lang="en-US" baseline="0" dirty="0"/>
              <a:t> </a:t>
            </a:r>
            <a:r>
              <a:rPr lang="en-US" dirty="0"/>
              <a:t>their requirements.</a:t>
            </a:r>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23</a:t>
            </a:fld>
            <a:endParaRPr lang="en-US" dirty="0"/>
          </a:p>
        </p:txBody>
      </p:sp>
    </p:spTree>
    <p:extLst>
      <p:ext uri="{BB962C8B-B14F-4D97-AF65-F5344CB8AC3E}">
        <p14:creationId xmlns:p14="http://schemas.microsoft.com/office/powerpoint/2010/main" val="724640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Then you can start pulling together</a:t>
            </a:r>
            <a:r>
              <a:rPr lang="en-US" baseline="0" dirty="0"/>
              <a:t> and requesting everything you might need, such as:</a:t>
            </a:r>
            <a:endParaRPr lang="en-US" dirty="0"/>
          </a:p>
          <a:p>
            <a:pPr marL="628650" lvl="1" indent="-171450">
              <a:buFont typeface="Arial" panose="020B0604020202020204" pitchFamily="34" charset="0"/>
              <a:buChar char="•"/>
            </a:pPr>
            <a:r>
              <a:rPr lang="en-US" dirty="0"/>
              <a:t>Personal Information</a:t>
            </a:r>
          </a:p>
          <a:p>
            <a:pPr marL="628650" lvl="1" indent="-171450">
              <a:buFont typeface="Arial" panose="020B0604020202020204" pitchFamily="34" charset="0"/>
              <a:buChar char="•"/>
            </a:pPr>
            <a:r>
              <a:rPr lang="en-US" dirty="0"/>
              <a:t>List of activities</a:t>
            </a:r>
          </a:p>
          <a:p>
            <a:pPr marL="628650" lvl="1" indent="-171450">
              <a:buFont typeface="Arial" panose="020B0604020202020204" pitchFamily="34" charset="0"/>
              <a:buChar char="•"/>
            </a:pPr>
            <a:r>
              <a:rPr lang="en-US" dirty="0"/>
              <a:t>List of jobs</a:t>
            </a:r>
          </a:p>
          <a:p>
            <a:pPr marL="628650" lvl="1" indent="-171450">
              <a:buFont typeface="Arial" panose="020B0604020202020204" pitchFamily="34" charset="0"/>
              <a:buChar char="•"/>
            </a:pPr>
            <a:r>
              <a:rPr lang="en-US" dirty="0"/>
              <a:t>List of community/volunteer service</a:t>
            </a:r>
          </a:p>
          <a:p>
            <a:pPr marL="628650" lvl="1" indent="-171450">
              <a:buFont typeface="Arial" panose="020B0604020202020204" pitchFamily="34" charset="0"/>
              <a:buChar char="•"/>
            </a:pPr>
            <a:r>
              <a:rPr lang="en-US" dirty="0"/>
              <a:t>Personal essay</a:t>
            </a:r>
          </a:p>
          <a:p>
            <a:pPr marL="628650" lvl="1" indent="-171450">
              <a:buFont typeface="Arial" panose="020B0604020202020204" pitchFamily="34" charset="0"/>
              <a:buChar char="•"/>
            </a:pPr>
            <a:r>
              <a:rPr lang="en-US" dirty="0"/>
              <a:t>Letters of recommendation </a:t>
            </a:r>
          </a:p>
          <a:p>
            <a:pPr marL="628650" lvl="1" indent="-171450">
              <a:buFont typeface="Arial" panose="020B0604020202020204" pitchFamily="34" charset="0"/>
              <a:buChar char="•"/>
            </a:pPr>
            <a:r>
              <a:rPr lang="en-US" dirty="0"/>
              <a:t>High school transcript</a:t>
            </a:r>
          </a:p>
          <a:p>
            <a:pPr marL="171450" lvl="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24</a:t>
            </a:fld>
            <a:endParaRPr lang="en-US" dirty="0"/>
          </a:p>
        </p:txBody>
      </p:sp>
    </p:spTree>
    <p:extLst>
      <p:ext uri="{BB962C8B-B14F-4D97-AF65-F5344CB8AC3E}">
        <p14:creationId xmlns:p14="http://schemas.microsoft.com/office/powerpoint/2010/main" val="2727134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a:t>
            </a:r>
            <a:r>
              <a:rPr lang="en-US" baseline="0" dirty="0"/>
              <a:t> you have everything you need you can complete your applications and start winning!</a:t>
            </a:r>
            <a:endParaRPr lang="en-US" dirty="0"/>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25</a:t>
            </a:fld>
            <a:endParaRPr lang="en-US" dirty="0"/>
          </a:p>
        </p:txBody>
      </p:sp>
    </p:spTree>
    <p:extLst>
      <p:ext uri="{BB962C8B-B14F-4D97-AF65-F5344CB8AC3E}">
        <p14:creationId xmlns:p14="http://schemas.microsoft.com/office/powerpoint/2010/main" val="2309800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have talked about a lot today so let’s take a few minutes to review. </a:t>
            </a:r>
          </a:p>
          <a:p>
            <a:endParaRPr lang="en-US" sz="1100" dirty="0"/>
          </a:p>
          <a:p>
            <a:r>
              <a:rPr lang="en-US" sz="1100" b="1" dirty="0"/>
              <a:t>Make searching and applying for scholarships an ongoing commitment</a:t>
            </a:r>
          </a:p>
          <a:p>
            <a:r>
              <a:rPr lang="en-US" sz="1100" b="0" dirty="0"/>
              <a:t>Take</a:t>
            </a:r>
            <a:r>
              <a:rPr lang="en-US" sz="1100" b="0" baseline="0" dirty="0"/>
              <a:t> advantage of the free websites I shared with you today to find scholarships that are right for you. And remember that new opportunities are added regularly. </a:t>
            </a:r>
            <a:endParaRPr lang="en-US" sz="1100" b="0" dirty="0"/>
          </a:p>
          <a:p>
            <a:endParaRPr lang="en-US" sz="1100" dirty="0"/>
          </a:p>
          <a:p>
            <a:r>
              <a:rPr lang="en-US" sz="1100" b="1" dirty="0"/>
              <a:t>Carefully follow application instructions and avoid missing deadlines </a:t>
            </a:r>
          </a:p>
          <a:p>
            <a:r>
              <a:rPr lang="en-US" sz="1100" b="0" dirty="0"/>
              <a:t>Pay</a:t>
            </a:r>
            <a:r>
              <a:rPr lang="en-US" sz="1100" b="0" baseline="0" dirty="0"/>
              <a:t> attention to details and don’t let deadlines sneak up on you.</a:t>
            </a:r>
            <a:endParaRPr lang="en-US" sz="1100" b="0" dirty="0"/>
          </a:p>
          <a:p>
            <a:endParaRPr lang="en-US" sz="1100" dirty="0"/>
          </a:p>
          <a:p>
            <a:r>
              <a:rPr lang="en-US" sz="1100" b="1" dirty="0"/>
              <a:t>Beware of scams</a:t>
            </a:r>
          </a:p>
          <a:p>
            <a:r>
              <a:rPr lang="en-US" sz="1100" dirty="0"/>
              <a:t>Searching and applying</a:t>
            </a:r>
            <a:r>
              <a:rPr lang="en-US" sz="1100" baseline="0" dirty="0"/>
              <a:t> for scholarships shouldn’t cost you anything, and never give out credit card or social security numbers.</a:t>
            </a:r>
            <a:endParaRPr lang="en-US" sz="1100" dirty="0"/>
          </a:p>
          <a:p>
            <a:endParaRPr lang="en-US" sz="1100" dirty="0"/>
          </a:p>
          <a:p>
            <a:r>
              <a:rPr lang="en-US" sz="1100" b="1" dirty="0"/>
              <a:t>To </a:t>
            </a:r>
            <a:r>
              <a:rPr lang="en-US" sz="1100" b="1"/>
              <a:t>win more, </a:t>
            </a:r>
            <a:r>
              <a:rPr lang="en-US" sz="1100" b="1" dirty="0"/>
              <a:t>you need to apply for more—it’s worth your time</a:t>
            </a:r>
          </a:p>
          <a:p>
            <a:r>
              <a:rPr lang="en-US" sz="1100" dirty="0"/>
              <a:t>Applying is a numbers game and winning</a:t>
            </a:r>
            <a:r>
              <a:rPr lang="en-US" sz="1100" baseline="0" dirty="0"/>
              <a:t> scholarships can earn you more than a part-time job.</a:t>
            </a:r>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234A3B1A-E0C2-4DC3-868C-30293AE11E72}" type="slidenum">
              <a:rPr lang="en-US" smtClean="0"/>
              <a:pPr>
                <a:defRPr/>
              </a:pPr>
              <a:t>26</a:t>
            </a:fld>
            <a:endParaRPr lang="en-US" dirty="0"/>
          </a:p>
        </p:txBody>
      </p:sp>
    </p:spTree>
    <p:extLst>
      <p:ext uri="{BB962C8B-B14F-4D97-AF65-F5344CB8AC3E}">
        <p14:creationId xmlns:p14="http://schemas.microsoft.com/office/powerpoint/2010/main" val="2472016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790" indent="-285688" eaLnBrk="0" hangingPunct="0">
              <a:defRPr>
                <a:solidFill>
                  <a:schemeClr val="tx1"/>
                </a:solidFill>
                <a:latin typeface="Arial" charset="0"/>
              </a:defRPr>
            </a:lvl2pPr>
            <a:lvl3pPr marL="1142753" indent="-228552" eaLnBrk="0" hangingPunct="0">
              <a:defRPr>
                <a:solidFill>
                  <a:schemeClr val="tx1"/>
                </a:solidFill>
                <a:latin typeface="Arial" charset="0"/>
              </a:defRPr>
            </a:lvl3pPr>
            <a:lvl4pPr marL="1599854" indent="-228552" eaLnBrk="0" hangingPunct="0">
              <a:defRPr>
                <a:solidFill>
                  <a:schemeClr val="tx1"/>
                </a:solidFill>
                <a:latin typeface="Arial" charset="0"/>
              </a:defRPr>
            </a:lvl4pPr>
            <a:lvl5pPr marL="2056956" indent="-228552" eaLnBrk="0" hangingPunct="0">
              <a:defRPr>
                <a:solidFill>
                  <a:schemeClr val="tx1"/>
                </a:solidFill>
                <a:latin typeface="Arial" charset="0"/>
              </a:defRPr>
            </a:lvl5pPr>
            <a:lvl6pPr marL="2514057" indent="-228552" eaLnBrk="0" fontAlgn="base" hangingPunct="0">
              <a:spcBef>
                <a:spcPct val="0"/>
              </a:spcBef>
              <a:spcAft>
                <a:spcPct val="0"/>
              </a:spcAft>
              <a:defRPr>
                <a:solidFill>
                  <a:schemeClr val="tx1"/>
                </a:solidFill>
                <a:latin typeface="Arial" charset="0"/>
              </a:defRPr>
            </a:lvl6pPr>
            <a:lvl7pPr marL="2971157" indent="-228552" eaLnBrk="0" fontAlgn="base" hangingPunct="0">
              <a:spcBef>
                <a:spcPct val="0"/>
              </a:spcBef>
              <a:spcAft>
                <a:spcPct val="0"/>
              </a:spcAft>
              <a:defRPr>
                <a:solidFill>
                  <a:schemeClr val="tx1"/>
                </a:solidFill>
                <a:latin typeface="Arial" charset="0"/>
              </a:defRPr>
            </a:lvl7pPr>
            <a:lvl8pPr marL="3428258" indent="-228552" eaLnBrk="0" fontAlgn="base" hangingPunct="0">
              <a:spcBef>
                <a:spcPct val="0"/>
              </a:spcBef>
              <a:spcAft>
                <a:spcPct val="0"/>
              </a:spcAft>
              <a:defRPr>
                <a:solidFill>
                  <a:schemeClr val="tx1"/>
                </a:solidFill>
                <a:latin typeface="Arial" charset="0"/>
              </a:defRPr>
            </a:lvl8pPr>
            <a:lvl9pPr marL="3885360" indent="-228552" eaLnBrk="0" fontAlgn="base" hangingPunct="0">
              <a:spcBef>
                <a:spcPct val="0"/>
              </a:spcBef>
              <a:spcAft>
                <a:spcPct val="0"/>
              </a:spcAft>
              <a:defRPr>
                <a:solidFill>
                  <a:schemeClr val="tx1"/>
                </a:solidFill>
                <a:latin typeface="Arial" charset="0"/>
              </a:defRPr>
            </a:lvl9pPr>
          </a:lstStyle>
          <a:p>
            <a:pPr eaLnBrk="1" hangingPunct="1"/>
            <a:fld id="{63A19835-B66A-4CAC-B6A3-F7F1F5044D11}" type="slidenum">
              <a:rPr lang="en-US" smtClean="0">
                <a:solidFill>
                  <a:prstClr val="black"/>
                </a:solidFill>
              </a:rPr>
              <a:pPr eaLnBrk="1" hangingPunct="1"/>
              <a:t>27</a:t>
            </a:fld>
            <a:endParaRPr lang="en-US" dirty="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Scholarships are available for all kinds of students, interests, abilities, characteristics and skills.</a:t>
            </a:r>
          </a:p>
          <a:p>
            <a:endParaRPr lang="en-US" dirty="0"/>
          </a:p>
          <a:p>
            <a:r>
              <a:rPr lang="en-US" dirty="0"/>
              <a:t>Scholarships</a:t>
            </a:r>
            <a:r>
              <a:rPr lang="en-US" baseline="0" dirty="0"/>
              <a:t> are awarded for anything and everything—including:</a:t>
            </a:r>
            <a:endParaRPr lang="en-US" dirty="0"/>
          </a:p>
          <a:p>
            <a:endParaRPr lang="en-US" dirty="0"/>
          </a:p>
          <a:p>
            <a:pPr lvl="0"/>
            <a:r>
              <a:rPr lang="en-US" dirty="0"/>
              <a:t>Hobbies and interests</a:t>
            </a:r>
          </a:p>
          <a:p>
            <a:pPr lvl="0"/>
            <a:r>
              <a:rPr lang="en-US" dirty="0"/>
              <a:t>Talents (writing, spelling bee, etc.)</a:t>
            </a:r>
          </a:p>
          <a:p>
            <a:pPr lvl="0"/>
            <a:r>
              <a:rPr lang="en-US" dirty="0"/>
              <a:t>Grades and test scores</a:t>
            </a:r>
          </a:p>
          <a:p>
            <a:pPr lvl="0"/>
            <a:r>
              <a:rPr lang="en-US" dirty="0"/>
              <a:t>Financial need</a:t>
            </a:r>
          </a:p>
          <a:p>
            <a:pPr lvl="0"/>
            <a:r>
              <a:rPr lang="en-US" dirty="0"/>
              <a:t>Ethnic background</a:t>
            </a:r>
          </a:p>
          <a:p>
            <a:pPr lvl="0"/>
            <a:r>
              <a:rPr lang="en-US" dirty="0"/>
              <a:t>Community service</a:t>
            </a:r>
          </a:p>
          <a:p>
            <a:pPr lvl="0"/>
            <a:r>
              <a:rPr lang="en-US" dirty="0"/>
              <a:t>Religious affiliations</a:t>
            </a:r>
          </a:p>
          <a:p>
            <a:pPr lvl="0"/>
            <a:r>
              <a:rPr lang="en-US" dirty="0"/>
              <a:t>Artistic abilities (art, film, dance, music)</a:t>
            </a:r>
          </a:p>
          <a:p>
            <a:pPr lvl="0"/>
            <a:r>
              <a:rPr lang="en-US" dirty="0"/>
              <a:t>Athletic abilities</a:t>
            </a:r>
          </a:p>
          <a:p>
            <a:pPr lvl="0"/>
            <a:r>
              <a:rPr lang="en-US" dirty="0"/>
              <a:t>Environmental causes</a:t>
            </a:r>
          </a:p>
          <a:p>
            <a:pPr lvl="0"/>
            <a:r>
              <a:rPr lang="en-US" dirty="0"/>
              <a:t>Career plans</a:t>
            </a:r>
          </a:p>
          <a:p>
            <a:endParaRPr lang="en-US" baseline="0" dirty="0"/>
          </a:p>
          <a:p>
            <a:r>
              <a:rPr lang="en-US" dirty="0"/>
              <a:t>Now let’s talk about</a:t>
            </a:r>
            <a:r>
              <a:rPr lang="en-US" baseline="0" dirty="0"/>
              <a:t> where you can find scholarships.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3</a:t>
            </a:fld>
            <a:endParaRPr lang="en-US" dirty="0"/>
          </a:p>
        </p:txBody>
      </p:sp>
    </p:spTree>
    <p:extLst>
      <p:ext uri="{BB962C8B-B14F-4D97-AF65-F5344CB8AC3E}">
        <p14:creationId xmlns:p14="http://schemas.microsoft.com/office/powerpoint/2010/main" val="416751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your</a:t>
            </a:r>
            <a:r>
              <a:rPr lang="en-US" baseline="0" dirty="0"/>
              <a:t> scholarship search </a:t>
            </a:r>
            <a:r>
              <a:rPr lang="en-US" dirty="0"/>
              <a:t>by looking</a:t>
            </a:r>
            <a:r>
              <a:rPr lang="en-US" baseline="0" dirty="0"/>
              <a:t> locally.</a:t>
            </a:r>
          </a:p>
          <a:p>
            <a:endParaRPr lang="en-US" baseline="0" dirty="0"/>
          </a:p>
          <a:p>
            <a:r>
              <a:rPr lang="en-US" dirty="0"/>
              <a:t>You can check with your church,</a:t>
            </a:r>
            <a:r>
              <a:rPr lang="en-US" baseline="0" dirty="0"/>
              <a:t> </a:t>
            </a:r>
            <a:r>
              <a:rPr lang="en-US" dirty="0"/>
              <a:t>service organizations (like</a:t>
            </a:r>
            <a:r>
              <a:rPr lang="en-US" baseline="0" dirty="0"/>
              <a:t> the Kiwanis, Shriners, Rotary or Elks clubs) </a:t>
            </a:r>
            <a:r>
              <a:rPr lang="en-US" dirty="0"/>
              <a:t>and community foundations.</a:t>
            </a:r>
          </a:p>
          <a:p>
            <a:endParaRPr lang="en-US" dirty="0"/>
          </a:p>
          <a:p>
            <a:r>
              <a:rPr lang="en-US" dirty="0"/>
              <a:t>Contact local businesses and your or your parents’ employers—many companies</a:t>
            </a:r>
            <a:r>
              <a:rPr lang="en-US" baseline="0" dirty="0"/>
              <a:t> offer scholarships to the dependent children of their employees.</a:t>
            </a:r>
          </a:p>
          <a:p>
            <a:endParaRPr lang="en-US" baseline="0" dirty="0"/>
          </a:p>
          <a:p>
            <a:r>
              <a:rPr lang="en-US" baseline="0" dirty="0"/>
              <a:t>If your parents are part of a union at work, that’s a good place to check too.</a:t>
            </a:r>
          </a:p>
          <a:p>
            <a:endParaRPr lang="en-US" dirty="0"/>
          </a:p>
          <a:p>
            <a:r>
              <a:rPr lang="en-US" dirty="0"/>
              <a:t>Another</a:t>
            </a:r>
            <a:r>
              <a:rPr lang="en-US" baseline="0" dirty="0"/>
              <a:t> good place to check is your guidance office. Businesses that offer scholarships will sometime provide counselors with information to share with students</a:t>
            </a:r>
            <a:r>
              <a:rPr lang="en-US" dirty="0"/>
              <a:t>.</a:t>
            </a:r>
          </a:p>
          <a:p>
            <a:endParaRPr lang="en-US" dirty="0"/>
          </a:p>
          <a:p>
            <a:r>
              <a:rPr lang="en-US" dirty="0"/>
              <a:t>When you start your search locally and find scholarships</a:t>
            </a:r>
            <a:r>
              <a:rPr lang="en-US" baseline="0" dirty="0"/>
              <a:t> to apply for, y</a:t>
            </a:r>
            <a:r>
              <a:rPr lang="en-US" dirty="0"/>
              <a:t>ou’ll have a better</a:t>
            </a:r>
            <a:r>
              <a:rPr lang="en-US" baseline="0" dirty="0"/>
              <a:t> chance of winning them because you won’t be competing with as many other students as you would with some national scholarships.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 also want to point out that searching for scholarships is something you should make an ongoing commitment to doing. New scholarship opportunities are always becoming available, so you need make sure you are constantly searching and asking about them.</a:t>
            </a:r>
          </a:p>
          <a:p>
            <a:endParaRPr lang="en-US" dirty="0"/>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4</a:t>
            </a:fld>
            <a:endParaRPr lang="en-US" dirty="0"/>
          </a:p>
        </p:txBody>
      </p:sp>
    </p:spTree>
    <p:extLst>
      <p:ext uri="{BB962C8B-B14F-4D97-AF65-F5344CB8AC3E}">
        <p14:creationId xmlns:p14="http://schemas.microsoft.com/office/powerpoint/2010/main" val="76651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great place to find scholarships is the colleges you are interested in attending.</a:t>
            </a:r>
          </a:p>
          <a:p>
            <a:endParaRPr lang="en-US" baseline="0" dirty="0"/>
          </a:p>
          <a:p>
            <a:r>
              <a:rPr lang="en-US" baseline="0" dirty="0"/>
              <a:t>You can contact the financial aid office, and some even offer lists on their websites.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Many colleges</a:t>
            </a:r>
            <a:r>
              <a:rPr lang="en-US" baseline="0" dirty="0"/>
              <a:t> offer quite a few, including opportunities for freshman. New scholarships opportunities are always presenting themselves, so you should check back often. </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7AF2839-D6FA-45F5-BAE0-733408956C06}" type="slidenum">
              <a:rPr lang="en-US" smtClean="0"/>
              <a:t>5</a:t>
            </a:fld>
            <a:endParaRPr lang="en-US" dirty="0"/>
          </a:p>
        </p:txBody>
      </p:sp>
    </p:spTree>
    <p:extLst>
      <p:ext uri="{BB962C8B-B14F-4D97-AF65-F5344CB8AC3E}">
        <p14:creationId xmlns:p14="http://schemas.microsoft.com/office/powerpoint/2010/main" val="73891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place to search for scholarships is online.</a:t>
            </a:r>
          </a:p>
          <a:p>
            <a:endParaRPr lang="en-US" baseline="0" dirty="0"/>
          </a:p>
          <a:p>
            <a:r>
              <a:rPr lang="en-US" baseline="0" dirty="0"/>
              <a:t>There are a number of websites that offer FREE help to students with their search.</a:t>
            </a:r>
          </a:p>
          <a:p>
            <a:endParaRPr lang="en-US" baseline="0" dirty="0"/>
          </a:p>
          <a:p>
            <a:r>
              <a:rPr lang="en-US" baseline="0" dirty="0"/>
              <a:t>That is important to note—you should never pay to find or apply for scholarships.</a:t>
            </a:r>
          </a:p>
          <a:p>
            <a:endParaRPr lang="en-US" baseline="0" dirty="0"/>
          </a:p>
          <a:p>
            <a:r>
              <a:rPr lang="en-US" baseline="0" dirty="0"/>
              <a:t>The sites I’m sharing with you today are FREE and reliable. They include:</a:t>
            </a:r>
            <a:endParaRPr lang="en-US" dirty="0"/>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CollegeGreenlight.com</a:t>
            </a:r>
          </a:p>
          <a:p>
            <a:pPr lvl="0"/>
            <a:r>
              <a:rPr lang="en-US" dirty="0"/>
              <a:t>Fastweb.com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Petersons.com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Niche.com</a:t>
            </a:r>
          </a:p>
          <a:p>
            <a:pPr lvl="0"/>
            <a:r>
              <a:rPr lang="en-US" dirty="0"/>
              <a:t>Scholarships.com</a:t>
            </a:r>
          </a:p>
          <a:p>
            <a:pPr lvl="0"/>
            <a:r>
              <a:rPr lang="en-US" dirty="0"/>
              <a:t>Unigo.com</a:t>
            </a:r>
          </a:p>
          <a:p>
            <a:pPr lvl="0"/>
            <a:endParaRPr lang="en-US" dirty="0"/>
          </a:p>
          <a:p>
            <a:pPr lvl="0"/>
            <a:r>
              <a:rPr lang="en-US" dirty="0"/>
              <a:t>These sites can help match</a:t>
            </a:r>
            <a:r>
              <a:rPr lang="en-US" baseline="0" dirty="0"/>
              <a:t> you with scholarships that you are eligible to apply for.</a:t>
            </a:r>
          </a:p>
          <a:p>
            <a:pPr lvl="0"/>
            <a:endParaRPr lang="en-US" baseline="0" dirty="0"/>
          </a:p>
          <a:p>
            <a:pPr lvl="0"/>
            <a:r>
              <a:rPr lang="en-US" baseline="0" dirty="0"/>
              <a:t>Let’s take a look at how it works.</a:t>
            </a:r>
            <a:endParaRPr lang="en-US" dirty="0"/>
          </a:p>
          <a:p>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6</a:t>
            </a:fld>
            <a:endParaRPr lang="en-US" dirty="0"/>
          </a:p>
        </p:txBody>
      </p:sp>
    </p:spTree>
    <p:extLst>
      <p:ext uri="{BB962C8B-B14F-4D97-AF65-F5344CB8AC3E}">
        <p14:creationId xmlns:p14="http://schemas.microsoft.com/office/powerpoint/2010/main" val="1028875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fastweb.com.</a:t>
            </a:r>
          </a:p>
          <a:p>
            <a:endParaRPr lang="en-US" dirty="0"/>
          </a:p>
          <a:p>
            <a:r>
              <a:rPr lang="en-US" dirty="0"/>
              <a:t>On the </a:t>
            </a:r>
            <a:r>
              <a:rPr lang="en-US" baseline="0" dirty="0"/>
              <a:t>home page they make it very easy to get started. Simply click “start your search”.</a:t>
            </a:r>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7</a:t>
            </a:fld>
            <a:endParaRPr lang="en-US" dirty="0"/>
          </a:p>
        </p:txBody>
      </p:sp>
    </p:spTree>
    <p:extLst>
      <p:ext uri="{BB962C8B-B14F-4D97-AF65-F5344CB8AC3E}">
        <p14:creationId xmlns:p14="http://schemas.microsoft.com/office/powerpoint/2010/main" val="110751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you register for an account and enter some basic information, such as your grade level, birth date, and college level you're looking for </a:t>
            </a:r>
            <a:r>
              <a:rPr lang="en-US" dirty="0" smtClean="0"/>
              <a:t>scholarships </a:t>
            </a:r>
            <a:r>
              <a:rPr lang="en-US" dirty="0"/>
              <a:t>for </a:t>
            </a:r>
            <a:r>
              <a:rPr lang="en-US" dirty="0" err="1"/>
              <a:t>fastweb</a:t>
            </a:r>
            <a:r>
              <a:rPr lang="en-US" dirty="0"/>
              <a:t> will produce a list of scholarships that may be a good match for you. You</a:t>
            </a:r>
            <a:r>
              <a:rPr lang="en-US" baseline="0" dirty="0"/>
              <a:t> can see from my example that </a:t>
            </a:r>
            <a:r>
              <a:rPr lang="en-US" baseline="0" dirty="0" err="1"/>
              <a:t>fastweb</a:t>
            </a:r>
            <a:r>
              <a:rPr lang="en-US" baseline="0" dirty="0"/>
              <a:t> found 41 scholarships that are a good match for me with a combined value of $225,250.</a:t>
            </a:r>
            <a:endParaRPr lang="en-US" dirty="0"/>
          </a:p>
        </p:txBody>
      </p:sp>
      <p:sp>
        <p:nvSpPr>
          <p:cNvPr id="4" name="Slide Number Placeholder 3"/>
          <p:cNvSpPr>
            <a:spLocks noGrp="1"/>
          </p:cNvSpPr>
          <p:nvPr>
            <p:ph type="sldNum" sz="quarter" idx="10"/>
          </p:nvPr>
        </p:nvSpPr>
        <p:spPr/>
        <p:txBody>
          <a:bodyPr/>
          <a:lstStyle/>
          <a:p>
            <a:fld id="{37AF2839-D6FA-45F5-BAE0-733408956C06}" type="slidenum">
              <a:rPr lang="en-US" smtClean="0"/>
              <a:t>8</a:t>
            </a:fld>
            <a:endParaRPr lang="en-US" dirty="0"/>
          </a:p>
        </p:txBody>
      </p:sp>
    </p:spTree>
    <p:extLst>
      <p:ext uri="{BB962C8B-B14F-4D97-AF65-F5344CB8AC3E}">
        <p14:creationId xmlns:p14="http://schemas.microsoft.com/office/powerpoint/2010/main" val="224907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scholarships</a:t>
            </a:r>
            <a:r>
              <a:rPr lang="en-US" baseline="0" dirty="0"/>
              <a:t> that matched.</a:t>
            </a:r>
          </a:p>
          <a:p>
            <a:endParaRPr lang="en-US" baseline="0" dirty="0"/>
          </a:p>
          <a:p>
            <a:r>
              <a:rPr lang="en-US" baseline="0" dirty="0"/>
              <a:t>You get the name and the value of each opportunity and a link to learn more. You’ll want to check back often because new opportunities are added regularly. Make searching and applying for scholarships an ongoing commitment throughout high school and college.</a:t>
            </a:r>
          </a:p>
        </p:txBody>
      </p:sp>
      <p:sp>
        <p:nvSpPr>
          <p:cNvPr id="4" name="Slide Number Placeholder 3"/>
          <p:cNvSpPr>
            <a:spLocks noGrp="1"/>
          </p:cNvSpPr>
          <p:nvPr>
            <p:ph type="sldNum" sz="quarter" idx="10"/>
          </p:nvPr>
        </p:nvSpPr>
        <p:spPr/>
        <p:txBody>
          <a:bodyPr/>
          <a:lstStyle/>
          <a:p>
            <a:fld id="{37AF2839-D6FA-45F5-BAE0-733408956C06}" type="slidenum">
              <a:rPr lang="en-US" smtClean="0"/>
              <a:t>9</a:t>
            </a:fld>
            <a:endParaRPr lang="en-US" dirty="0"/>
          </a:p>
        </p:txBody>
      </p:sp>
    </p:spTree>
    <p:extLst>
      <p:ext uri="{BB962C8B-B14F-4D97-AF65-F5344CB8AC3E}">
        <p14:creationId xmlns:p14="http://schemas.microsoft.com/office/powerpoint/2010/main" val="239823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12215660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18202064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7543367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20767799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40762905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3802177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29589432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40004068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12381441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42845707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0053D70-BF65-40E8-88A4-D6C80B703F18}" type="datetimeFigureOut">
              <a:rPr lang="en-US" smtClean="0"/>
              <a:t>08/16/2019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FE407-4EFE-4633-B44B-4CF187978889}" type="slidenum">
              <a:rPr lang="en-US" smtClean="0"/>
              <a:t>‹#›</a:t>
            </a:fld>
            <a:endParaRPr lang="en-US" dirty="0"/>
          </a:p>
        </p:txBody>
      </p:sp>
    </p:spTree>
    <p:extLst>
      <p:ext uri="{BB962C8B-B14F-4D97-AF65-F5344CB8AC3E}">
        <p14:creationId xmlns:p14="http://schemas.microsoft.com/office/powerpoint/2010/main" val="22637487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53D70-BF65-40E8-88A4-D6C80B703F18}" type="datetimeFigureOut">
              <a:rPr lang="en-US" smtClean="0"/>
              <a:t>08/16/2019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FE407-4EFE-4633-B44B-4CF187978889}" type="slidenum">
              <a:rPr lang="en-US" smtClean="0"/>
              <a:t>‹#›</a:t>
            </a:fld>
            <a:endParaRPr lang="en-US" dirty="0"/>
          </a:p>
        </p:txBody>
      </p:sp>
    </p:spTree>
    <p:extLst>
      <p:ext uri="{BB962C8B-B14F-4D97-AF65-F5344CB8AC3E}">
        <p14:creationId xmlns:p14="http://schemas.microsoft.com/office/powerpoint/2010/main" val="144172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3.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jp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emf"/></Relationships>
</file>

<file path=ppt/slides/_rels/slide2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ctrTitle"/>
          </p:nvPr>
        </p:nvSpPr>
        <p:spPr/>
        <p:txBody>
          <a:bodyPr/>
          <a:lstStyle/>
          <a:p>
            <a:r>
              <a:rPr lang="en-US" dirty="0"/>
              <a:t>Finding Scholarships</a:t>
            </a:r>
          </a:p>
        </p:txBody>
      </p:sp>
      <p:pic>
        <p:nvPicPr>
          <p:cNvPr id="4" name="Picture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inding Scholarshi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6076" y="762000"/>
            <a:ext cx="6111849" cy="4722793"/>
          </a:xfrm>
          <a:prstGeom prst="rect">
            <a:avLst/>
          </a:prstGeom>
        </p:spPr>
      </p:pic>
      <p:sp>
        <p:nvSpPr>
          <p:cNvPr id="7" name="TextBox 6"/>
          <p:cNvSpPr txBox="1"/>
          <p:nvPr/>
        </p:nvSpPr>
        <p:spPr>
          <a:xfrm>
            <a:off x="1485900" y="3810000"/>
            <a:ext cx="617220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Where to look and how to win them</a:t>
            </a:r>
          </a:p>
        </p:txBody>
      </p:sp>
      <p:pic>
        <p:nvPicPr>
          <p:cNvPr id="8" name="Picture 7">
            <a:extLst>
              <a:ext uri="{FF2B5EF4-FFF2-40B4-BE49-F238E27FC236}">
                <a16:creationId xmlns:a16="http://schemas.microsoft.com/office/drawing/2014/main" id="{01B57535-29EB-EF48-8AB3-42E46CCF2D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009"/>
          <a:stretch/>
        </p:blipFill>
        <p:spPr>
          <a:xfrm>
            <a:off x="3540125" y="4419600"/>
            <a:ext cx="2063750" cy="460335"/>
          </a:xfrm>
          <a:prstGeom prst="rect">
            <a:avLst/>
          </a:prstGeom>
        </p:spPr>
      </p:pic>
      <p:sp>
        <p:nvSpPr>
          <p:cNvPr id="11" name="TextBox 10">
            <a:extLst>
              <a:ext uri="{FF2B5EF4-FFF2-40B4-BE49-F238E27FC236}">
                <a16:creationId xmlns:a16="http://schemas.microsoft.com/office/drawing/2014/main" id="{564518F2-E347-144A-ADFA-67E505793019}"/>
              </a:ext>
            </a:extLst>
          </p:cNvPr>
          <p:cNvSpPr txBox="1"/>
          <p:nvPr/>
        </p:nvSpPr>
        <p:spPr>
          <a:xfrm>
            <a:off x="1752600" y="4987980"/>
            <a:ext cx="56388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2019-20</a:t>
            </a:r>
            <a:r>
              <a:rPr lang="en-US" sz="1200" spc="100" dirty="0">
                <a:latin typeface="Arial" panose="020B0604020202020204" pitchFamily="34" charset="0"/>
                <a:cs typeface="Arial" panose="020B0604020202020204" pitchFamily="34" charset="0"/>
              </a:rPr>
              <a:t> A</a:t>
            </a:r>
            <a:r>
              <a:rPr lang="en-US" sz="1200" dirty="0">
                <a:latin typeface="Arial" panose="020B0604020202020204" pitchFamily="34" charset="0"/>
                <a:cs typeface="Arial" panose="020B0604020202020204" pitchFamily="34" charset="0"/>
              </a:rPr>
              <a:t>cademic Year</a:t>
            </a:r>
          </a:p>
        </p:txBody>
      </p:sp>
    </p:spTree>
    <p:extLst>
      <p:ext uri="{BB962C8B-B14F-4D97-AF65-F5344CB8AC3E}">
        <p14:creationId xmlns:p14="http://schemas.microsoft.com/office/powerpoint/2010/main" val="271361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3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p:nvPr>
        </p:nvSpPr>
        <p:spPr/>
        <p:txBody>
          <a:bodyPr/>
          <a:lstStyle/>
          <a:p>
            <a:r>
              <a:rPr lang="en-US" dirty="0"/>
              <a:t>FASTWEB Scholarship Detail</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9183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creenshot of $5,000 Easy Scholarship: Anonymously Report Social Media details">
            <a:extLst>
              <a:ext uri="{FF2B5EF4-FFF2-40B4-BE49-F238E27FC236}">
                <a16:creationId xmlns:a16="http://schemas.microsoft.com/office/drawing/2014/main" id="{AAD65C90-AA6B-224D-8984-A42835721958}"/>
              </a:ext>
            </a:extLst>
          </p:cNvPr>
          <p:cNvPicPr>
            <a:picLocks noChangeAspect="1"/>
          </p:cNvPicPr>
          <p:nvPr/>
        </p:nvPicPr>
        <p:blipFill rotWithShape="1">
          <a:blip r:embed="rId4">
            <a:extLst>
              <a:ext uri="{28A0092B-C50C-407E-A947-70E740481C1C}">
                <a14:useLocalDpi xmlns:a14="http://schemas.microsoft.com/office/drawing/2010/main" val="0"/>
              </a:ext>
            </a:extLst>
          </a:blip>
          <a:srcRect r="28804" b="42365"/>
          <a:stretch/>
        </p:blipFill>
        <p:spPr>
          <a:xfrm>
            <a:off x="512254" y="474555"/>
            <a:ext cx="8119493" cy="590889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4009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Scholarship Website</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24938"/>
            <a:ext cx="9144000" cy="69183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nformation about the Report Bullies scholarship on the DoSomething.org website">
            <a:extLst>
              <a:ext uri="{FF2B5EF4-FFF2-40B4-BE49-F238E27FC236}">
                <a16:creationId xmlns:a16="http://schemas.microsoft.com/office/drawing/2014/main" id="{D20D3F95-5F31-E84E-83A9-5042EB289311}"/>
              </a:ext>
            </a:extLst>
          </p:cNvPr>
          <p:cNvPicPr>
            <a:picLocks noChangeAspect="1"/>
          </p:cNvPicPr>
          <p:nvPr/>
        </p:nvPicPr>
        <p:blipFill rotWithShape="1">
          <a:blip r:embed="rId4">
            <a:extLst>
              <a:ext uri="{28A0092B-C50C-407E-A947-70E740481C1C}">
                <a14:useLocalDpi xmlns:a14="http://schemas.microsoft.com/office/drawing/2010/main" val="0"/>
              </a:ext>
            </a:extLst>
          </a:blip>
          <a:srcRect b="29591"/>
          <a:stretch/>
        </p:blipFill>
        <p:spPr>
          <a:xfrm>
            <a:off x="1428751" y="170874"/>
            <a:ext cx="6286499" cy="6516252"/>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8277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UNIGO</a:t>
            </a:r>
            <a:r>
              <a:rPr lang="en-US" baseline="0" dirty="0"/>
              <a:t> Scholarship Search</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468"/>
            <a:ext cx="9372600" cy="7091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eenshot of Unigo home page with &quot;Get Started&quot; and &quot;Join For Free&quot; buttons">
            <a:extLst>
              <a:ext uri="{FF2B5EF4-FFF2-40B4-BE49-F238E27FC236}">
                <a16:creationId xmlns:a16="http://schemas.microsoft.com/office/drawing/2014/main" id="{E29A8AC9-119C-904C-A6DC-8010237F3453}"/>
              </a:ext>
            </a:extLst>
          </p:cNvPr>
          <p:cNvPicPr>
            <a:picLocks noChangeAspect="1"/>
          </p:cNvPicPr>
          <p:nvPr/>
        </p:nvPicPr>
        <p:blipFill rotWithShape="1">
          <a:blip r:embed="rId4">
            <a:extLst>
              <a:ext uri="{28A0092B-C50C-407E-A947-70E740481C1C}">
                <a14:useLocalDpi xmlns:a14="http://schemas.microsoft.com/office/drawing/2010/main" val="0"/>
              </a:ext>
            </a:extLst>
          </a:blip>
          <a:srcRect b="65218"/>
          <a:stretch/>
        </p:blipFill>
        <p:spPr>
          <a:xfrm>
            <a:off x="837870" y="44116"/>
            <a:ext cx="7468261" cy="676976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918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UNIGO Scholarship Listings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5468"/>
            <a:ext cx="9457961" cy="715586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80DB71C-77ED-9647-A169-259D6A19891F}"/>
              </a:ext>
            </a:extLst>
          </p:cNvPr>
          <p:cNvGrpSpPr/>
          <p:nvPr/>
        </p:nvGrpSpPr>
        <p:grpSpPr>
          <a:xfrm>
            <a:off x="246629" y="520610"/>
            <a:ext cx="8650742" cy="5511980"/>
            <a:chOff x="246629" y="533400"/>
            <a:chExt cx="8650742" cy="5511980"/>
          </a:xfrm>
        </p:grpSpPr>
        <p:pic>
          <p:nvPicPr>
            <p:cNvPr id="9" name="Picture 8" descr="Screenshot of Unigo Flavor of the Month Scholarship. Award amount $1,500">
              <a:extLst>
                <a:ext uri="{FF2B5EF4-FFF2-40B4-BE49-F238E27FC236}">
                  <a16:creationId xmlns:a16="http://schemas.microsoft.com/office/drawing/2014/main" id="{E2D47774-0264-1A42-B080-12A79AF5BE09}"/>
                </a:ext>
              </a:extLst>
            </p:cNvPr>
            <p:cNvPicPr>
              <a:picLocks noChangeAspect="1"/>
            </p:cNvPicPr>
            <p:nvPr/>
          </p:nvPicPr>
          <p:blipFill rotWithShape="1">
            <a:blip r:embed="rId4">
              <a:extLst>
                <a:ext uri="{28A0092B-C50C-407E-A947-70E740481C1C}">
                  <a14:useLocalDpi xmlns:a14="http://schemas.microsoft.com/office/drawing/2010/main" val="0"/>
                </a:ext>
              </a:extLst>
            </a:blip>
            <a:srcRect b="72393"/>
            <a:stretch/>
          </p:blipFill>
          <p:spPr>
            <a:xfrm>
              <a:off x="246629" y="533400"/>
              <a:ext cx="8650742" cy="2734415"/>
            </a:xfrm>
            <a:prstGeom prst="rect">
              <a:avLst/>
            </a:prstGeom>
            <a:effectLst>
              <a:outerShdw blurRad="50800" dist="38100" dir="2700000" algn="tl" rotWithShape="0">
                <a:prstClr val="black">
                  <a:alpha val="40000"/>
                </a:prstClr>
              </a:outerShdw>
            </a:effectLst>
          </p:spPr>
        </p:pic>
        <p:pic>
          <p:nvPicPr>
            <p:cNvPr id="12" name="Picture 11" descr="Screenshot of Unigo Zombie Apocalypse Scholarship. Award amount $2,000">
              <a:extLst>
                <a:ext uri="{FF2B5EF4-FFF2-40B4-BE49-F238E27FC236}">
                  <a16:creationId xmlns:a16="http://schemas.microsoft.com/office/drawing/2014/main" id="{37FACB4F-396C-9043-90D5-C6D96A76EA84}"/>
                </a:ext>
              </a:extLst>
            </p:cNvPr>
            <p:cNvPicPr>
              <a:picLocks noChangeAspect="1"/>
            </p:cNvPicPr>
            <p:nvPr/>
          </p:nvPicPr>
          <p:blipFill rotWithShape="1">
            <a:blip r:embed="rId5">
              <a:extLst>
                <a:ext uri="{28A0092B-C50C-407E-A947-70E740481C1C}">
                  <a14:useLocalDpi xmlns:a14="http://schemas.microsoft.com/office/drawing/2010/main" val="0"/>
                </a:ext>
              </a:extLst>
            </a:blip>
            <a:srcRect t="3665" b="71179"/>
            <a:stretch/>
          </p:blipFill>
          <p:spPr>
            <a:xfrm>
              <a:off x="247625" y="3594190"/>
              <a:ext cx="8648751" cy="245119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232692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9183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432418" flipH="1">
            <a:off x="-1142085" y="-846403"/>
            <a:ext cx="12257903" cy="3463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1388383">
            <a:off x="-353425" y="288183"/>
            <a:ext cx="8007362" cy="1143000"/>
          </a:xfrm>
        </p:spPr>
        <p:txBody>
          <a:bodyPr>
            <a:noAutofit/>
          </a:bodyPr>
          <a:lstStyle/>
          <a:p>
            <a:r>
              <a:rPr lang="en-US" sz="3500" b="1" cap="all" dirty="0">
                <a:latin typeface="Arial" panose="020B0604020202020204" pitchFamily="34" charset="0"/>
                <a:cs typeface="Arial" panose="020B0604020202020204" pitchFamily="34" charset="0"/>
              </a:rPr>
              <a:t>Scholarship applications </a:t>
            </a:r>
            <a:br>
              <a:rPr lang="en-US" sz="3500" b="1" cap="all" dirty="0">
                <a:latin typeface="Arial" panose="020B0604020202020204" pitchFamily="34" charset="0"/>
                <a:cs typeface="Arial" panose="020B0604020202020204" pitchFamily="34" charset="0"/>
              </a:rPr>
            </a:br>
            <a:r>
              <a:rPr lang="en-US" sz="3500" b="1" cap="all" dirty="0">
                <a:latin typeface="Arial" panose="020B0604020202020204" pitchFamily="34" charset="0"/>
                <a:cs typeface="Arial" panose="020B0604020202020204" pitchFamily="34" charset="0"/>
              </a:rPr>
              <a:t>may require</a:t>
            </a:r>
          </a:p>
        </p:txBody>
      </p:sp>
      <p:sp>
        <p:nvSpPr>
          <p:cNvPr id="3" name="Content Placeholder 2"/>
          <p:cNvSpPr>
            <a:spLocks noGrp="1"/>
          </p:cNvSpPr>
          <p:nvPr>
            <p:ph idx="1"/>
          </p:nvPr>
        </p:nvSpPr>
        <p:spPr>
          <a:xfrm>
            <a:off x="1460500" y="2247900"/>
            <a:ext cx="4635500" cy="2628900"/>
          </a:xfrm>
        </p:spPr>
        <p:txBody>
          <a:bodyPr>
            <a:noAutofit/>
          </a:bodyPr>
          <a:lstStyle/>
          <a:p>
            <a:pPr marL="0" lvl="0" indent="0">
              <a:spcAft>
                <a:spcPts val="1200"/>
              </a:spcAft>
              <a:buNone/>
            </a:pPr>
            <a:r>
              <a:rPr lang="en-US" sz="2400" dirty="0">
                <a:latin typeface="Arial" panose="020B0604020202020204" pitchFamily="34" charset="0"/>
                <a:cs typeface="Arial" panose="020B0604020202020204" pitchFamily="34" charset="0"/>
              </a:rPr>
              <a:t>Essay</a:t>
            </a:r>
          </a:p>
          <a:p>
            <a:pPr marL="0" lvl="0" indent="0">
              <a:spcAft>
                <a:spcPts val="1200"/>
              </a:spcAft>
              <a:buNone/>
            </a:pPr>
            <a:r>
              <a:rPr lang="en-US" sz="2400" dirty="0">
                <a:latin typeface="Arial" panose="020B0604020202020204" pitchFamily="34" charset="0"/>
                <a:cs typeface="Arial" panose="020B0604020202020204" pitchFamily="34" charset="0"/>
              </a:rPr>
              <a:t>Letters of Recommendation</a:t>
            </a:r>
          </a:p>
          <a:p>
            <a:pPr marL="0" lvl="0" indent="0">
              <a:spcAft>
                <a:spcPts val="1200"/>
              </a:spcAft>
              <a:buNone/>
            </a:pPr>
            <a:r>
              <a:rPr lang="en-US" sz="2400" dirty="0">
                <a:latin typeface="Arial" panose="020B0604020202020204" pitchFamily="34" charset="0"/>
                <a:cs typeface="Arial" panose="020B0604020202020204" pitchFamily="34" charset="0"/>
              </a:rPr>
              <a:t>Interview</a:t>
            </a:r>
          </a:p>
          <a:p>
            <a:pPr marL="0" lvl="0" indent="0">
              <a:spcAft>
                <a:spcPts val="1200"/>
              </a:spcAft>
              <a:buNone/>
            </a:pPr>
            <a:r>
              <a:rPr lang="en-US" sz="2400" dirty="0">
                <a:latin typeface="Arial" panose="020B0604020202020204" pitchFamily="34" charset="0"/>
                <a:cs typeface="Arial" panose="020B0604020202020204" pitchFamily="34" charset="0"/>
              </a:rPr>
              <a:t>High School Transcript</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721" y="2057400"/>
            <a:ext cx="838200" cy="8382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721" y="2628900"/>
            <a:ext cx="838200" cy="8382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721" y="3238500"/>
            <a:ext cx="838200" cy="838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721" y="3848100"/>
            <a:ext cx="838200" cy="838200"/>
          </a:xfrm>
          <a:prstGeom prst="rect">
            <a:avLst/>
          </a:prstGeom>
        </p:spPr>
      </p:pic>
    </p:spTree>
    <p:extLst>
      <p:ext uri="{BB962C8B-B14F-4D97-AF65-F5344CB8AC3E}">
        <p14:creationId xmlns:p14="http://schemas.microsoft.com/office/powerpoint/2010/main" val="59693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0-#ppt_w/2"/>
                                          </p:val>
                                        </p:tav>
                                        <p:tav tm="100000">
                                          <p:val>
                                            <p:strVal val="#ppt_x"/>
                                          </p:val>
                                        </p:tav>
                                      </p:tavLst>
                                    </p:anim>
                                    <p:anim calcmode="lin" valueType="num">
                                      <p:cBhvr additive="base">
                                        <p:cTn id="8" dur="500" fill="hold"/>
                                        <p:tgtEl>
                                          <p:spTgt spid="205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400"/>
                                        <p:tgtEl>
                                          <p:spTgt spid="4"/>
                                        </p:tgtEl>
                                      </p:cBhvr>
                                    </p:animEffect>
                                  </p:childTnLst>
                                </p:cTn>
                              </p:par>
                            </p:childTnLst>
                          </p:cTn>
                        </p:par>
                        <p:par>
                          <p:cTn id="17" fill="hold">
                            <p:stCondLst>
                              <p:cond delay="900"/>
                            </p:stCondLst>
                            <p:childTnLst>
                              <p:par>
                                <p:cTn id="18" presetID="18"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strips(upRight)">
                                      <p:cBhvr>
                                        <p:cTn id="20" dur="500"/>
                                        <p:tgtEl>
                                          <p:spTgt spid="3">
                                            <p:txEl>
                                              <p:pRg st="0" end="0"/>
                                            </p:txEl>
                                          </p:spTgt>
                                        </p:tgtEl>
                                      </p:cBhvr>
                                    </p:animEffect>
                                  </p:childTnLst>
                                </p:cTn>
                              </p:par>
                            </p:childTnLst>
                          </p:cTn>
                        </p:par>
                        <p:par>
                          <p:cTn id="21" fill="hold">
                            <p:stCondLst>
                              <p:cond delay="14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400"/>
                                        <p:tgtEl>
                                          <p:spTgt spid="13"/>
                                        </p:tgtEl>
                                      </p:cBhvr>
                                    </p:animEffect>
                                  </p:childTnLst>
                                </p:cTn>
                              </p:par>
                            </p:childTnLst>
                          </p:cTn>
                        </p:par>
                        <p:par>
                          <p:cTn id="25" fill="hold">
                            <p:stCondLst>
                              <p:cond delay="1800"/>
                            </p:stCondLst>
                            <p:childTnLst>
                              <p:par>
                                <p:cTn id="26" presetID="18" presetClass="entr" presetSubtype="3" fill="hold"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strips(upRight)">
                                      <p:cBhvr>
                                        <p:cTn id="28" dur="500"/>
                                        <p:tgtEl>
                                          <p:spTgt spid="3">
                                            <p:txEl>
                                              <p:pRg st="1" end="1"/>
                                            </p:txEl>
                                          </p:spTgt>
                                        </p:tgtEl>
                                      </p:cBhvr>
                                    </p:animEffect>
                                  </p:childTnLst>
                                </p:cTn>
                              </p:par>
                            </p:childTnLst>
                          </p:cTn>
                        </p:par>
                        <p:par>
                          <p:cTn id="29" fill="hold">
                            <p:stCondLst>
                              <p:cond delay="23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400"/>
                                        <p:tgtEl>
                                          <p:spTgt spid="14"/>
                                        </p:tgtEl>
                                      </p:cBhvr>
                                    </p:animEffect>
                                  </p:childTnLst>
                                </p:cTn>
                              </p:par>
                            </p:childTnLst>
                          </p:cTn>
                        </p:par>
                        <p:par>
                          <p:cTn id="33" fill="hold">
                            <p:stCondLst>
                              <p:cond delay="2700"/>
                            </p:stCondLst>
                            <p:childTnLst>
                              <p:par>
                                <p:cTn id="34" presetID="18" presetClass="entr" presetSubtype="3" fill="hold"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strips(upRight)">
                                      <p:cBhvr>
                                        <p:cTn id="36" dur="500"/>
                                        <p:tgtEl>
                                          <p:spTgt spid="3">
                                            <p:txEl>
                                              <p:pRg st="2" end="2"/>
                                            </p:txEl>
                                          </p:spTgt>
                                        </p:tgtEl>
                                      </p:cBhvr>
                                    </p:animEffect>
                                  </p:childTnLst>
                                </p:cTn>
                              </p:par>
                            </p:childTnLst>
                          </p:cTn>
                        </p:par>
                        <p:par>
                          <p:cTn id="37" fill="hold">
                            <p:stCondLst>
                              <p:cond delay="32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400"/>
                                        <p:tgtEl>
                                          <p:spTgt spid="15"/>
                                        </p:tgtEl>
                                      </p:cBhvr>
                                    </p:animEffect>
                                  </p:childTnLst>
                                </p:cTn>
                              </p:par>
                            </p:childTnLst>
                          </p:cTn>
                        </p:par>
                        <p:par>
                          <p:cTn id="41" fill="hold">
                            <p:stCondLst>
                              <p:cond delay="3600"/>
                            </p:stCondLst>
                            <p:childTnLst>
                              <p:par>
                                <p:cTn id="42" presetID="18" presetClass="entr" presetSubtype="3" fill="hold" nodeType="after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strips(upRight)">
                                      <p:cBhvr>
                                        <p:cTn id="4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Background photo of two young women filling out an applic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2" y="-30164"/>
            <a:ext cx="9195901" cy="69643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490435">
            <a:off x="-1348225" y="1120573"/>
            <a:ext cx="4529137" cy="68087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1295400"/>
            <a:ext cx="12192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1828800" y="-2514600"/>
            <a:ext cx="4329690" cy="4279064"/>
            <a:chOff x="-1828800" y="-2514600"/>
            <a:chExt cx="4329690" cy="4279064"/>
          </a:xfrm>
        </p:grpSpPr>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828800" y="-2514600"/>
              <a:ext cx="4329690" cy="4279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5231" y="144959"/>
              <a:ext cx="1439818"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TIPS</a:t>
              </a:r>
            </a:p>
          </p:txBody>
        </p:sp>
      </p:grpSp>
      <p:sp>
        <p:nvSpPr>
          <p:cNvPr id="2" name="Title 1"/>
          <p:cNvSpPr>
            <a:spLocks noGrp="1"/>
          </p:cNvSpPr>
          <p:nvPr>
            <p:ph type="title"/>
          </p:nvPr>
        </p:nvSpPr>
        <p:spPr>
          <a:xfrm>
            <a:off x="228600" y="1493838"/>
            <a:ext cx="2514600" cy="715962"/>
          </a:xfrm>
        </p:spPr>
        <p:txBody>
          <a:bodyPr>
            <a:noAutofit/>
          </a:bodyPr>
          <a:lstStyle/>
          <a:p>
            <a:pPr algn="l"/>
            <a:r>
              <a:rPr lang="en-US" sz="2800" b="1" dirty="0">
                <a:solidFill>
                  <a:srgbClr val="ED2289"/>
                </a:solidFill>
                <a:latin typeface="Arial" panose="020B0604020202020204" pitchFamily="34" charset="0"/>
                <a:cs typeface="Arial" panose="020B0604020202020204" pitchFamily="34" charset="0"/>
              </a:rPr>
              <a:t>Applications</a:t>
            </a:r>
          </a:p>
        </p:txBody>
      </p:sp>
      <p:sp>
        <p:nvSpPr>
          <p:cNvPr id="3" name="Content Placeholder 2"/>
          <p:cNvSpPr>
            <a:spLocks noGrp="1"/>
          </p:cNvSpPr>
          <p:nvPr>
            <p:ph idx="1"/>
          </p:nvPr>
        </p:nvSpPr>
        <p:spPr>
          <a:xfrm>
            <a:off x="609600" y="2133600"/>
            <a:ext cx="4114800" cy="3429000"/>
          </a:xfrm>
        </p:spPr>
        <p:txBody>
          <a:bodyPr>
            <a:normAutofit/>
          </a:bodyPr>
          <a:lstStyle/>
          <a:p>
            <a:pPr marL="0" lvl="0" indent="0">
              <a:spcAft>
                <a:spcPts val="1200"/>
              </a:spcAft>
              <a:buNone/>
            </a:pPr>
            <a:r>
              <a:rPr lang="en-US" sz="2200" dirty="0">
                <a:latin typeface="Arial" panose="020B0604020202020204" pitchFamily="34" charset="0"/>
                <a:cs typeface="Arial" panose="020B0604020202020204" pitchFamily="34" charset="0"/>
              </a:rPr>
              <a:t>Watch deadlines </a:t>
            </a:r>
          </a:p>
          <a:p>
            <a:pPr marL="0" lvl="0" indent="0">
              <a:spcAft>
                <a:spcPts val="1200"/>
              </a:spcAft>
              <a:buNone/>
            </a:pPr>
            <a:r>
              <a:rPr lang="en-US" sz="2200" dirty="0">
                <a:latin typeface="Arial" panose="020B0604020202020204" pitchFamily="34" charset="0"/>
                <a:cs typeface="Arial" panose="020B0604020202020204" pitchFamily="34" charset="0"/>
              </a:rPr>
              <a:t>Follow all instructions</a:t>
            </a:r>
          </a:p>
          <a:p>
            <a:pPr marL="0" indent="0">
              <a:spcAft>
                <a:spcPts val="1200"/>
              </a:spcAft>
              <a:buNone/>
            </a:pPr>
            <a:r>
              <a:rPr lang="en-US" sz="2200" dirty="0">
                <a:latin typeface="Arial" panose="020B0604020202020204" pitchFamily="34" charset="0"/>
                <a:cs typeface="Arial" panose="020B0604020202020204" pitchFamily="34" charset="0"/>
              </a:rPr>
              <a:t>Submit all required documents</a:t>
            </a:r>
          </a:p>
          <a:p>
            <a:pPr marL="0" lvl="0" indent="0">
              <a:spcAft>
                <a:spcPts val="1200"/>
              </a:spcAft>
              <a:buNone/>
            </a:pPr>
            <a:r>
              <a:rPr lang="en-US" sz="2200" dirty="0">
                <a:latin typeface="Arial" panose="020B0604020202020204" pitchFamily="34" charset="0"/>
                <a:cs typeface="Arial" panose="020B0604020202020204" pitchFamily="34" charset="0"/>
              </a:rPr>
              <a:t>Have another person review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your application</a:t>
            </a:r>
          </a:p>
          <a:p>
            <a:pPr marL="0" lvl="0" indent="0">
              <a:spcAft>
                <a:spcPts val="1200"/>
              </a:spcAft>
              <a:buNone/>
            </a:pPr>
            <a:r>
              <a:rPr lang="en-US" sz="2200" dirty="0">
                <a:latin typeface="Arial" panose="020B0604020202020204" pitchFamily="34" charset="0"/>
                <a:cs typeface="Arial" panose="020B0604020202020204" pitchFamily="34" charset="0"/>
              </a:rPr>
              <a:t>Confirm your application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was received</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2146430"/>
            <a:ext cx="444369" cy="44436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2743199"/>
            <a:ext cx="444369" cy="4443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276599"/>
            <a:ext cx="444369" cy="44436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822830"/>
            <a:ext cx="444369" cy="44436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724399"/>
            <a:ext cx="444369" cy="444369"/>
          </a:xfrm>
          <a:prstGeom prst="rect">
            <a:avLst/>
          </a:prstGeom>
        </p:spPr>
      </p:pic>
    </p:spTree>
    <p:extLst>
      <p:ext uri="{BB962C8B-B14F-4D97-AF65-F5344CB8AC3E}">
        <p14:creationId xmlns:p14="http://schemas.microsoft.com/office/powerpoint/2010/main" val="472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photo of two young men using a laptop compute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60" y="-30164"/>
            <a:ext cx="9170705" cy="69452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752600"/>
            <a:ext cx="12192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133600"/>
            <a:ext cx="521121" cy="52112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743200"/>
            <a:ext cx="521121" cy="52112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76600"/>
            <a:ext cx="521121" cy="52112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810000"/>
            <a:ext cx="521121" cy="521121"/>
          </a:xfrm>
          <a:prstGeom prst="rect">
            <a:avLst/>
          </a:prstGeom>
        </p:spPr>
      </p:pic>
      <p:grpSp>
        <p:nvGrpSpPr>
          <p:cNvPr id="13" name="Group 12"/>
          <p:cNvGrpSpPr/>
          <p:nvPr/>
        </p:nvGrpSpPr>
        <p:grpSpPr>
          <a:xfrm>
            <a:off x="-1828800" y="-2514600"/>
            <a:ext cx="4329690" cy="4279064"/>
            <a:chOff x="-1828800" y="-2514600"/>
            <a:chExt cx="4329690" cy="4279064"/>
          </a:xfrm>
        </p:grpSpPr>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828800" y="-2514600"/>
              <a:ext cx="4329690" cy="42790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25231" y="144959"/>
              <a:ext cx="1439818"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TIPS</a:t>
              </a:r>
            </a:p>
          </p:txBody>
        </p:sp>
      </p:grpSp>
      <p:sp>
        <p:nvSpPr>
          <p:cNvPr id="7" name="Title 1"/>
          <p:cNvSpPr>
            <a:spLocks noGrp="1"/>
          </p:cNvSpPr>
          <p:nvPr>
            <p:ph type="title"/>
          </p:nvPr>
        </p:nvSpPr>
        <p:spPr>
          <a:xfrm>
            <a:off x="228600" y="1490472"/>
            <a:ext cx="2971800" cy="715962"/>
          </a:xfrm>
        </p:spPr>
        <p:txBody>
          <a:bodyPr>
            <a:normAutofit/>
          </a:bodyPr>
          <a:lstStyle/>
          <a:p>
            <a:pPr algn="l"/>
            <a:r>
              <a:rPr lang="en-US" sz="2800" b="1" dirty="0">
                <a:solidFill>
                  <a:srgbClr val="ED2289"/>
                </a:solidFill>
                <a:latin typeface="Arial" panose="020B0604020202020204" pitchFamily="34" charset="0"/>
                <a:cs typeface="Arial" panose="020B0604020202020204" pitchFamily="34" charset="0"/>
              </a:rPr>
              <a:t>Essays</a:t>
            </a:r>
          </a:p>
        </p:txBody>
      </p:sp>
      <p:sp>
        <p:nvSpPr>
          <p:cNvPr id="3" name="Content Placeholder 2"/>
          <p:cNvSpPr>
            <a:spLocks noGrp="1"/>
          </p:cNvSpPr>
          <p:nvPr>
            <p:ph idx="1"/>
          </p:nvPr>
        </p:nvSpPr>
        <p:spPr>
          <a:xfrm>
            <a:off x="612648" y="2133600"/>
            <a:ext cx="3962400" cy="3200400"/>
          </a:xfrm>
        </p:spPr>
        <p:txBody>
          <a:bodyPr>
            <a:normAutofit/>
          </a:bodyPr>
          <a:lstStyle/>
          <a:p>
            <a:pPr marL="0" lvl="0" indent="0">
              <a:spcAft>
                <a:spcPts val="1200"/>
              </a:spcAft>
              <a:buNone/>
            </a:pPr>
            <a:r>
              <a:rPr lang="en-US" sz="2200" dirty="0">
                <a:latin typeface="Arial" panose="020B0604020202020204" pitchFamily="34" charset="0"/>
                <a:cs typeface="Arial" panose="020B0604020202020204" pitchFamily="34" charset="0"/>
              </a:rPr>
              <a:t>Type your essay</a:t>
            </a:r>
          </a:p>
          <a:p>
            <a:pPr marL="0" lvl="0" indent="0">
              <a:spcAft>
                <a:spcPts val="1200"/>
              </a:spcAft>
              <a:buNone/>
            </a:pPr>
            <a:r>
              <a:rPr lang="en-US" sz="2200" dirty="0">
                <a:latin typeface="Arial" panose="020B0604020202020204" pitchFamily="34" charset="0"/>
                <a:cs typeface="Arial" panose="020B0604020202020204" pitchFamily="34" charset="0"/>
              </a:rPr>
              <a:t>Ask someone to proofread </a:t>
            </a:r>
          </a:p>
          <a:p>
            <a:pPr marL="0" lvl="0" indent="0">
              <a:spcAft>
                <a:spcPts val="1200"/>
              </a:spcAft>
              <a:buNone/>
            </a:pPr>
            <a:r>
              <a:rPr lang="en-US" sz="2200" dirty="0">
                <a:latin typeface="Arial" panose="020B0604020202020204" pitchFamily="34" charset="0"/>
                <a:cs typeface="Arial" panose="020B0604020202020204" pitchFamily="34" charset="0"/>
              </a:rPr>
              <a:t>Add style and personality</a:t>
            </a:r>
          </a:p>
          <a:p>
            <a:pPr marL="0" indent="0">
              <a:spcAft>
                <a:spcPts val="1200"/>
              </a:spcAft>
              <a:buNone/>
            </a:pPr>
            <a:r>
              <a:rPr lang="en-US" sz="2200" dirty="0">
                <a:latin typeface="Arial" panose="020B0604020202020204" pitchFamily="34" charset="0"/>
                <a:cs typeface="Arial" panose="020B0604020202020204" pitchFamily="34" charset="0"/>
              </a:rPr>
              <a:t>Reuse essays by tailoring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them for each new application</a:t>
            </a:r>
          </a:p>
        </p:txBody>
      </p:sp>
    </p:spTree>
    <p:extLst>
      <p:ext uri="{BB962C8B-B14F-4D97-AF65-F5344CB8AC3E}">
        <p14:creationId xmlns:p14="http://schemas.microsoft.com/office/powerpoint/2010/main" val="14935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hoto of a young woman and parent using a laptop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 y="-57658"/>
            <a:ext cx="9212083" cy="6976618"/>
          </a:xfrm>
          <a:prstGeom prst="rect">
            <a:avLst/>
          </a:prstGeom>
        </p:spPr>
      </p:pic>
      <p:pic>
        <p:nvPicPr>
          <p:cNvPr id="12"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rot="20286930">
            <a:off x="1786103" y="288610"/>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52400" y="-228600"/>
            <a:ext cx="8382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057400"/>
            <a:ext cx="609600" cy="609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918638"/>
            <a:ext cx="609600" cy="6096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485707"/>
            <a:ext cx="609600" cy="609600"/>
          </a:xfrm>
          <a:prstGeom prst="rect">
            <a:avLst/>
          </a:prstGeom>
        </p:spPr>
      </p:pic>
      <p:grpSp>
        <p:nvGrpSpPr>
          <p:cNvPr id="13" name="Group 12"/>
          <p:cNvGrpSpPr/>
          <p:nvPr/>
        </p:nvGrpSpPr>
        <p:grpSpPr>
          <a:xfrm>
            <a:off x="-1828800" y="-2514600"/>
            <a:ext cx="4329690" cy="4279064"/>
            <a:chOff x="-1828800" y="-2514600"/>
            <a:chExt cx="4329690" cy="4279064"/>
          </a:xfrm>
        </p:grpSpPr>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828800" y="-2514600"/>
              <a:ext cx="4329690" cy="42790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25231" y="144959"/>
              <a:ext cx="1439818"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TIPS</a:t>
              </a:r>
            </a:p>
          </p:txBody>
        </p:sp>
      </p:grpSp>
      <p:sp>
        <p:nvSpPr>
          <p:cNvPr id="6" name="Title 1"/>
          <p:cNvSpPr>
            <a:spLocks noGrp="1"/>
          </p:cNvSpPr>
          <p:nvPr>
            <p:ph type="title"/>
          </p:nvPr>
        </p:nvSpPr>
        <p:spPr>
          <a:xfrm>
            <a:off x="228600" y="1490472"/>
            <a:ext cx="5029200" cy="715962"/>
          </a:xfrm>
        </p:spPr>
        <p:txBody>
          <a:bodyPr>
            <a:normAutofit/>
          </a:bodyPr>
          <a:lstStyle/>
          <a:p>
            <a:pPr algn="l"/>
            <a:r>
              <a:rPr lang="en-US" sz="2800" b="1" dirty="0">
                <a:solidFill>
                  <a:srgbClr val="ED2289"/>
                </a:solidFill>
                <a:latin typeface="Arial" panose="020B0604020202020204" pitchFamily="34" charset="0"/>
                <a:cs typeface="Arial" panose="020B0604020202020204" pitchFamily="34" charset="0"/>
              </a:rPr>
              <a:t>Letters of recommendation</a:t>
            </a:r>
          </a:p>
        </p:txBody>
      </p:sp>
      <p:sp>
        <p:nvSpPr>
          <p:cNvPr id="3" name="Content Placeholder 2"/>
          <p:cNvSpPr>
            <a:spLocks noGrp="1"/>
          </p:cNvSpPr>
          <p:nvPr>
            <p:ph idx="1"/>
          </p:nvPr>
        </p:nvSpPr>
        <p:spPr>
          <a:xfrm>
            <a:off x="612648" y="2133600"/>
            <a:ext cx="4419600" cy="2740152"/>
          </a:xfrm>
        </p:spPr>
        <p:txBody>
          <a:bodyPr>
            <a:normAutofit/>
          </a:bodyPr>
          <a:lstStyle/>
          <a:p>
            <a:pPr marL="0" indent="0">
              <a:spcAft>
                <a:spcPts val="1200"/>
              </a:spcAft>
              <a:buNone/>
            </a:pPr>
            <a:r>
              <a:rPr lang="en-US" sz="2200" dirty="0">
                <a:latin typeface="Arial" panose="020B0604020202020204" pitchFamily="34" charset="0"/>
                <a:cs typeface="Arial" panose="020B0604020202020204" pitchFamily="34" charset="0"/>
              </a:rPr>
              <a:t>Consider asking your teacher, coach, counselor or pastor</a:t>
            </a:r>
          </a:p>
          <a:p>
            <a:pPr marL="0" lvl="0" indent="0">
              <a:spcAft>
                <a:spcPts val="1200"/>
              </a:spcAft>
              <a:buNone/>
            </a:pPr>
            <a:r>
              <a:rPr lang="en-US" sz="2200" dirty="0">
                <a:latin typeface="Arial" panose="020B0604020202020204" pitchFamily="34" charset="0"/>
                <a:cs typeface="Arial" panose="020B0604020202020204" pitchFamily="34" charset="0"/>
              </a:rPr>
              <a:t>Give letter writers enough time</a:t>
            </a:r>
          </a:p>
          <a:p>
            <a:pPr marL="0" lvl="0" indent="0">
              <a:spcAft>
                <a:spcPts val="1200"/>
              </a:spcAft>
              <a:buNone/>
            </a:pPr>
            <a:r>
              <a:rPr lang="en-US" sz="2200" dirty="0">
                <a:latin typeface="Arial" panose="020B0604020202020204" pitchFamily="34" charset="0"/>
                <a:cs typeface="Arial" panose="020B0604020202020204" pitchFamily="34" charset="0"/>
              </a:rPr>
              <a:t>Send a thank you note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to letter writers</a:t>
            </a:r>
          </a:p>
        </p:txBody>
      </p:sp>
    </p:spTree>
    <p:extLst>
      <p:ext uri="{BB962C8B-B14F-4D97-AF65-F5344CB8AC3E}">
        <p14:creationId xmlns:p14="http://schemas.microsoft.com/office/powerpoint/2010/main" val="229764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ackground photo of a student and teacher looking at a tablet compute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699" y="-60326"/>
            <a:ext cx="9229410" cy="6989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rot="11368433">
            <a:off x="1715925" y="1908609"/>
            <a:ext cx="3967902" cy="26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1828800" y="-2514600"/>
            <a:ext cx="4329690" cy="4279064"/>
            <a:chOff x="-1828800" y="-2514600"/>
            <a:chExt cx="4329690" cy="4279064"/>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828800" y="-2514600"/>
              <a:ext cx="4329690" cy="42790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5231" y="144959"/>
              <a:ext cx="1439818"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TIPS</a:t>
              </a:r>
            </a:p>
          </p:txBody>
        </p:sp>
      </p:grpSp>
      <p:sp>
        <p:nvSpPr>
          <p:cNvPr id="5" name="Title 1"/>
          <p:cNvSpPr txBox="1">
            <a:spLocks/>
          </p:cNvSpPr>
          <p:nvPr/>
        </p:nvSpPr>
        <p:spPr>
          <a:xfrm>
            <a:off x="228600" y="1490472"/>
            <a:ext cx="5029200" cy="715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ED2289"/>
                </a:solidFill>
                <a:latin typeface="Arial" panose="020B0604020202020204" pitchFamily="34" charset="0"/>
                <a:cs typeface="Arial" panose="020B0604020202020204" pitchFamily="34" charset="0"/>
              </a:rPr>
              <a:t>High school transcripts</a:t>
            </a:r>
          </a:p>
        </p:txBody>
      </p:sp>
      <p:sp>
        <p:nvSpPr>
          <p:cNvPr id="3" name="Content Placeholder 2"/>
          <p:cNvSpPr>
            <a:spLocks noGrp="1"/>
          </p:cNvSpPr>
          <p:nvPr>
            <p:ph idx="1"/>
          </p:nvPr>
        </p:nvSpPr>
        <p:spPr>
          <a:xfrm>
            <a:off x="612648" y="2133600"/>
            <a:ext cx="4191000" cy="2895600"/>
          </a:xfrm>
        </p:spPr>
        <p:txBody>
          <a:bodyPr>
            <a:normAutofit/>
          </a:bodyPr>
          <a:lstStyle/>
          <a:p>
            <a:pPr marL="0" lvl="0" indent="0">
              <a:spcAft>
                <a:spcPts val="600"/>
              </a:spcAft>
              <a:buNone/>
            </a:pPr>
            <a:r>
              <a:rPr lang="en-US" sz="2200" dirty="0">
                <a:latin typeface="Arial" panose="020B0604020202020204" pitchFamily="34" charset="0"/>
                <a:cs typeface="Arial" panose="020B0604020202020204" pitchFamily="34" charset="0"/>
              </a:rPr>
              <a:t>Ask your counselor what the process is for your high school</a:t>
            </a:r>
          </a:p>
          <a:p>
            <a:pPr marL="573088" lvl="1">
              <a:spcBef>
                <a:spcPts val="0"/>
              </a:spcBef>
              <a:spcAft>
                <a:spcPts val="300"/>
              </a:spcAft>
            </a:pPr>
            <a:r>
              <a:rPr lang="en-US" sz="2200" dirty="0">
                <a:latin typeface="Arial" panose="020B0604020202020204" pitchFamily="34" charset="0"/>
                <a:cs typeface="Arial" panose="020B0604020202020204" pitchFamily="34" charset="0"/>
              </a:rPr>
              <a:t>Parchment</a:t>
            </a:r>
          </a:p>
          <a:p>
            <a:pPr marL="573088" lvl="1">
              <a:spcAft>
                <a:spcPts val="1200"/>
              </a:spcAft>
            </a:pPr>
            <a:r>
              <a:rPr lang="en-US" sz="2200" dirty="0">
                <a:latin typeface="Arial" panose="020B0604020202020204" pitchFamily="34" charset="0"/>
                <a:cs typeface="Arial" panose="020B0604020202020204" pitchFamily="34" charset="0"/>
              </a:rPr>
              <a:t>Naviance</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2057400"/>
            <a:ext cx="609600" cy="609600"/>
          </a:xfrm>
          <a:prstGeom prst="rect">
            <a:avLst/>
          </a:prstGeom>
        </p:spPr>
      </p:pic>
    </p:spTree>
    <p:extLst>
      <p:ext uri="{BB962C8B-B14F-4D97-AF65-F5344CB8AC3E}">
        <p14:creationId xmlns:p14="http://schemas.microsoft.com/office/powerpoint/2010/main" val="6732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ackground photo of a student wri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163"/>
            <a:ext cx="9144000" cy="69183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429000" y="-38100"/>
            <a:ext cx="4529137" cy="68087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19800" y="-152400"/>
            <a:ext cx="35814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752600"/>
            <a:ext cx="825921" cy="82592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2286000"/>
            <a:ext cx="825921" cy="82592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3200400"/>
            <a:ext cx="825921" cy="82592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3733800"/>
            <a:ext cx="825921" cy="825921"/>
          </a:xfrm>
          <a:prstGeom prst="rect">
            <a:avLst/>
          </a:prstGeom>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2881" flipH="1">
            <a:off x="2378188" y="-761430"/>
            <a:ext cx="7521871" cy="2718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1358675">
            <a:off x="3713725" y="156755"/>
            <a:ext cx="5334000" cy="1143000"/>
          </a:xfrm>
        </p:spPr>
        <p:txBody>
          <a:bodyPr>
            <a:noAutofit/>
          </a:bodyPr>
          <a:lstStyle/>
          <a:p>
            <a:r>
              <a:rPr lang="en-US" sz="4000" b="1" cap="all" dirty="0">
                <a:latin typeface="Arial" panose="020B0604020202020204" pitchFamily="34" charset="0"/>
                <a:cs typeface="Arial" panose="020B0604020202020204" pitchFamily="34" charset="0"/>
              </a:rPr>
              <a:t>Common mistakes</a:t>
            </a:r>
          </a:p>
        </p:txBody>
      </p:sp>
      <p:sp>
        <p:nvSpPr>
          <p:cNvPr id="3" name="Content Placeholder 2"/>
          <p:cNvSpPr>
            <a:spLocks noGrp="1"/>
          </p:cNvSpPr>
          <p:nvPr>
            <p:ph idx="1"/>
          </p:nvPr>
        </p:nvSpPr>
        <p:spPr>
          <a:xfrm>
            <a:off x="5257800" y="1981200"/>
            <a:ext cx="3886200" cy="4525963"/>
          </a:xfrm>
        </p:spPr>
        <p:txBody>
          <a:bodyPr>
            <a:normAutofit/>
          </a:bodyPr>
          <a:lstStyle/>
          <a:p>
            <a:pPr marL="0" lvl="0" indent="0">
              <a:spcAft>
                <a:spcPts val="1200"/>
              </a:spcAft>
              <a:buNone/>
            </a:pPr>
            <a:r>
              <a:rPr lang="en-US" sz="2200" dirty="0">
                <a:latin typeface="Arial" panose="020B0604020202020204" pitchFamily="34" charset="0"/>
                <a:cs typeface="Arial" panose="020B0604020202020204" pitchFamily="34" charset="0"/>
              </a:rPr>
              <a:t>Failing to follow directions</a:t>
            </a:r>
          </a:p>
          <a:p>
            <a:pPr marL="0" lvl="0" indent="0">
              <a:spcAft>
                <a:spcPts val="1200"/>
              </a:spcAft>
              <a:buNone/>
            </a:pPr>
            <a:r>
              <a:rPr lang="en-US" sz="2200" dirty="0">
                <a:latin typeface="Arial" panose="020B0604020202020204" pitchFamily="34" charset="0"/>
                <a:cs typeface="Arial" panose="020B0604020202020204" pitchFamily="34" charset="0"/>
              </a:rPr>
              <a:t>Applying for scholarships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you are not eligible for</a:t>
            </a:r>
          </a:p>
          <a:p>
            <a:pPr marL="0" lvl="0" indent="0">
              <a:spcAft>
                <a:spcPts val="1200"/>
              </a:spcAft>
              <a:buNone/>
            </a:pPr>
            <a:r>
              <a:rPr lang="en-US" sz="2200" dirty="0">
                <a:latin typeface="Arial" panose="020B0604020202020204" pitchFamily="34" charset="0"/>
                <a:cs typeface="Arial" panose="020B0604020202020204" pitchFamily="34" charset="0"/>
              </a:rPr>
              <a:t>Writing a boring essay</a:t>
            </a:r>
          </a:p>
          <a:p>
            <a:pPr marL="0" lvl="0" indent="0">
              <a:spcAft>
                <a:spcPts val="1200"/>
              </a:spcAft>
              <a:buNone/>
            </a:pPr>
            <a:r>
              <a:rPr lang="en-US" sz="2200" dirty="0">
                <a:latin typeface="Arial" panose="020B0604020202020204" pitchFamily="34" charset="0"/>
                <a:cs typeface="Arial" panose="020B0604020202020204" pitchFamily="34" charset="0"/>
              </a:rPr>
              <a:t>Not applying for scholarships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you are eligible for</a:t>
            </a:r>
          </a:p>
        </p:txBody>
      </p:sp>
    </p:spTree>
    <p:extLst>
      <p:ext uri="{BB962C8B-B14F-4D97-AF65-F5344CB8AC3E}">
        <p14:creationId xmlns:p14="http://schemas.microsoft.com/office/powerpoint/2010/main" val="10181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1+#ppt_w/2"/>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1000"/>
                            </p:stCondLst>
                            <p:childTnLst>
                              <p:par>
                                <p:cTn id="18" presetID="25" presetClass="entr" presetSubtype="0"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25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1" dur="25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2" dur="250" accel="50000" fill="hold">
                                          <p:stCondLst>
                                            <p:cond delay="25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3"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4" dur="25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5" dur="25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6" dur="250" accel="50000" fill="hold">
                                          <p:stCondLst>
                                            <p:cond delay="25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7" dur="500" decel="50000">
                                          <p:stCondLst>
                                            <p:cond delay="0"/>
                                          </p:stCondLst>
                                        </p:cTn>
                                        <p:tgtEl>
                                          <p:spTgt spid="3">
                                            <p:txEl>
                                              <p:pRg st="0" end="0"/>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2000"/>
                            </p:stCondLst>
                            <p:childTnLst>
                              <p:par>
                                <p:cTn id="33" presetID="25" presetClass="entr" presetSubtype="0" fill="hold"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25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36" dur="25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37" dur="250" accel="50000" fill="hold">
                                          <p:stCondLst>
                                            <p:cond delay="25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38"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39" dur="25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40" dur="25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41" dur="250" accel="50000" fill="hold">
                                          <p:stCondLst>
                                            <p:cond delay="25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42" dur="500" decel="50000">
                                          <p:stCondLst>
                                            <p:cond delay="0"/>
                                          </p:stCondLst>
                                        </p:cTn>
                                        <p:tgtEl>
                                          <p:spTgt spid="3">
                                            <p:txEl>
                                              <p:pRg st="1" end="1"/>
                                            </p:txEl>
                                          </p:spTgt>
                                        </p:tgtEl>
                                      </p:cBhvr>
                                    </p:animEffect>
                                  </p:childTnLst>
                                </p:cTn>
                              </p:par>
                            </p:childTnLst>
                          </p:cTn>
                        </p:par>
                        <p:par>
                          <p:cTn id="43" fill="hold">
                            <p:stCondLst>
                              <p:cond delay="2500"/>
                            </p:stCondLst>
                            <p:childTnLst>
                              <p:par>
                                <p:cTn id="44" presetID="14" presetClass="entr" presetSubtype="1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par>
                          <p:cTn id="47" fill="hold">
                            <p:stCondLst>
                              <p:cond delay="3000"/>
                            </p:stCondLst>
                            <p:childTnLst>
                              <p:par>
                                <p:cTn id="48" presetID="25" presetClass="entr" presetSubtype="0" fill="hold" nodeType="after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 calcmode="lin" valueType="num">
                                      <p:cBhvr>
                                        <p:cTn id="50" dur="25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51" dur="25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52" dur="250" accel="50000" fill="hold">
                                          <p:stCondLst>
                                            <p:cond delay="25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53"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54" dur="25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55" dur="25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56" dur="250" accel="50000" fill="hold">
                                          <p:stCondLst>
                                            <p:cond delay="25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57" dur="500" decel="50000">
                                          <p:stCondLst>
                                            <p:cond delay="0"/>
                                          </p:stCondLst>
                                        </p:cTn>
                                        <p:tgtEl>
                                          <p:spTgt spid="3">
                                            <p:txEl>
                                              <p:pRg st="2" end="2"/>
                                            </p:txEl>
                                          </p:spTgt>
                                        </p:tgtEl>
                                      </p:cBhvr>
                                    </p:animEffect>
                                  </p:childTnLst>
                                </p:cTn>
                              </p:par>
                            </p:childTnLst>
                          </p:cTn>
                        </p:par>
                        <p:par>
                          <p:cTn id="58" fill="hold">
                            <p:stCondLst>
                              <p:cond delay="3500"/>
                            </p:stCondLst>
                            <p:childTnLst>
                              <p:par>
                                <p:cTn id="59" presetID="14" presetClass="entr" presetSubtype="10"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randombar(horizontal)">
                                      <p:cBhvr>
                                        <p:cTn id="61" dur="500"/>
                                        <p:tgtEl>
                                          <p:spTgt spid="14"/>
                                        </p:tgtEl>
                                      </p:cBhvr>
                                    </p:animEffect>
                                  </p:childTnLst>
                                </p:cTn>
                              </p:par>
                            </p:childTnLst>
                          </p:cTn>
                        </p:par>
                        <p:par>
                          <p:cTn id="62" fill="hold">
                            <p:stCondLst>
                              <p:cond delay="4000"/>
                            </p:stCondLst>
                            <p:childTnLst>
                              <p:par>
                                <p:cTn id="63" presetID="25" presetClass="entr" presetSubtype="0" fill="hold" nodeType="after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 calcmode="lin" valueType="num">
                                      <p:cBhvr>
                                        <p:cTn id="65" dur="25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66" dur="25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67" dur="250" accel="50000" fill="hold">
                                          <p:stCondLst>
                                            <p:cond delay="25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68"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69" dur="25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70" dur="25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71" dur="250" accel="50000" fill="hold">
                                          <p:stCondLst>
                                            <p:cond delay="25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72" dur="500" decel="50000">
                                          <p:stCondLst>
                                            <p:cond delay="0"/>
                                          </p:stCondLst>
                                        </p:cTn>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hoto of $100 bi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4" y="-1"/>
            <a:ext cx="9190046" cy="6892535"/>
          </a:xfrm>
          <a:prstGeom prst="rect">
            <a:avLst/>
          </a:prstGeom>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2198176" y="-2150561"/>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3645974" y="32596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495800" y="76200"/>
            <a:ext cx="4415118" cy="1143000"/>
          </a:xfrm>
        </p:spPr>
        <p:txBody>
          <a:bodyPr/>
          <a:lstStyle/>
          <a:p>
            <a:pPr algn="l"/>
            <a:r>
              <a:rPr lang="en-US" sz="2800" b="1" dirty="0">
                <a:solidFill>
                  <a:srgbClr val="ED2289"/>
                </a:solidFill>
                <a:latin typeface="Arial" panose="020B0604020202020204" pitchFamily="34" charset="0"/>
                <a:cs typeface="Arial" panose="020B0604020202020204" pitchFamily="34" charset="0"/>
              </a:rPr>
              <a:t>What is a scholarship?</a:t>
            </a:r>
          </a:p>
        </p:txBody>
      </p:sp>
      <p:sp>
        <p:nvSpPr>
          <p:cNvPr id="9" name="Content Placeholder 2"/>
          <p:cNvSpPr>
            <a:spLocks noGrp="1"/>
          </p:cNvSpPr>
          <p:nvPr>
            <p:ph idx="1"/>
          </p:nvPr>
        </p:nvSpPr>
        <p:spPr>
          <a:xfrm>
            <a:off x="4724400" y="914401"/>
            <a:ext cx="4114800" cy="3124200"/>
          </a:xfrm>
        </p:spPr>
        <p:txBody>
          <a:bodyPr>
            <a:normAutofit lnSpcReduction="10000"/>
          </a:bodyPr>
          <a:lstStyle/>
          <a:p>
            <a:pPr marL="0" indent="0">
              <a:buNone/>
            </a:pPr>
            <a:r>
              <a:rPr lang="en-US" sz="2400" b="1" dirty="0">
                <a:latin typeface="Arial" panose="020B0604020202020204" pitchFamily="34" charset="0"/>
                <a:cs typeface="Arial" panose="020B0604020202020204" pitchFamily="34" charset="0"/>
              </a:rPr>
              <a:t>Funds donated by</a:t>
            </a:r>
          </a:p>
          <a:p>
            <a:pPr marL="457200" indent="-290513">
              <a:buFont typeface="Arial" panose="020B0604020202020204" pitchFamily="34" charset="0"/>
              <a:buChar char="−"/>
            </a:pPr>
            <a:r>
              <a:rPr lang="en-US" sz="2200" dirty="0">
                <a:latin typeface="Arial" panose="020B0604020202020204" pitchFamily="34" charset="0"/>
                <a:cs typeface="Arial" panose="020B0604020202020204" pitchFamily="34" charset="0"/>
              </a:rPr>
              <a:t>individuals</a:t>
            </a:r>
          </a:p>
          <a:p>
            <a:pPr marL="457200" indent="-290513">
              <a:buFont typeface="Arial" panose="020B0604020202020204" pitchFamily="34" charset="0"/>
              <a:buChar char="−"/>
            </a:pPr>
            <a:r>
              <a:rPr lang="en-US" sz="2200" dirty="0">
                <a:latin typeface="Arial" panose="020B0604020202020204" pitchFamily="34" charset="0"/>
                <a:cs typeface="Arial" panose="020B0604020202020204" pitchFamily="34" charset="0"/>
              </a:rPr>
              <a:t>corporations</a:t>
            </a:r>
          </a:p>
          <a:p>
            <a:pPr marL="457200" indent="-290513">
              <a:buFont typeface="Arial" panose="020B0604020202020204" pitchFamily="34" charset="0"/>
              <a:buChar char="−"/>
            </a:pPr>
            <a:r>
              <a:rPr lang="en-US" sz="2200" dirty="0">
                <a:latin typeface="Arial" panose="020B0604020202020204" pitchFamily="34" charset="0"/>
                <a:cs typeface="Arial" panose="020B0604020202020204" pitchFamily="34" charset="0"/>
              </a:rPr>
              <a:t>small businesses</a:t>
            </a:r>
          </a:p>
          <a:p>
            <a:pPr marL="457200" indent="-290513">
              <a:buFont typeface="Arial" panose="020B0604020202020204" pitchFamily="34" charset="0"/>
              <a:buChar char="−"/>
            </a:pPr>
            <a:r>
              <a:rPr lang="en-US" sz="2200" dirty="0">
                <a:latin typeface="Arial" panose="020B0604020202020204" pitchFamily="34" charset="0"/>
                <a:cs typeface="Arial" panose="020B0604020202020204" pitchFamily="34" charset="0"/>
              </a:rPr>
              <a:t>churches</a:t>
            </a:r>
          </a:p>
          <a:p>
            <a:pPr marL="457200" indent="-290513">
              <a:buFont typeface="Arial" panose="020B0604020202020204" pitchFamily="34" charset="0"/>
              <a:buChar char="−"/>
            </a:pPr>
            <a:r>
              <a:rPr lang="en-US" sz="2200" dirty="0">
                <a:latin typeface="Arial" panose="020B0604020202020204" pitchFamily="34" charset="0"/>
                <a:cs typeface="Arial" panose="020B0604020202020204" pitchFamily="34" charset="0"/>
              </a:rPr>
              <a:t>community organizations</a:t>
            </a:r>
          </a:p>
          <a:p>
            <a:pPr marL="457200" indent="-290513">
              <a:buFont typeface="Arial" panose="020B0604020202020204" pitchFamily="34" charset="0"/>
              <a:buChar char="−"/>
            </a:pPr>
            <a:r>
              <a:rPr lang="en-US" sz="2200" dirty="0">
                <a:latin typeface="Arial" panose="020B0604020202020204" pitchFamily="34" charset="0"/>
                <a:cs typeface="Arial" panose="020B0604020202020204" pitchFamily="34" charset="0"/>
              </a:rPr>
              <a:t>clubs</a:t>
            </a:r>
          </a:p>
          <a:p>
            <a:pPr marL="457200" indent="-290513">
              <a:buFont typeface="Arial" panose="020B0604020202020204" pitchFamily="34" charset="0"/>
              <a:buChar char="−"/>
            </a:pPr>
            <a:r>
              <a:rPr lang="en-US" sz="2200" dirty="0">
                <a:latin typeface="Arial" panose="020B0604020202020204" pitchFamily="34" charset="0"/>
                <a:cs typeface="Arial" panose="020B0604020202020204" pitchFamily="34" charset="0"/>
              </a:rPr>
              <a:t>colleges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685800"/>
            <a:ext cx="838200" cy="838200"/>
          </a:xfrm>
          <a:prstGeom prst="rect">
            <a:avLst/>
          </a:prstGeom>
        </p:spPr>
      </p:pic>
      <p:grpSp>
        <p:nvGrpSpPr>
          <p:cNvPr id="5" name="Group 4"/>
          <p:cNvGrpSpPr/>
          <p:nvPr/>
        </p:nvGrpSpPr>
        <p:grpSpPr>
          <a:xfrm>
            <a:off x="5629809" y="3431147"/>
            <a:ext cx="3980206" cy="3810000"/>
            <a:chOff x="5629809" y="3431147"/>
            <a:chExt cx="3980206" cy="381000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4764">
              <a:off x="5629809" y="3431147"/>
              <a:ext cx="3980206" cy="3810000"/>
            </a:xfrm>
            <a:prstGeom prst="rect">
              <a:avLst/>
            </a:prstGeom>
          </p:spPr>
        </p:pic>
        <p:sp>
          <p:nvSpPr>
            <p:cNvPr id="12" name="TextBox 11"/>
            <p:cNvSpPr txBox="1"/>
            <p:nvPr/>
          </p:nvSpPr>
          <p:spPr>
            <a:xfrm rot="631906">
              <a:off x="6239409" y="4468697"/>
              <a:ext cx="2667000" cy="1815882"/>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Money that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does not</a:t>
              </a:r>
            </a:p>
            <a:p>
              <a:pPr algn="ctr"/>
              <a:r>
                <a:rPr lang="en-US" sz="2800" b="1" dirty="0">
                  <a:latin typeface="Arial" panose="020B0604020202020204" pitchFamily="34" charset="0"/>
                  <a:cs typeface="Arial" panose="020B0604020202020204" pitchFamily="34" charset="0"/>
                </a:rPr>
                <a:t>have to be</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paid back</a:t>
              </a:r>
            </a:p>
          </p:txBody>
        </p:sp>
      </p:grpSp>
    </p:spTree>
    <p:extLst>
      <p:ext uri="{BB962C8B-B14F-4D97-AF65-F5344CB8AC3E}">
        <p14:creationId xmlns:p14="http://schemas.microsoft.com/office/powerpoint/2010/main" val="182412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90"/>
                                          </p:val>
                                        </p:tav>
                                        <p:tav tm="100000">
                                          <p:val>
                                            <p:fltVal val="0"/>
                                          </p:val>
                                        </p:tav>
                                      </p:tavLst>
                                    </p:anim>
                                    <p:animEffect transition="in" filter="fade">
                                      <p:cBhvr>
                                        <p:cTn id="17" dur="500"/>
                                        <p:tgtEl>
                                          <p:spTgt spid="5"/>
                                        </p:tgtEl>
                                      </p:cBhvr>
                                    </p:animEffect>
                                  </p:childTnLst>
                                </p:cTn>
                              </p:par>
                            </p:childTnLst>
                          </p:cTn>
                        </p:par>
                        <p:par>
                          <p:cTn id="18" fill="hold">
                            <p:stCondLst>
                              <p:cond delay="500"/>
                            </p:stCondLst>
                            <p:childTnLst>
                              <p:par>
                                <p:cTn id="19" presetID="25"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25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25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250" accel="50000" fill="hold">
                                          <p:stCondLst>
                                            <p:cond delay="250"/>
                                          </p:stCondLst>
                                        </p:cTn>
                                        <p:tgtEl>
                                          <p:spTgt spid="14"/>
                                        </p:tgtEl>
                                        <p:attrNameLst>
                                          <p:attrName>ppt_w</p:attrName>
                                        </p:attrNameLst>
                                      </p:cBhvr>
                                      <p:tavLst>
                                        <p:tav tm="0">
                                          <p:val>
                                            <p:strVal val="#ppt_w*.05"/>
                                          </p:val>
                                        </p:tav>
                                        <p:tav tm="100000">
                                          <p:val>
                                            <p:strVal val="#ppt_w"/>
                                          </p:val>
                                        </p:tav>
                                      </p:tavLst>
                                    </p:anim>
                                    <p:anim calcmode="lin" valueType="num">
                                      <p:cBhvr>
                                        <p:cTn id="24" dur="500" fill="hold"/>
                                        <p:tgtEl>
                                          <p:spTgt spid="14"/>
                                        </p:tgtEl>
                                        <p:attrNameLst>
                                          <p:attrName>ppt_h</p:attrName>
                                        </p:attrNameLst>
                                      </p:cBhvr>
                                      <p:tavLst>
                                        <p:tav tm="0">
                                          <p:val>
                                            <p:strVal val="#ppt_h"/>
                                          </p:val>
                                        </p:tav>
                                        <p:tav tm="100000">
                                          <p:val>
                                            <p:strVal val="#ppt_h"/>
                                          </p:val>
                                        </p:tav>
                                      </p:tavLst>
                                    </p:anim>
                                    <p:anim calcmode="lin" valueType="num">
                                      <p:cBhvr>
                                        <p:cTn id="25" dur="25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25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250" accel="50000" fill="hold">
                                          <p:stCondLst>
                                            <p:cond delay="250"/>
                                          </p:stCondLst>
                                        </p:cTn>
                                        <p:tgtEl>
                                          <p:spTgt spid="14"/>
                                        </p:tgtEl>
                                        <p:attrNameLst>
                                          <p:attrName>ppt_y</p:attrName>
                                        </p:attrNameLst>
                                      </p:cBhvr>
                                      <p:tavLst>
                                        <p:tav tm="0">
                                          <p:val>
                                            <p:strVal val="#ppt_y+.1"/>
                                          </p:val>
                                        </p:tav>
                                        <p:tav tm="100000">
                                          <p:val>
                                            <p:strVal val="#ppt_y"/>
                                          </p:val>
                                        </p:tav>
                                      </p:tavLst>
                                    </p:anim>
                                    <p:animEffect transition="in" filter="fade">
                                      <p:cBhvr>
                                        <p:cTn id="28" dur="500" decel="50000">
                                          <p:stCondLst>
                                            <p:cond delay="0"/>
                                          </p:stCondLst>
                                        </p:cTn>
                                        <p:tgtEl>
                                          <p:spTgt spid="14"/>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300"/>
                                        <p:tgtEl>
                                          <p:spTgt spid="9">
                                            <p:txEl>
                                              <p:pRg st="0" end="0"/>
                                            </p:txEl>
                                          </p:spTgt>
                                        </p:tgtEl>
                                      </p:cBhvr>
                                    </p:animEffect>
                                  </p:childTnLst>
                                </p:cTn>
                              </p:par>
                            </p:childTnLst>
                          </p:cTn>
                        </p:par>
                        <p:par>
                          <p:cTn id="33" fill="hold">
                            <p:stCondLst>
                              <p:cond delay="1300"/>
                            </p:stCondLst>
                            <p:childTnLst>
                              <p:par>
                                <p:cTn id="34" presetID="14" presetClass="entr" presetSubtype="10" fill="hold" nodeType="after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6" dur="300"/>
                                        <p:tgtEl>
                                          <p:spTgt spid="9">
                                            <p:txEl>
                                              <p:pRg st="1" end="1"/>
                                            </p:txEl>
                                          </p:spTgt>
                                        </p:tgtEl>
                                      </p:cBhvr>
                                    </p:animEffect>
                                  </p:childTnLst>
                                </p:cTn>
                              </p:par>
                            </p:childTnLst>
                          </p:cTn>
                        </p:par>
                        <p:par>
                          <p:cTn id="37" fill="hold">
                            <p:stCondLst>
                              <p:cond delay="1600"/>
                            </p:stCondLst>
                            <p:childTnLst>
                              <p:par>
                                <p:cTn id="38" presetID="14" presetClass="entr" presetSubtype="10" fill="hold" nodeType="after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40" dur="300"/>
                                        <p:tgtEl>
                                          <p:spTgt spid="9">
                                            <p:txEl>
                                              <p:pRg st="2" end="2"/>
                                            </p:txEl>
                                          </p:spTgt>
                                        </p:tgtEl>
                                      </p:cBhvr>
                                    </p:animEffect>
                                  </p:childTnLst>
                                </p:cTn>
                              </p:par>
                            </p:childTnLst>
                          </p:cTn>
                        </p:par>
                        <p:par>
                          <p:cTn id="41" fill="hold">
                            <p:stCondLst>
                              <p:cond delay="1900"/>
                            </p:stCondLst>
                            <p:childTnLst>
                              <p:par>
                                <p:cTn id="42" presetID="14" presetClass="entr" presetSubtype="10" fill="hold" nodeType="after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randombar(horizontal)">
                                      <p:cBhvr>
                                        <p:cTn id="44" dur="300"/>
                                        <p:tgtEl>
                                          <p:spTgt spid="9">
                                            <p:txEl>
                                              <p:pRg st="3" end="3"/>
                                            </p:txEl>
                                          </p:spTgt>
                                        </p:tgtEl>
                                      </p:cBhvr>
                                    </p:animEffect>
                                  </p:childTnLst>
                                </p:cTn>
                              </p:par>
                            </p:childTnLst>
                          </p:cTn>
                        </p:par>
                        <p:par>
                          <p:cTn id="45" fill="hold">
                            <p:stCondLst>
                              <p:cond delay="2200"/>
                            </p:stCondLst>
                            <p:childTnLst>
                              <p:par>
                                <p:cTn id="46" presetID="14" presetClass="entr" presetSubtype="10" fill="hold" nodeType="after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randombar(horizontal)">
                                      <p:cBhvr>
                                        <p:cTn id="48" dur="300"/>
                                        <p:tgtEl>
                                          <p:spTgt spid="9">
                                            <p:txEl>
                                              <p:pRg st="4" end="4"/>
                                            </p:txEl>
                                          </p:spTgt>
                                        </p:tgtEl>
                                      </p:cBhvr>
                                    </p:animEffect>
                                  </p:childTnLst>
                                </p:cTn>
                              </p:par>
                            </p:childTnLst>
                          </p:cTn>
                        </p:par>
                        <p:par>
                          <p:cTn id="49" fill="hold">
                            <p:stCondLst>
                              <p:cond delay="2500"/>
                            </p:stCondLst>
                            <p:childTnLst>
                              <p:par>
                                <p:cTn id="50" presetID="14" presetClass="entr" presetSubtype="10" fill="hold" nodeType="after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randombar(horizontal)">
                                      <p:cBhvr>
                                        <p:cTn id="52" dur="300"/>
                                        <p:tgtEl>
                                          <p:spTgt spid="9">
                                            <p:txEl>
                                              <p:pRg st="5" end="5"/>
                                            </p:txEl>
                                          </p:spTgt>
                                        </p:tgtEl>
                                      </p:cBhvr>
                                    </p:animEffect>
                                  </p:childTnLst>
                                </p:cTn>
                              </p:par>
                            </p:childTnLst>
                          </p:cTn>
                        </p:par>
                        <p:par>
                          <p:cTn id="53" fill="hold">
                            <p:stCondLst>
                              <p:cond delay="2800"/>
                            </p:stCondLst>
                            <p:childTnLst>
                              <p:par>
                                <p:cTn id="54" presetID="14" presetClass="entr" presetSubtype="10" fill="hold" nodeType="afterEffect">
                                  <p:stCondLst>
                                    <p:cond delay="0"/>
                                  </p:stCondLst>
                                  <p:childTnLst>
                                    <p:set>
                                      <p:cBhvr>
                                        <p:cTn id="55" dur="1" fill="hold">
                                          <p:stCondLst>
                                            <p:cond delay="0"/>
                                          </p:stCondLst>
                                        </p:cTn>
                                        <p:tgtEl>
                                          <p:spTgt spid="9">
                                            <p:txEl>
                                              <p:pRg st="6" end="6"/>
                                            </p:txEl>
                                          </p:spTgt>
                                        </p:tgtEl>
                                        <p:attrNameLst>
                                          <p:attrName>style.visibility</p:attrName>
                                        </p:attrNameLst>
                                      </p:cBhvr>
                                      <p:to>
                                        <p:strVal val="visible"/>
                                      </p:to>
                                    </p:set>
                                    <p:animEffect transition="in" filter="randombar(horizontal)">
                                      <p:cBhvr>
                                        <p:cTn id="56" dur="300"/>
                                        <p:tgtEl>
                                          <p:spTgt spid="9">
                                            <p:txEl>
                                              <p:pRg st="6" end="6"/>
                                            </p:txEl>
                                          </p:spTgt>
                                        </p:tgtEl>
                                      </p:cBhvr>
                                    </p:animEffect>
                                  </p:childTnLst>
                                </p:cTn>
                              </p:par>
                            </p:childTnLst>
                          </p:cTn>
                        </p:par>
                        <p:par>
                          <p:cTn id="57" fill="hold">
                            <p:stCondLst>
                              <p:cond delay="3100"/>
                            </p:stCondLst>
                            <p:childTnLst>
                              <p:par>
                                <p:cTn id="58" presetID="14" presetClass="entr" presetSubtype="10" fill="hold" nodeType="afterEffect">
                                  <p:stCondLst>
                                    <p:cond delay="0"/>
                                  </p:stCondLst>
                                  <p:childTnLst>
                                    <p:set>
                                      <p:cBhvr>
                                        <p:cTn id="59" dur="1" fill="hold">
                                          <p:stCondLst>
                                            <p:cond delay="0"/>
                                          </p:stCondLst>
                                        </p:cTn>
                                        <p:tgtEl>
                                          <p:spTgt spid="9">
                                            <p:txEl>
                                              <p:pRg st="7" end="7"/>
                                            </p:txEl>
                                          </p:spTgt>
                                        </p:tgtEl>
                                        <p:attrNameLst>
                                          <p:attrName>style.visibility</p:attrName>
                                        </p:attrNameLst>
                                      </p:cBhvr>
                                      <p:to>
                                        <p:strVal val="visible"/>
                                      </p:to>
                                    </p:set>
                                    <p:animEffect transition="in" filter="randombar(horizontal)">
                                      <p:cBhvr>
                                        <p:cTn id="60" dur="3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9183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05000"/>
            <a:ext cx="4529137" cy="6808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69975" y="-2282825"/>
            <a:ext cx="4529137" cy="68087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69" y="1828799"/>
            <a:ext cx="533399" cy="5333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69" y="2438400"/>
            <a:ext cx="533399" cy="53339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69" y="3429001"/>
            <a:ext cx="533399" cy="5333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72640">
            <a:off x="6060379" y="4157194"/>
            <a:ext cx="6167241" cy="5240684"/>
          </a:xfrm>
          <a:prstGeom prst="rect">
            <a:avLst/>
          </a:prstGeom>
        </p:spPr>
      </p:pic>
      <p:sp>
        <p:nvSpPr>
          <p:cNvPr id="2" name="Title 1"/>
          <p:cNvSpPr>
            <a:spLocks noGrp="1"/>
          </p:cNvSpPr>
          <p:nvPr>
            <p:ph type="title"/>
          </p:nvPr>
        </p:nvSpPr>
        <p:spPr>
          <a:xfrm>
            <a:off x="533400" y="609600"/>
            <a:ext cx="5334000" cy="1066800"/>
          </a:xfrm>
        </p:spPr>
        <p:txBody>
          <a:bodyPr>
            <a:noAutofit/>
          </a:bodyPr>
          <a:lstStyle/>
          <a:p>
            <a:pPr algn="l"/>
            <a:r>
              <a:rPr lang="en-US" b="1" cap="all" dirty="0">
                <a:solidFill>
                  <a:srgbClr val="ED2289"/>
                </a:solidFill>
                <a:latin typeface="Arial" panose="020B0604020202020204" pitchFamily="34" charset="0"/>
                <a:cs typeface="Arial" panose="020B0604020202020204" pitchFamily="34" charset="0"/>
              </a:rPr>
              <a:t>Beware</a:t>
            </a:r>
            <a:r>
              <a:rPr lang="en-US" sz="3500" b="1" dirty="0">
                <a:solidFill>
                  <a:srgbClr val="ED2289"/>
                </a:solidFill>
                <a:latin typeface="Arial" panose="020B0604020202020204" pitchFamily="34" charset="0"/>
                <a:cs typeface="Arial" panose="020B0604020202020204" pitchFamily="34" charset="0"/>
              </a:rPr>
              <a:t> </a:t>
            </a:r>
            <a:r>
              <a:rPr lang="en-US" sz="3500" b="1" dirty="0">
                <a:latin typeface="Arial" panose="020B0604020202020204" pitchFamily="34" charset="0"/>
                <a:cs typeface="Arial" panose="020B0604020202020204" pitchFamily="34" charset="0"/>
              </a:rPr>
              <a:t>of scholarship scams</a:t>
            </a:r>
          </a:p>
        </p:txBody>
      </p:sp>
      <p:sp>
        <p:nvSpPr>
          <p:cNvPr id="3" name="Content Placeholder 2"/>
          <p:cNvSpPr>
            <a:spLocks noGrp="1"/>
          </p:cNvSpPr>
          <p:nvPr>
            <p:ph idx="1"/>
          </p:nvPr>
        </p:nvSpPr>
        <p:spPr>
          <a:xfrm>
            <a:off x="990600" y="1828800"/>
            <a:ext cx="5181600" cy="3276600"/>
          </a:xfrm>
        </p:spPr>
        <p:txBody>
          <a:bodyPr>
            <a:normAutofit/>
          </a:bodyPr>
          <a:lstStyle/>
          <a:p>
            <a:pPr marL="0" indent="0">
              <a:spcAft>
                <a:spcPts val="1200"/>
              </a:spcAft>
              <a:buNone/>
            </a:pPr>
            <a:r>
              <a:rPr lang="en-US" sz="2400" dirty="0">
                <a:latin typeface="Arial" panose="020B0604020202020204" pitchFamily="34" charset="0"/>
                <a:cs typeface="Arial" panose="020B0604020202020204" pitchFamily="34" charset="0"/>
              </a:rPr>
              <a:t>Never pay money to get money</a:t>
            </a:r>
          </a:p>
          <a:p>
            <a:pPr marL="0" indent="0">
              <a:spcAft>
                <a:spcPts val="1200"/>
              </a:spcAft>
              <a:buNone/>
            </a:pPr>
            <a:r>
              <a:rPr lang="en-US" sz="2400" dirty="0">
                <a:latin typeface="Arial" panose="020B0604020202020204" pitchFamily="34" charset="0"/>
                <a:cs typeface="Arial" panose="020B0604020202020204" pitchFamily="34" charset="0"/>
              </a:rPr>
              <a:t>Nobody can guarantee that you’ll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win a scholarship</a:t>
            </a:r>
          </a:p>
          <a:p>
            <a:pPr marL="0" indent="0">
              <a:buNone/>
            </a:pPr>
            <a:r>
              <a:rPr lang="en-US" sz="2400" dirty="0">
                <a:latin typeface="Arial" panose="020B0604020202020204" pitchFamily="34" charset="0"/>
                <a:cs typeface="Arial" panose="020B0604020202020204" pitchFamily="34" charset="0"/>
              </a:rPr>
              <a:t>Do not give out personal information </a:t>
            </a:r>
          </a:p>
          <a:p>
            <a:pPr marL="5715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Bank account numbers</a:t>
            </a:r>
          </a:p>
          <a:p>
            <a:pPr marL="5715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Credit card numbers </a:t>
            </a:r>
          </a:p>
          <a:p>
            <a:pPr marL="5715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Social security numbers</a:t>
            </a:r>
          </a:p>
        </p:txBody>
      </p:sp>
      <p:grpSp>
        <p:nvGrpSpPr>
          <p:cNvPr id="14" name="Group 13" descr="Bag of money graphic, crossed out"/>
          <p:cNvGrpSpPr/>
          <p:nvPr/>
        </p:nvGrpSpPr>
        <p:grpSpPr>
          <a:xfrm>
            <a:off x="6113931" y="1828800"/>
            <a:ext cx="2953869" cy="2827338"/>
            <a:chOff x="5791200" y="1676400"/>
            <a:chExt cx="3113089" cy="2979738"/>
          </a:xfrm>
        </p:grpSpPr>
        <p:pic>
          <p:nvPicPr>
            <p:cNvPr id="7172" name="Picture 4" descr="Crossed out bag of mone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1676400"/>
              <a:ext cx="3113089" cy="29797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7021" y="2133600"/>
              <a:ext cx="1301446" cy="2032814"/>
            </a:xfrm>
            <a:prstGeom prst="rect">
              <a:avLst/>
            </a:prstGeom>
          </p:spPr>
        </p:pic>
      </p:grpSp>
      <p:sp>
        <p:nvSpPr>
          <p:cNvPr id="13" name="Rectangle 12"/>
          <p:cNvSpPr/>
          <p:nvPr/>
        </p:nvSpPr>
        <p:spPr>
          <a:xfrm rot="18870172">
            <a:off x="6514152" y="3177689"/>
            <a:ext cx="2133519" cy="144056"/>
          </a:xfrm>
          <a:prstGeom prst="rect">
            <a:avLst/>
          </a:prstGeom>
          <a:solidFill>
            <a:srgbClr val="ED2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269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6"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377">
                                          <p:stCondLst>
                                            <p:cond delay="0"/>
                                          </p:stCondLst>
                                        </p:cTn>
                                        <p:tgtEl>
                                          <p:spTgt spid="14"/>
                                        </p:tgtEl>
                                      </p:cBhvr>
                                    </p:animEffect>
                                    <p:anim calcmode="lin" valueType="num">
                                      <p:cBhvr>
                                        <p:cTn id="14" dur="118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4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432" tmFilter="0, 0; 0.125,0.2665; 0.25,0.4; 0.375,0.465; 0.5,0.5;  0.625,0.535; 0.75,0.6; 0.875,0.7335; 1,1">
                                          <p:stCondLst>
                                            <p:cond delay="432"/>
                                          </p:stCondLst>
                                        </p:cTn>
                                        <p:tgtEl>
                                          <p:spTgt spid="14"/>
                                        </p:tgtEl>
                                        <p:attrNameLst>
                                          <p:attrName>ppt_y</p:attrName>
                                        </p:attrNameLst>
                                      </p:cBhvr>
                                      <p:tavLst>
                                        <p:tav tm="0" fmla="#ppt_y-sin(pi*$)/9">
                                          <p:val>
                                            <p:fltVal val="0"/>
                                          </p:val>
                                        </p:tav>
                                        <p:tav tm="100000">
                                          <p:val>
                                            <p:fltVal val="1"/>
                                          </p:val>
                                        </p:tav>
                                      </p:tavLst>
                                    </p:anim>
                                    <p:anim calcmode="lin" valueType="num">
                                      <p:cBhvr>
                                        <p:cTn id="17" dur="216" tmFilter="0, 0; 0.125,0.2665; 0.25,0.4; 0.375,0.465; 0.5,0.5;  0.625,0.535; 0.75,0.6; 0.875,0.7335; 1,1">
                                          <p:stCondLst>
                                            <p:cond delay="861"/>
                                          </p:stCondLst>
                                        </p:cTn>
                                        <p:tgtEl>
                                          <p:spTgt spid="14"/>
                                        </p:tgtEl>
                                        <p:attrNameLst>
                                          <p:attrName>ppt_y</p:attrName>
                                        </p:attrNameLst>
                                      </p:cBhvr>
                                      <p:tavLst>
                                        <p:tav tm="0" fmla="#ppt_y-sin(pi*$)/27">
                                          <p:val>
                                            <p:fltVal val="0"/>
                                          </p:val>
                                        </p:tav>
                                        <p:tav tm="100000">
                                          <p:val>
                                            <p:fltVal val="1"/>
                                          </p:val>
                                        </p:tav>
                                      </p:tavLst>
                                    </p:anim>
                                    <p:anim calcmode="lin" valueType="num">
                                      <p:cBhvr>
                                        <p:cTn id="18" dur="107" tmFilter="0, 0; 0.125,0.2665; 0.25,0.4; 0.375,0.465; 0.5,0.5;  0.625,0.535; 0.75,0.6; 0.875,0.7335; 1,1">
                                          <p:stCondLst>
                                            <p:cond delay="1076"/>
                                          </p:stCondLst>
                                        </p:cTn>
                                        <p:tgtEl>
                                          <p:spTgt spid="14"/>
                                        </p:tgtEl>
                                        <p:attrNameLst>
                                          <p:attrName>ppt_y</p:attrName>
                                        </p:attrNameLst>
                                      </p:cBhvr>
                                      <p:tavLst>
                                        <p:tav tm="0" fmla="#ppt_y-sin(pi*$)/81">
                                          <p:val>
                                            <p:fltVal val="0"/>
                                          </p:val>
                                        </p:tav>
                                        <p:tav tm="100000">
                                          <p:val>
                                            <p:fltVal val="1"/>
                                          </p:val>
                                        </p:tav>
                                      </p:tavLst>
                                    </p:anim>
                                    <p:animScale>
                                      <p:cBhvr>
                                        <p:cTn id="19" dur="17">
                                          <p:stCondLst>
                                            <p:cond delay="422"/>
                                          </p:stCondLst>
                                        </p:cTn>
                                        <p:tgtEl>
                                          <p:spTgt spid="14"/>
                                        </p:tgtEl>
                                      </p:cBhvr>
                                      <p:to x="100000" y="60000"/>
                                    </p:animScale>
                                    <p:animScale>
                                      <p:cBhvr>
                                        <p:cTn id="20" dur="108" decel="50000">
                                          <p:stCondLst>
                                            <p:cond delay="439"/>
                                          </p:stCondLst>
                                        </p:cTn>
                                        <p:tgtEl>
                                          <p:spTgt spid="14"/>
                                        </p:tgtEl>
                                      </p:cBhvr>
                                      <p:to x="100000" y="100000"/>
                                    </p:animScale>
                                    <p:animScale>
                                      <p:cBhvr>
                                        <p:cTn id="21" dur="17">
                                          <p:stCondLst>
                                            <p:cond delay="853"/>
                                          </p:stCondLst>
                                        </p:cTn>
                                        <p:tgtEl>
                                          <p:spTgt spid="14"/>
                                        </p:tgtEl>
                                      </p:cBhvr>
                                      <p:to x="100000" y="80000"/>
                                    </p:animScale>
                                    <p:animScale>
                                      <p:cBhvr>
                                        <p:cTn id="22" dur="108" decel="50000">
                                          <p:stCondLst>
                                            <p:cond delay="870"/>
                                          </p:stCondLst>
                                        </p:cTn>
                                        <p:tgtEl>
                                          <p:spTgt spid="14"/>
                                        </p:tgtEl>
                                      </p:cBhvr>
                                      <p:to x="100000" y="100000"/>
                                    </p:animScale>
                                    <p:animScale>
                                      <p:cBhvr>
                                        <p:cTn id="23" dur="17">
                                          <p:stCondLst>
                                            <p:cond delay="1067"/>
                                          </p:stCondLst>
                                        </p:cTn>
                                        <p:tgtEl>
                                          <p:spTgt spid="14"/>
                                        </p:tgtEl>
                                      </p:cBhvr>
                                      <p:to x="100000" y="90000"/>
                                    </p:animScale>
                                    <p:animScale>
                                      <p:cBhvr>
                                        <p:cTn id="24" dur="108" decel="50000">
                                          <p:stCondLst>
                                            <p:cond delay="1084"/>
                                          </p:stCondLst>
                                        </p:cTn>
                                        <p:tgtEl>
                                          <p:spTgt spid="14"/>
                                        </p:tgtEl>
                                      </p:cBhvr>
                                      <p:to x="100000" y="100000"/>
                                    </p:animScale>
                                    <p:animScale>
                                      <p:cBhvr>
                                        <p:cTn id="25" dur="17">
                                          <p:stCondLst>
                                            <p:cond delay="1175"/>
                                          </p:stCondLst>
                                        </p:cTn>
                                        <p:tgtEl>
                                          <p:spTgt spid="14"/>
                                        </p:tgtEl>
                                      </p:cBhvr>
                                      <p:to x="100000" y="95000"/>
                                    </p:animScale>
                                    <p:animScale>
                                      <p:cBhvr>
                                        <p:cTn id="26" dur="108" decel="50000">
                                          <p:stCondLst>
                                            <p:cond delay="1192"/>
                                          </p:stCondLst>
                                        </p:cTn>
                                        <p:tgtEl>
                                          <p:spTgt spid="14"/>
                                        </p:tgtEl>
                                      </p:cBhvr>
                                      <p:to x="100000" y="100000"/>
                                    </p:animScale>
                                  </p:childTnLst>
                                </p:cTn>
                              </p:par>
                            </p:childTnLst>
                          </p:cTn>
                        </p:par>
                        <p:par>
                          <p:cTn id="27" fill="hold">
                            <p:stCondLst>
                              <p:cond delay="2050"/>
                            </p:stCondLst>
                            <p:childTnLst>
                              <p:par>
                                <p:cTn id="28" presetID="22" presetClass="entr" presetSubtype="4"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255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3050"/>
                            </p:stCondLst>
                            <p:childTnLst>
                              <p:par>
                                <p:cTn id="36" presetID="10" presetClass="entr" presetSubtype="0" fill="hold"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fade">
                                      <p:cBhvr>
                                        <p:cTn id="38" dur="500"/>
                                        <p:tgtEl>
                                          <p:spTgt spid="3">
                                            <p:txEl>
                                              <p:pRg st="0" end="0"/>
                                            </p:txEl>
                                          </p:spTgt>
                                        </p:tgtEl>
                                      </p:cBhvr>
                                    </p:animEffect>
                                  </p:childTnLst>
                                </p:cTn>
                              </p:par>
                            </p:childTnLst>
                          </p:cTn>
                        </p:par>
                        <p:par>
                          <p:cTn id="39" fill="hold">
                            <p:stCondLst>
                              <p:cond delay="355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4050"/>
                            </p:stCondLst>
                            <p:childTnLst>
                              <p:par>
                                <p:cTn id="44" presetID="10" presetClass="entr" presetSubtype="0" fill="hold" nodeType="after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fade">
                                      <p:cBhvr>
                                        <p:cTn id="46" dur="500"/>
                                        <p:tgtEl>
                                          <p:spTgt spid="3">
                                            <p:txEl>
                                              <p:pRg st="1" end="1"/>
                                            </p:txEl>
                                          </p:spTgt>
                                        </p:tgtEl>
                                      </p:cBhvr>
                                    </p:animEffect>
                                  </p:childTnLst>
                                </p:cTn>
                              </p:par>
                            </p:childTnLst>
                          </p:cTn>
                        </p:par>
                        <p:par>
                          <p:cTn id="47" fill="hold">
                            <p:stCondLst>
                              <p:cond delay="4550"/>
                            </p:stCondLst>
                            <p:childTnLst>
                              <p:par>
                                <p:cTn id="48" presetID="10"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par>
                          <p:cTn id="51" fill="hold">
                            <p:stCondLst>
                              <p:cond delay="5050"/>
                            </p:stCondLst>
                            <p:childTnLst>
                              <p:par>
                                <p:cTn id="52" presetID="10" presetClass="entr" presetSubtype="0" fill="hold" nodeType="after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fade">
                                      <p:cBhvr>
                                        <p:cTn id="54" dur="500"/>
                                        <p:tgtEl>
                                          <p:spTgt spid="3">
                                            <p:txEl>
                                              <p:pRg st="2" end="2"/>
                                            </p:txEl>
                                          </p:spTgt>
                                        </p:tgtEl>
                                      </p:cBhvr>
                                    </p:animEffect>
                                  </p:childTnLst>
                                </p:cTn>
                              </p:par>
                            </p:childTnLst>
                          </p:cTn>
                        </p:par>
                        <p:par>
                          <p:cTn id="55" fill="hold">
                            <p:stCondLst>
                              <p:cond delay="5550"/>
                            </p:stCondLst>
                            <p:childTnLst>
                              <p:par>
                                <p:cTn id="56" presetID="10" presetClass="entr" presetSubtype="0" fill="hold" nodeType="after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Effect transition="in" filter="fade">
                                      <p:cBhvr>
                                        <p:cTn id="58" dur="500"/>
                                        <p:tgtEl>
                                          <p:spTgt spid="3">
                                            <p:txEl>
                                              <p:pRg st="3" end="3"/>
                                            </p:txEl>
                                          </p:spTgt>
                                        </p:tgtEl>
                                      </p:cBhvr>
                                    </p:animEffect>
                                  </p:childTnLst>
                                </p:cTn>
                              </p:par>
                            </p:childTnLst>
                          </p:cTn>
                        </p:par>
                        <p:par>
                          <p:cTn id="59" fill="hold">
                            <p:stCondLst>
                              <p:cond delay="6050"/>
                            </p:stCondLst>
                            <p:childTnLst>
                              <p:par>
                                <p:cTn id="60" presetID="10" presetClass="entr" presetSubtype="0" fill="hold" nodeType="after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fade">
                                      <p:cBhvr>
                                        <p:cTn id="62" dur="500"/>
                                        <p:tgtEl>
                                          <p:spTgt spid="3">
                                            <p:txEl>
                                              <p:pRg st="4" end="4"/>
                                            </p:txEl>
                                          </p:spTgt>
                                        </p:tgtEl>
                                      </p:cBhvr>
                                    </p:animEffect>
                                  </p:childTnLst>
                                </p:cTn>
                              </p:par>
                            </p:childTnLst>
                          </p:cTn>
                        </p:par>
                        <p:par>
                          <p:cTn id="63" fill="hold">
                            <p:stCondLst>
                              <p:cond delay="6550"/>
                            </p:stCondLst>
                            <p:childTnLst>
                              <p:par>
                                <p:cTn id="64" presetID="10" presetClass="entr" presetSubtype="0" fill="hold" nodeType="after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ackground photo of a young man study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rot="11368433">
            <a:off x="-143913" y="-868170"/>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526792"/>
            <a:ext cx="4953000" cy="1143000"/>
          </a:xfrm>
        </p:spPr>
        <p:txBody>
          <a:bodyPr>
            <a:noAutofit/>
          </a:bodyPr>
          <a:lstStyle/>
          <a:p>
            <a:pPr algn="l"/>
            <a:r>
              <a:rPr lang="en-US" sz="3200" b="1" dirty="0">
                <a:solidFill>
                  <a:srgbClr val="ED2289"/>
                </a:solidFill>
                <a:latin typeface="Arial" panose="020B0604020202020204" pitchFamily="34" charset="0"/>
                <a:cs typeface="Arial" panose="020B0604020202020204" pitchFamily="34" charset="0"/>
              </a:rPr>
              <a:t>Students studying STEM majors tend to win more scholarships</a:t>
            </a:r>
          </a:p>
        </p:txBody>
      </p:sp>
      <p:sp>
        <p:nvSpPr>
          <p:cNvPr id="8" name="Content Placeholder 2"/>
          <p:cNvSpPr txBox="1">
            <a:spLocks/>
          </p:cNvSpPr>
          <p:nvPr/>
        </p:nvSpPr>
        <p:spPr>
          <a:xfrm>
            <a:off x="1600200" y="3136392"/>
            <a:ext cx="13716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800" dirty="0">
              <a:solidFill>
                <a:srgbClr val="ED2289"/>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2350">
            <a:off x="-1626190" y="-2730008"/>
            <a:ext cx="6167241" cy="524068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0518">
            <a:off x="-2434050" y="3654870"/>
            <a:ext cx="5012476" cy="4259409"/>
          </a:xfrm>
          <a:prstGeom prst="rect">
            <a:avLst/>
          </a:prstGeom>
        </p:spPr>
      </p:pic>
    </p:spTree>
    <p:extLst>
      <p:ext uri="{BB962C8B-B14F-4D97-AF65-F5344CB8AC3E}">
        <p14:creationId xmlns:p14="http://schemas.microsoft.com/office/powerpoint/2010/main" val="40283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ckground photo of a young woman smili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163"/>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rot="10195681">
            <a:off x="101289" y="-991102"/>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rot="3503924">
            <a:off x="1679760" y="1267361"/>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352800" y="2578640"/>
            <a:ext cx="55046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1416436" flipH="1">
            <a:off x="148268" y="3783013"/>
            <a:ext cx="11052501" cy="482758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rot="187675">
            <a:off x="1810467" y="5795370"/>
            <a:ext cx="8229600" cy="1143000"/>
          </a:xfrm>
        </p:spPr>
        <p:txBody>
          <a:bodyPr>
            <a:normAutofit/>
          </a:bodyPr>
          <a:lstStyle/>
          <a:p>
            <a:r>
              <a:rPr lang="en-US" sz="5000" b="1" dirty="0" smtClean="0">
                <a:latin typeface="Arial" panose="020B0604020202020204" pitchFamily="34" charset="0"/>
                <a:cs typeface="Arial" panose="020B0604020202020204" pitchFamily="34" charset="0"/>
              </a:rPr>
              <a:t>WORTH YOUR TIME</a:t>
            </a:r>
            <a:endParaRPr lang="en-US" sz="5000" b="1" dirty="0">
              <a:latin typeface="Arial" panose="020B0604020202020204" pitchFamily="34" charset="0"/>
              <a:cs typeface="Arial" panose="020B0604020202020204" pitchFamily="34" charset="0"/>
            </a:endParaRPr>
          </a:p>
        </p:txBody>
      </p:sp>
      <p:sp>
        <p:nvSpPr>
          <p:cNvPr id="15" name="2"/>
          <p:cNvSpPr txBox="1"/>
          <p:nvPr/>
        </p:nvSpPr>
        <p:spPr>
          <a:xfrm>
            <a:off x="3124200" y="710625"/>
            <a:ext cx="5943600"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Two $1,000 scholarships won </a:t>
            </a:r>
          </a:p>
        </p:txBody>
      </p:sp>
      <p:sp>
        <p:nvSpPr>
          <p:cNvPr id="13" name="3"/>
          <p:cNvSpPr txBox="1"/>
          <p:nvPr/>
        </p:nvSpPr>
        <p:spPr>
          <a:xfrm>
            <a:off x="3810000" y="1457980"/>
            <a:ext cx="40386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Total received $2,000 </a:t>
            </a:r>
          </a:p>
        </p:txBody>
      </p:sp>
      <p:sp>
        <p:nvSpPr>
          <p:cNvPr id="8" name="4"/>
          <p:cNvSpPr txBox="1"/>
          <p:nvPr/>
        </p:nvSpPr>
        <p:spPr>
          <a:xfrm>
            <a:off x="3352800" y="1880140"/>
            <a:ext cx="5334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p>
        </p:txBody>
      </p:sp>
      <p:sp>
        <p:nvSpPr>
          <p:cNvPr id="7" name="5"/>
          <p:cNvSpPr txBox="1"/>
          <p:nvPr/>
        </p:nvSpPr>
        <p:spPr>
          <a:xfrm>
            <a:off x="3810000" y="1969040"/>
            <a:ext cx="46482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5 hours spent applying</a:t>
            </a:r>
          </a:p>
        </p:txBody>
      </p:sp>
      <p:sp>
        <p:nvSpPr>
          <p:cNvPr id="2" name="6"/>
          <p:cNvSpPr/>
          <p:nvPr/>
        </p:nvSpPr>
        <p:spPr>
          <a:xfrm>
            <a:off x="3352800" y="2642681"/>
            <a:ext cx="596638" cy="938719"/>
          </a:xfrm>
          <a:prstGeom prst="rect">
            <a:avLst/>
          </a:prstGeom>
        </p:spPr>
        <p:txBody>
          <a:bodyPr wrap="none">
            <a:spAutoFit/>
          </a:bodyPr>
          <a:lstStyle/>
          <a:p>
            <a:r>
              <a:rPr lang="en-US" sz="5500" b="1" dirty="0">
                <a:latin typeface="Arial" panose="020B0604020202020204" pitchFamily="34" charset="0"/>
                <a:cs typeface="Arial" panose="020B0604020202020204" pitchFamily="34" charset="0"/>
              </a:rPr>
              <a:t>=</a:t>
            </a:r>
            <a:endParaRPr lang="en-US" sz="5500" dirty="0"/>
          </a:p>
        </p:txBody>
      </p:sp>
      <p:sp>
        <p:nvSpPr>
          <p:cNvPr id="11" name="7"/>
          <p:cNvSpPr txBox="1"/>
          <p:nvPr/>
        </p:nvSpPr>
        <p:spPr>
          <a:xfrm>
            <a:off x="3962400" y="2642681"/>
            <a:ext cx="5105400" cy="938719"/>
          </a:xfrm>
          <a:prstGeom prst="rect">
            <a:avLst/>
          </a:prstGeom>
          <a:noFill/>
        </p:spPr>
        <p:txBody>
          <a:bodyPr wrap="square" rtlCol="0">
            <a:spAutoFit/>
          </a:bodyPr>
          <a:lstStyle/>
          <a:p>
            <a:r>
              <a:rPr lang="en-US" sz="5500" b="1" dirty="0">
                <a:solidFill>
                  <a:srgbClr val="ED2289"/>
                </a:solidFill>
                <a:latin typeface="Arial" panose="020B0604020202020204" pitchFamily="34" charset="0"/>
                <a:cs typeface="Arial" panose="020B0604020202020204" pitchFamily="34" charset="0"/>
              </a:rPr>
              <a:t>$400 per hour!</a:t>
            </a:r>
          </a:p>
        </p:txBody>
      </p:sp>
    </p:spTree>
    <p:extLst>
      <p:ext uri="{BB962C8B-B14F-4D97-AF65-F5344CB8AC3E}">
        <p14:creationId xmlns:p14="http://schemas.microsoft.com/office/powerpoint/2010/main" val="387523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4000"/>
                            </p:stCondLst>
                            <p:childTnLst>
                              <p:par>
                                <p:cTn id="33" presetID="32" presetClass="emph" presetSubtype="0" fill="hold" grpId="1" nodeType="afterEffect">
                                  <p:stCondLst>
                                    <p:cond delay="0"/>
                                  </p:stCondLst>
                                  <p:childTnLst>
                                    <p:animRot by="120000">
                                      <p:cBhvr>
                                        <p:cTn id="34" dur="50" fill="hold">
                                          <p:stCondLst>
                                            <p:cond delay="0"/>
                                          </p:stCondLst>
                                        </p:cTn>
                                        <p:tgtEl>
                                          <p:spTgt spid="11"/>
                                        </p:tgtEl>
                                        <p:attrNameLst>
                                          <p:attrName>r</p:attrName>
                                        </p:attrNameLst>
                                      </p:cBhvr>
                                    </p:animRot>
                                    <p:animRot by="-240000">
                                      <p:cBhvr>
                                        <p:cTn id="35" dur="100" fill="hold">
                                          <p:stCondLst>
                                            <p:cond delay="100"/>
                                          </p:stCondLst>
                                        </p:cTn>
                                        <p:tgtEl>
                                          <p:spTgt spid="11"/>
                                        </p:tgtEl>
                                        <p:attrNameLst>
                                          <p:attrName>r</p:attrName>
                                        </p:attrNameLst>
                                      </p:cBhvr>
                                    </p:animRot>
                                    <p:animRot by="240000">
                                      <p:cBhvr>
                                        <p:cTn id="36" dur="100" fill="hold">
                                          <p:stCondLst>
                                            <p:cond delay="200"/>
                                          </p:stCondLst>
                                        </p:cTn>
                                        <p:tgtEl>
                                          <p:spTgt spid="11"/>
                                        </p:tgtEl>
                                        <p:attrNameLst>
                                          <p:attrName>r</p:attrName>
                                        </p:attrNameLst>
                                      </p:cBhvr>
                                    </p:animRot>
                                    <p:animRot by="-240000">
                                      <p:cBhvr>
                                        <p:cTn id="37" dur="100" fill="hold">
                                          <p:stCondLst>
                                            <p:cond delay="300"/>
                                          </p:stCondLst>
                                        </p:cTn>
                                        <p:tgtEl>
                                          <p:spTgt spid="11"/>
                                        </p:tgtEl>
                                        <p:attrNameLst>
                                          <p:attrName>r</p:attrName>
                                        </p:attrNameLst>
                                      </p:cBhvr>
                                    </p:animRot>
                                    <p:animRot by="120000">
                                      <p:cBhvr>
                                        <p:cTn id="38" dur="100" fill="hold">
                                          <p:stCondLst>
                                            <p:cond delay="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8" grpId="0"/>
      <p:bldP spid="7" grpId="0"/>
      <p:bldP spid="2" grpId="0"/>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1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066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76450" y="609600"/>
            <a:ext cx="4991100" cy="1143000"/>
          </a:xfrm>
        </p:spPr>
        <p:txBody>
          <a:bodyPr/>
          <a:lstStyle/>
          <a:p>
            <a:r>
              <a:rPr lang="en-US" b="1" cap="all" dirty="0">
                <a:solidFill>
                  <a:srgbClr val="ED2289"/>
                </a:solidFill>
                <a:latin typeface="Arial" panose="020B0604020202020204" pitchFamily="34" charset="0"/>
                <a:cs typeface="Arial" panose="020B0604020202020204" pitchFamily="34" charset="0"/>
              </a:rPr>
              <a:t>TAKE </a:t>
            </a:r>
            <a:r>
              <a:rPr lang="en-US" b="1" cap="all" dirty="0" smtClean="0">
                <a:solidFill>
                  <a:srgbClr val="ED2289"/>
                </a:solidFill>
                <a:latin typeface="Arial" panose="020B0604020202020204" pitchFamily="34" charset="0"/>
                <a:cs typeface="Arial" panose="020B0604020202020204" pitchFamily="34" charset="0"/>
              </a:rPr>
              <a:t>ACTION</a:t>
            </a:r>
            <a:r>
              <a:rPr lang="en-US" sz="100" b="1" cap="all" dirty="0">
                <a:solidFill>
                  <a:schemeClr val="bg1"/>
                </a:solidFill>
                <a:latin typeface="Arial" panose="020B0604020202020204" pitchFamily="34" charset="0"/>
                <a:cs typeface="Arial" panose="020B0604020202020204" pitchFamily="34" charset="0"/>
              </a:rPr>
              <a:t> </a:t>
            </a:r>
            <a:r>
              <a:rPr lang="en-US" sz="100" b="1" cap="all" dirty="0" smtClean="0">
                <a:solidFill>
                  <a:schemeClr val="bg1"/>
                </a:solidFill>
                <a:latin typeface="Arial" panose="020B0604020202020204" pitchFamily="34" charset="0"/>
                <a:cs typeface="Arial" panose="020B0604020202020204" pitchFamily="34" charset="0"/>
              </a:rPr>
              <a:t>Step </a:t>
            </a:r>
            <a:r>
              <a:rPr lang="en-US" sz="100" b="1" cap="all" dirty="0" smtClean="0">
                <a:solidFill>
                  <a:schemeClr val="bg1"/>
                </a:solidFill>
                <a:latin typeface="Arial" panose="020B0604020202020204" pitchFamily="34" charset="0"/>
                <a:cs typeface="Arial" panose="020B0604020202020204" pitchFamily="34" charset="0"/>
              </a:rPr>
              <a:t>1</a:t>
            </a:r>
            <a:endParaRPr lang="en-US" sz="100" b="1" cap="all" dirty="0">
              <a:solidFill>
                <a:schemeClr val="bg1"/>
              </a:solidFill>
              <a:latin typeface="Arial" panose="020B0604020202020204" pitchFamily="34" charset="0"/>
              <a:cs typeface="Arial" panose="020B0604020202020204" pitchFamily="34" charset="0"/>
            </a:endParaRPr>
          </a:p>
        </p:txBody>
      </p:sp>
      <p:grpSp>
        <p:nvGrpSpPr>
          <p:cNvPr id="4" name="Group 3"/>
          <p:cNvGrpSpPr/>
          <p:nvPr/>
        </p:nvGrpSpPr>
        <p:grpSpPr>
          <a:xfrm>
            <a:off x="3733800" y="1524000"/>
            <a:ext cx="1676400" cy="1676400"/>
            <a:chOff x="3574784" y="940491"/>
            <a:chExt cx="1454416" cy="1454416"/>
          </a:xfrm>
        </p:grpSpPr>
        <p:pic>
          <p:nvPicPr>
            <p:cNvPr id="6" name="Picture 2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74784" y="940491"/>
              <a:ext cx="1454416" cy="145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007527" y="1171817"/>
              <a:ext cx="558904" cy="1014683"/>
            </a:xfrm>
            <a:prstGeom prst="rect">
              <a:avLst/>
            </a:prstGeom>
            <a:noFill/>
          </p:spPr>
          <p:txBody>
            <a:bodyPr wrap="square" rtlCol="0">
              <a:spAutoFit/>
            </a:bodyPr>
            <a:lstStyle/>
            <a:p>
              <a:r>
                <a:rPr lang="en-US" sz="7000" b="1" dirty="0">
                  <a:latin typeface="Arial" panose="020B0604020202020204" pitchFamily="34" charset="0"/>
                  <a:cs typeface="Arial" panose="020B0604020202020204" pitchFamily="34" charset="0"/>
                </a:rPr>
                <a:t>1</a:t>
              </a:r>
            </a:p>
          </p:txBody>
        </p:sp>
      </p:grpSp>
      <p:sp>
        <p:nvSpPr>
          <p:cNvPr id="3" name="Content Placeholder 2"/>
          <p:cNvSpPr>
            <a:spLocks noGrp="1"/>
          </p:cNvSpPr>
          <p:nvPr>
            <p:ph idx="1"/>
          </p:nvPr>
        </p:nvSpPr>
        <p:spPr>
          <a:xfrm>
            <a:off x="1790700" y="3276600"/>
            <a:ext cx="5562600" cy="2438400"/>
          </a:xfrm>
        </p:spPr>
        <p:txBody>
          <a:bodyPr>
            <a:normAutofit/>
          </a:bodyPr>
          <a:lstStyle/>
          <a:p>
            <a:pPr marL="0" lvl="0" indent="0">
              <a:buNone/>
            </a:pPr>
            <a:r>
              <a:rPr lang="en-US" sz="2400" b="1" dirty="0">
                <a:latin typeface="Arial" panose="020B0604020202020204" pitchFamily="34" charset="0"/>
                <a:cs typeface="Arial" panose="020B0604020202020204" pitchFamily="34" charset="0"/>
              </a:rPr>
              <a:t>Get organized</a:t>
            </a: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Make a list of the scholarships you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are eligible for and their requirements</a:t>
            </a: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Note the application due date</a:t>
            </a:r>
          </a:p>
        </p:txBody>
      </p:sp>
    </p:spTree>
    <p:extLst>
      <p:ext uri="{BB962C8B-B14F-4D97-AF65-F5344CB8AC3E}">
        <p14:creationId xmlns:p14="http://schemas.microsoft.com/office/powerpoint/2010/main" val="30452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8" presetClass="entr" presetSubtype="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trips(downRight)">
                                      <p:cBhvr>
                                        <p:cTn id="14" dur="500"/>
                                        <p:tgtEl>
                                          <p:spTgt spid="3">
                                            <p:txEl>
                                              <p:pRg st="0" end="0"/>
                                            </p:txEl>
                                          </p:spTgt>
                                        </p:tgtEl>
                                      </p:cBhvr>
                                    </p:animEffect>
                                  </p:childTnLst>
                                </p:cTn>
                              </p:par>
                            </p:childTnLst>
                          </p:cTn>
                        </p:par>
                        <p:par>
                          <p:cTn id="15" fill="hold">
                            <p:stCondLst>
                              <p:cond delay="1500"/>
                            </p:stCondLst>
                            <p:childTnLst>
                              <p:par>
                                <p:cTn id="16" presetID="18" presetClass="entr" presetSubtype="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strips(downRight)">
                                      <p:cBhvr>
                                        <p:cTn id="18" dur="500"/>
                                        <p:tgtEl>
                                          <p:spTgt spid="3">
                                            <p:txEl>
                                              <p:pRg st="1" end="1"/>
                                            </p:txEl>
                                          </p:spTgt>
                                        </p:tgtEl>
                                      </p:cBhvr>
                                    </p:animEffect>
                                  </p:childTnLst>
                                </p:cTn>
                              </p:par>
                            </p:childTnLst>
                          </p:cTn>
                        </p:par>
                        <p:par>
                          <p:cTn id="19" fill="hold">
                            <p:stCondLst>
                              <p:cond delay="2000"/>
                            </p:stCondLst>
                            <p:childTnLst>
                              <p:par>
                                <p:cTn id="20" presetID="18" presetClass="entr" presetSubtype="6"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trips(downRigh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1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066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2076450" y="609600"/>
            <a:ext cx="4991100" cy="1143000"/>
          </a:xfrm>
        </p:spPr>
        <p:txBody>
          <a:bodyPr>
            <a:normAutofit/>
          </a:bodyPr>
          <a:lstStyle/>
          <a:p>
            <a:r>
              <a:rPr lang="en-US" b="1" cap="all" dirty="0">
                <a:solidFill>
                  <a:srgbClr val="ED2289"/>
                </a:solidFill>
                <a:latin typeface="Arial" panose="020B0604020202020204" pitchFamily="34" charset="0"/>
                <a:cs typeface="Arial" panose="020B0604020202020204" pitchFamily="34" charset="0"/>
              </a:rPr>
              <a:t>TAKE </a:t>
            </a:r>
            <a:r>
              <a:rPr lang="en-US" b="1" cap="all" dirty="0" smtClean="0">
                <a:solidFill>
                  <a:srgbClr val="ED2289"/>
                </a:solidFill>
                <a:latin typeface="Arial" panose="020B0604020202020204" pitchFamily="34" charset="0"/>
                <a:cs typeface="Arial" panose="020B0604020202020204" pitchFamily="34" charset="0"/>
              </a:rPr>
              <a:t>ACTION</a:t>
            </a:r>
            <a:r>
              <a:rPr lang="en-US" sz="100" b="1" cap="all" dirty="0" smtClean="0">
                <a:solidFill>
                  <a:schemeClr val="bg1"/>
                </a:solidFill>
                <a:latin typeface="Arial" panose="020B0604020202020204" pitchFamily="34" charset="0"/>
                <a:cs typeface="Arial" panose="020B0604020202020204" pitchFamily="34" charset="0"/>
              </a:rPr>
              <a:t> STEP</a:t>
            </a:r>
            <a:r>
              <a:rPr lang="en-US" sz="800" b="1" cap="all" dirty="0">
                <a:solidFill>
                  <a:schemeClr val="bg1"/>
                </a:solidFill>
                <a:latin typeface="Arial" panose="020B0604020202020204" pitchFamily="34" charset="0"/>
                <a:cs typeface="Arial" panose="020B0604020202020204" pitchFamily="34" charset="0"/>
              </a:rPr>
              <a:t/>
            </a:r>
            <a:br>
              <a:rPr lang="en-US" sz="800" b="1" cap="all" dirty="0">
                <a:solidFill>
                  <a:schemeClr val="bg1"/>
                </a:solidFill>
                <a:latin typeface="Arial" panose="020B0604020202020204" pitchFamily="34" charset="0"/>
                <a:cs typeface="Arial" panose="020B0604020202020204" pitchFamily="34" charset="0"/>
              </a:rPr>
            </a:br>
            <a:r>
              <a:rPr lang="en-US" sz="100" b="1" cap="all" dirty="0" smtClean="0">
                <a:solidFill>
                  <a:schemeClr val="bg1"/>
                </a:solidFill>
                <a:latin typeface="Arial" panose="020B0604020202020204" pitchFamily="34" charset="0"/>
                <a:cs typeface="Arial" panose="020B0604020202020204" pitchFamily="34" charset="0"/>
              </a:rPr>
              <a:t> 2</a:t>
            </a:r>
            <a:endParaRPr lang="en-US" b="1" cap="all" dirty="0">
              <a:solidFill>
                <a:schemeClr val="bg1"/>
              </a:solidFill>
              <a:latin typeface="Arial" panose="020B0604020202020204" pitchFamily="34" charset="0"/>
              <a:cs typeface="Arial" panose="020B0604020202020204" pitchFamily="34" charset="0"/>
            </a:endParaRPr>
          </a:p>
        </p:txBody>
      </p:sp>
      <p:grpSp>
        <p:nvGrpSpPr>
          <p:cNvPr id="15" name="Group 14"/>
          <p:cNvGrpSpPr/>
          <p:nvPr/>
        </p:nvGrpSpPr>
        <p:grpSpPr>
          <a:xfrm>
            <a:off x="3733800" y="1524000"/>
            <a:ext cx="1676400" cy="1676400"/>
            <a:chOff x="3574784" y="940491"/>
            <a:chExt cx="1454416" cy="1454416"/>
          </a:xfrm>
        </p:grpSpPr>
        <p:pic>
          <p:nvPicPr>
            <p:cNvPr id="16" name="Picture 2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74784" y="940491"/>
              <a:ext cx="1454416" cy="145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007527" y="1171817"/>
              <a:ext cx="558904" cy="1014683"/>
            </a:xfrm>
            <a:prstGeom prst="rect">
              <a:avLst/>
            </a:prstGeom>
            <a:noFill/>
          </p:spPr>
          <p:txBody>
            <a:bodyPr wrap="square" rtlCol="0">
              <a:spAutoFit/>
            </a:bodyPr>
            <a:lstStyle/>
            <a:p>
              <a:r>
                <a:rPr lang="en-US" sz="7000" b="1" dirty="0">
                  <a:latin typeface="Arial" panose="020B0604020202020204" pitchFamily="34" charset="0"/>
                  <a:cs typeface="Arial" panose="020B0604020202020204" pitchFamily="34" charset="0"/>
                </a:rPr>
                <a:t>2</a:t>
              </a:r>
            </a:p>
          </p:txBody>
        </p:sp>
      </p:grpSp>
      <p:sp>
        <p:nvSpPr>
          <p:cNvPr id="7" name="TextBox 6"/>
          <p:cNvSpPr txBox="1"/>
          <p:nvPr/>
        </p:nvSpPr>
        <p:spPr>
          <a:xfrm>
            <a:off x="1695251" y="3273552"/>
            <a:ext cx="5753498" cy="2831544"/>
          </a:xfrm>
          <a:prstGeom prst="rect">
            <a:avLst/>
          </a:prstGeom>
          <a:noFill/>
        </p:spPr>
        <p:txBody>
          <a:bodyPr wrap="none" rtlCol="0">
            <a:spAutoFit/>
          </a:bodyPr>
          <a:lstStyle/>
          <a:p>
            <a:pPr indent="-165100"/>
            <a:r>
              <a:rPr lang="en-US" sz="2400" b="1" dirty="0">
                <a:latin typeface="Arial" panose="020B0604020202020204" pitchFamily="34" charset="0"/>
                <a:cs typeface="Arial" panose="020B0604020202020204" pitchFamily="34" charset="0"/>
              </a:rPr>
              <a:t>Pull together and request information </a:t>
            </a:r>
            <a:endParaRPr lang="en-US" sz="2400" dirty="0">
              <a:latin typeface="Arial" panose="020B0604020202020204" pitchFamily="34" charset="0"/>
              <a:cs typeface="Arial" panose="020B0604020202020204" pitchFamily="34" charset="0"/>
            </a:endParaRP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Personal information</a:t>
            </a: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List of activities</a:t>
            </a: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List of jobs</a:t>
            </a: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List of community/volunteer service</a:t>
            </a: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Personal essay</a:t>
            </a: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Letters of recommendation </a:t>
            </a:r>
          </a:p>
          <a:p>
            <a:pPr marL="6350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High school transcript</a:t>
            </a:r>
          </a:p>
        </p:txBody>
      </p:sp>
    </p:spTree>
    <p:extLst>
      <p:ext uri="{BB962C8B-B14F-4D97-AF65-F5344CB8AC3E}">
        <p14:creationId xmlns:p14="http://schemas.microsoft.com/office/powerpoint/2010/main" val="3049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8" presetClass="entr" presetSubtype="6"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strips(downRight)">
                                      <p:cBhvr>
                                        <p:cTn id="14" dur="500"/>
                                        <p:tgtEl>
                                          <p:spTgt spid="7">
                                            <p:txEl>
                                              <p:pRg st="0" end="0"/>
                                            </p:txEl>
                                          </p:spTgt>
                                        </p:tgtEl>
                                      </p:cBhvr>
                                    </p:animEffect>
                                  </p:childTnLst>
                                </p:cTn>
                              </p:par>
                            </p:childTnLst>
                          </p:cTn>
                        </p:par>
                        <p:par>
                          <p:cTn id="15" fill="hold">
                            <p:stCondLst>
                              <p:cond delay="1500"/>
                            </p:stCondLst>
                            <p:childTnLst>
                              <p:par>
                                <p:cTn id="16" presetID="18" presetClass="entr" presetSubtype="6"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strips(downRight)">
                                      <p:cBhvr>
                                        <p:cTn id="18" dur="500"/>
                                        <p:tgtEl>
                                          <p:spTgt spid="7">
                                            <p:txEl>
                                              <p:pRg st="1" end="1"/>
                                            </p:txEl>
                                          </p:spTgt>
                                        </p:tgtEl>
                                      </p:cBhvr>
                                    </p:animEffect>
                                  </p:childTnLst>
                                </p:cTn>
                              </p:par>
                            </p:childTnLst>
                          </p:cTn>
                        </p:par>
                        <p:par>
                          <p:cTn id="19" fill="hold">
                            <p:stCondLst>
                              <p:cond delay="2000"/>
                            </p:stCondLst>
                            <p:childTnLst>
                              <p:par>
                                <p:cTn id="20" presetID="18" presetClass="entr" presetSubtype="6"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strips(downRight)">
                                      <p:cBhvr>
                                        <p:cTn id="22" dur="500"/>
                                        <p:tgtEl>
                                          <p:spTgt spid="7">
                                            <p:txEl>
                                              <p:pRg st="2" end="2"/>
                                            </p:txEl>
                                          </p:spTgt>
                                        </p:tgtEl>
                                      </p:cBhvr>
                                    </p:animEffect>
                                  </p:childTnLst>
                                </p:cTn>
                              </p:par>
                            </p:childTnLst>
                          </p:cTn>
                        </p:par>
                        <p:par>
                          <p:cTn id="23" fill="hold">
                            <p:stCondLst>
                              <p:cond delay="2500"/>
                            </p:stCondLst>
                            <p:childTnLst>
                              <p:par>
                                <p:cTn id="24" presetID="18" presetClass="entr" presetSubtype="6" fill="hold" grpId="0"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strips(downRight)">
                                      <p:cBhvr>
                                        <p:cTn id="26" dur="500"/>
                                        <p:tgtEl>
                                          <p:spTgt spid="7">
                                            <p:txEl>
                                              <p:pRg st="3" end="3"/>
                                            </p:txEl>
                                          </p:spTgt>
                                        </p:tgtEl>
                                      </p:cBhvr>
                                    </p:animEffect>
                                  </p:childTnLst>
                                </p:cTn>
                              </p:par>
                            </p:childTnLst>
                          </p:cTn>
                        </p:par>
                        <p:par>
                          <p:cTn id="27" fill="hold">
                            <p:stCondLst>
                              <p:cond delay="3000"/>
                            </p:stCondLst>
                            <p:childTnLst>
                              <p:par>
                                <p:cTn id="28" presetID="18" presetClass="entr" presetSubtype="6" fill="hold" grpId="0"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strips(downRight)">
                                      <p:cBhvr>
                                        <p:cTn id="30" dur="500"/>
                                        <p:tgtEl>
                                          <p:spTgt spid="7">
                                            <p:txEl>
                                              <p:pRg st="4" end="4"/>
                                            </p:txEl>
                                          </p:spTgt>
                                        </p:tgtEl>
                                      </p:cBhvr>
                                    </p:animEffect>
                                  </p:childTnLst>
                                </p:cTn>
                              </p:par>
                            </p:childTnLst>
                          </p:cTn>
                        </p:par>
                        <p:par>
                          <p:cTn id="31" fill="hold">
                            <p:stCondLst>
                              <p:cond delay="3500"/>
                            </p:stCondLst>
                            <p:childTnLst>
                              <p:par>
                                <p:cTn id="32" presetID="18" presetClass="entr" presetSubtype="6" fill="hold" grpId="0" nodeType="after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strips(downRight)">
                                      <p:cBhvr>
                                        <p:cTn id="34" dur="500"/>
                                        <p:tgtEl>
                                          <p:spTgt spid="7">
                                            <p:txEl>
                                              <p:pRg st="5" end="5"/>
                                            </p:txEl>
                                          </p:spTgt>
                                        </p:tgtEl>
                                      </p:cBhvr>
                                    </p:animEffect>
                                  </p:childTnLst>
                                </p:cTn>
                              </p:par>
                            </p:childTnLst>
                          </p:cTn>
                        </p:par>
                        <p:par>
                          <p:cTn id="35" fill="hold">
                            <p:stCondLst>
                              <p:cond delay="4000"/>
                            </p:stCondLst>
                            <p:childTnLst>
                              <p:par>
                                <p:cTn id="36" presetID="18" presetClass="entr" presetSubtype="6" fill="hold" grpId="0" nodeType="after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strips(downRight)">
                                      <p:cBhvr>
                                        <p:cTn id="38" dur="500"/>
                                        <p:tgtEl>
                                          <p:spTgt spid="7">
                                            <p:txEl>
                                              <p:pRg st="6" end="6"/>
                                            </p:txEl>
                                          </p:spTgt>
                                        </p:tgtEl>
                                      </p:cBhvr>
                                    </p:animEffect>
                                  </p:childTnLst>
                                </p:cTn>
                              </p:par>
                            </p:childTnLst>
                          </p:cTn>
                        </p:par>
                        <p:par>
                          <p:cTn id="39" fill="hold">
                            <p:stCondLst>
                              <p:cond delay="4500"/>
                            </p:stCondLst>
                            <p:childTnLst>
                              <p:par>
                                <p:cTn id="40" presetID="18" presetClass="entr" presetSubtype="6" fill="hold" grpId="0" nodeType="after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strips(downRight)">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1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066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2076450" y="609600"/>
            <a:ext cx="4991100" cy="1143000"/>
          </a:xfrm>
        </p:spPr>
        <p:txBody>
          <a:bodyPr/>
          <a:lstStyle/>
          <a:p>
            <a:r>
              <a:rPr lang="en-US" b="1" cap="all" dirty="0">
                <a:solidFill>
                  <a:srgbClr val="ED2289"/>
                </a:solidFill>
                <a:latin typeface="Arial" panose="020B0604020202020204" pitchFamily="34" charset="0"/>
                <a:cs typeface="Arial" panose="020B0604020202020204" pitchFamily="34" charset="0"/>
              </a:rPr>
              <a:t>TAKE </a:t>
            </a:r>
            <a:r>
              <a:rPr lang="en-US" b="1" cap="all" dirty="0" smtClean="0">
                <a:solidFill>
                  <a:srgbClr val="ED2289"/>
                </a:solidFill>
                <a:latin typeface="Arial" panose="020B0604020202020204" pitchFamily="34" charset="0"/>
                <a:cs typeface="Arial" panose="020B0604020202020204" pitchFamily="34" charset="0"/>
              </a:rPr>
              <a:t>ACTION</a:t>
            </a:r>
            <a:r>
              <a:rPr lang="en-US" sz="100" b="1" cap="all" dirty="0">
                <a:solidFill>
                  <a:schemeClr val="bg1"/>
                </a:solidFill>
                <a:latin typeface="Arial" panose="020B0604020202020204" pitchFamily="34" charset="0"/>
                <a:cs typeface="Arial" panose="020B0604020202020204" pitchFamily="34" charset="0"/>
              </a:rPr>
              <a:t> STEP </a:t>
            </a:r>
            <a:r>
              <a:rPr lang="en-US" sz="100" b="1" cap="all" dirty="0" smtClean="0">
                <a:solidFill>
                  <a:schemeClr val="bg1"/>
                </a:solidFill>
                <a:latin typeface="Arial" panose="020B0604020202020204" pitchFamily="34" charset="0"/>
                <a:cs typeface="Arial" panose="020B0604020202020204" pitchFamily="34" charset="0"/>
              </a:rPr>
              <a:t>3</a:t>
            </a:r>
            <a:endParaRPr lang="en-US" sz="100" b="1" cap="all" dirty="0">
              <a:solidFill>
                <a:srgbClr val="ED2289"/>
              </a:solidFill>
              <a:latin typeface="Arial" panose="020B0604020202020204" pitchFamily="34" charset="0"/>
              <a:cs typeface="Arial" panose="020B0604020202020204" pitchFamily="34" charset="0"/>
            </a:endParaRPr>
          </a:p>
        </p:txBody>
      </p:sp>
      <p:grpSp>
        <p:nvGrpSpPr>
          <p:cNvPr id="14" name="Group 13"/>
          <p:cNvGrpSpPr/>
          <p:nvPr/>
        </p:nvGrpSpPr>
        <p:grpSpPr>
          <a:xfrm>
            <a:off x="3733800" y="1524000"/>
            <a:ext cx="1676400" cy="1676400"/>
            <a:chOff x="3574784" y="940491"/>
            <a:chExt cx="1454416" cy="1454416"/>
          </a:xfrm>
        </p:grpSpPr>
        <p:pic>
          <p:nvPicPr>
            <p:cNvPr id="15" name="Picture 2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74784" y="940491"/>
              <a:ext cx="1454416" cy="145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007527" y="1171817"/>
              <a:ext cx="558904" cy="1014683"/>
            </a:xfrm>
            <a:prstGeom prst="rect">
              <a:avLst/>
            </a:prstGeom>
            <a:noFill/>
          </p:spPr>
          <p:txBody>
            <a:bodyPr wrap="square" rtlCol="0">
              <a:spAutoFit/>
            </a:bodyPr>
            <a:lstStyle/>
            <a:p>
              <a:r>
                <a:rPr lang="en-US" sz="7000" b="1" dirty="0">
                  <a:latin typeface="Arial" panose="020B0604020202020204" pitchFamily="34" charset="0"/>
                  <a:cs typeface="Arial" panose="020B0604020202020204" pitchFamily="34" charset="0"/>
                </a:rPr>
                <a:t>3</a:t>
              </a:r>
            </a:p>
          </p:txBody>
        </p:sp>
      </p:grpSp>
      <p:sp>
        <p:nvSpPr>
          <p:cNvPr id="2" name="Rectangle 1"/>
          <p:cNvSpPr/>
          <p:nvPr/>
        </p:nvSpPr>
        <p:spPr>
          <a:xfrm>
            <a:off x="787758" y="3438660"/>
            <a:ext cx="7620000" cy="1371600"/>
          </a:xfrm>
          <a:prstGeom prst="rect">
            <a:avLst/>
          </a:prstGeom>
          <a:solidFill>
            <a:srgbClr val="ED2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bg1"/>
                </a:solidFill>
                <a:latin typeface="Arial" panose="020B0604020202020204" pitchFamily="34" charset="0"/>
                <a:cs typeface="Arial" panose="020B0604020202020204" pitchFamily="34" charset="0"/>
              </a:rPr>
              <a:t>START APPLYING!</a:t>
            </a:r>
          </a:p>
        </p:txBody>
      </p:sp>
    </p:spTree>
    <p:extLst>
      <p:ext uri="{BB962C8B-B14F-4D97-AF65-F5344CB8AC3E}">
        <p14:creationId xmlns:p14="http://schemas.microsoft.com/office/powerpoint/2010/main" val="261919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ntr" presetSubtype="16" fill="hold" grpId="0" nodeType="after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18" presetClass="emph" presetSubtype="0" fill="hold" grpId="1" nodeType="withEffect">
                                  <p:stCondLst>
                                    <p:cond delay="0"/>
                                  </p:stCondLst>
                                  <p:iterate type="lt">
                                    <p:tmPct val="4000"/>
                                  </p:iterate>
                                  <p:childTnLst>
                                    <p:set>
                                      <p:cBhvr override="childStyle">
                                        <p:cTn id="18"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58"/>
            <a:ext cx="9147962" cy="6921958"/>
          </a:xfrm>
          <a:prstGeom prst="rect">
            <a:avLst/>
          </a:prstGeom>
        </p:spPr>
      </p:pic>
      <p:pic>
        <p:nvPicPr>
          <p:cNvPr id="11" name="Picture 10"/>
          <p:cNvPicPr>
            <a:picLocks noChangeAspect="1"/>
          </p:cNvPicPr>
          <p:nvPr/>
        </p:nvPicPr>
        <p:blipFill>
          <a:blip r:embed="rId4"/>
          <a:stretch>
            <a:fillRect/>
          </a:stretch>
        </p:blipFill>
        <p:spPr>
          <a:xfrm>
            <a:off x="-2065381" y="-762000"/>
            <a:ext cx="9075781" cy="2819400"/>
          </a:xfrm>
          <a:prstGeom prst="rect">
            <a:avLst/>
          </a:prstGeom>
        </p:spPr>
      </p:pic>
      <p:sp>
        <p:nvSpPr>
          <p:cNvPr id="12" name="Title 1"/>
          <p:cNvSpPr>
            <a:spLocks noGrp="1"/>
          </p:cNvSpPr>
          <p:nvPr>
            <p:ph type="title"/>
          </p:nvPr>
        </p:nvSpPr>
        <p:spPr>
          <a:xfrm rot="21144943">
            <a:off x="-1255968" y="233290"/>
            <a:ext cx="8229600" cy="1143000"/>
          </a:xfrm>
        </p:spPr>
        <p:txBody>
          <a:bodyPr/>
          <a:lstStyle/>
          <a:p>
            <a:r>
              <a:rPr lang="en-US" sz="6500" b="1" dirty="0">
                <a:latin typeface="Arial" panose="020B0604020202020204" pitchFamily="34" charset="0"/>
                <a:cs typeface="Arial" panose="020B0604020202020204" pitchFamily="34" charset="0"/>
              </a:rPr>
              <a:t>REVIEW</a:t>
            </a:r>
          </a:p>
        </p:txBody>
      </p:sp>
      <p:sp>
        <p:nvSpPr>
          <p:cNvPr id="14" name="TextBox 13"/>
          <p:cNvSpPr txBox="1"/>
          <p:nvPr/>
        </p:nvSpPr>
        <p:spPr>
          <a:xfrm>
            <a:off x="990598" y="2151995"/>
            <a:ext cx="8153402" cy="378565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Make searching and applying for scholarships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an ongoing commitment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Carefully follow application instructions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and avoid missing deadlines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Beware of scams</a:t>
            </a:r>
            <a:endParaRPr lang="en-US" sz="2400" b="1" dirty="0">
              <a:solidFill>
                <a:srgbClr val="00B5EE"/>
              </a:solidFill>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 win more, you need to apply for more—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it’s worth your time</a:t>
            </a:r>
            <a:endParaRPr lang="en-US" sz="2400" dirty="0">
              <a:latin typeface="Arial" panose="020B0604020202020204" pitchFamily="34" charset="0"/>
              <a:cs typeface="Arial" panose="020B0604020202020204" pitchFamily="34" charset="0"/>
            </a:endParaRPr>
          </a:p>
        </p:txBody>
      </p:sp>
      <p:pic>
        <p:nvPicPr>
          <p:cNvPr id="16"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392017" y="2156289"/>
            <a:ext cx="580500" cy="4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392017" y="3299289"/>
            <a:ext cx="580500" cy="4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392017" y="4366089"/>
            <a:ext cx="580500" cy="4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390277" y="5128089"/>
            <a:ext cx="580500" cy="4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87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9"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9"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par>
                          <p:cTn id="35" fill="hold">
                            <p:stCondLst>
                              <p:cond delay="3000"/>
                            </p:stCondLst>
                            <p:childTnLst>
                              <p:par>
                                <p:cTn id="36" presetID="2" presetClass="entr" presetSubtype="2" fill="hold" nodeType="afterEffect">
                                  <p:stCondLst>
                                    <p:cond delay="0"/>
                                  </p:stCondLst>
                                  <p:childTnLst>
                                    <p:set>
                                      <p:cBhvr>
                                        <p:cTn id="37" dur="1" fill="hold">
                                          <p:stCondLst>
                                            <p:cond delay="0"/>
                                          </p:stCondLst>
                                        </p:cTn>
                                        <p:tgtEl>
                                          <p:spTgt spid="14">
                                            <p:txEl>
                                              <p:pRg st="4" end="4"/>
                                            </p:txEl>
                                          </p:spTgt>
                                        </p:tgtEl>
                                        <p:attrNameLst>
                                          <p:attrName>style.visibility</p:attrName>
                                        </p:attrNameLst>
                                      </p:cBhvr>
                                      <p:to>
                                        <p:strVal val="visible"/>
                                      </p:to>
                                    </p:set>
                                    <p:anim calcmode="lin" valueType="num">
                                      <p:cBhvr additive="base">
                                        <p:cTn id="38" dur="500" fill="hold"/>
                                        <p:tgtEl>
                                          <p:spTgt spid="14">
                                            <p:txEl>
                                              <p:pRg st="4" end="4"/>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9"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 calcmode="lin" valueType="num">
                                      <p:cBhvr additive="base">
                                        <p:cTn id="47" dur="500" fill="hold"/>
                                        <p:tgtEl>
                                          <p:spTgt spid="14">
                                            <p:txEl>
                                              <p:pRg st="6" end="6"/>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hidden="1"/>
          <p:cNvSpPr>
            <a:spLocks noGrp="1"/>
          </p:cNvSpPr>
          <p:nvPr>
            <p:ph type="title"/>
          </p:nvPr>
        </p:nvSpPr>
        <p:spPr/>
        <p:txBody>
          <a:bodyPr/>
          <a:lstStyle/>
          <a:p>
            <a:r>
              <a:rPr lang="en-US" dirty="0"/>
              <a:t>Thank You For Attending</a:t>
            </a:r>
          </a:p>
        </p:txBody>
      </p:sp>
      <p:sp>
        <p:nvSpPr>
          <p:cNvPr id="6" name="Rectangle 5"/>
          <p:cNvSpPr/>
          <p:nvPr/>
        </p:nvSpPr>
        <p:spPr>
          <a:xfrm>
            <a:off x="352425" y="5191253"/>
            <a:ext cx="8448675" cy="1361947"/>
          </a:xfrm>
          <a:prstGeom prst="rect">
            <a:avLst/>
          </a:prstGeom>
          <a:solidFill>
            <a:schemeClr val="bg1"/>
          </a:solidFill>
          <a:ln w="76200">
            <a:solidFill>
              <a:srgbClr val="CDD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scendium">
            <a:extLst>
              <a:ext uri="{FF2B5EF4-FFF2-40B4-BE49-F238E27FC236}">
                <a16:creationId xmlns:a16="http://schemas.microsoft.com/office/drawing/2014/main" id="{110BE2C4-449D-C640-8304-75ACA788F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691" y="5689818"/>
            <a:ext cx="1743018" cy="355164"/>
          </a:xfrm>
          <a:prstGeom prst="rect">
            <a:avLst/>
          </a:prstGeom>
        </p:spPr>
      </p:pic>
      <p:sp>
        <p:nvSpPr>
          <p:cNvPr id="11" name="TextBox 10">
            <a:extLst>
              <a:ext uri="{FF2B5EF4-FFF2-40B4-BE49-F238E27FC236}">
                <a16:creationId xmlns:a16="http://schemas.microsoft.com/office/drawing/2014/main" id="{4C374CEC-8FC6-5F43-A37D-574941B310E1}"/>
              </a:ext>
            </a:extLst>
          </p:cNvPr>
          <p:cNvSpPr txBox="1"/>
          <p:nvPr/>
        </p:nvSpPr>
        <p:spPr>
          <a:xfrm>
            <a:off x="514236" y="6169253"/>
            <a:ext cx="3448164" cy="215444"/>
          </a:xfrm>
          <a:prstGeom prst="rect">
            <a:avLst/>
          </a:prstGeom>
          <a:noFill/>
        </p:spPr>
        <p:txBody>
          <a:bodyPr wrap="square" rtlCol="0">
            <a:spAutoFit/>
          </a:bodyPr>
          <a:lstStyle/>
          <a:p>
            <a:pPr algn="l"/>
            <a:r>
              <a:rPr lang="en-US" sz="800" b="1" dirty="0">
                <a:latin typeface="Arial" panose="020B0604020202020204" pitchFamily="34" charset="0"/>
                <a:cs typeface="Arial" panose="020B0604020202020204" pitchFamily="34" charset="0"/>
              </a:rPr>
              <a:t>© 2019 </a:t>
            </a:r>
            <a:r>
              <a:rPr lang="en-US" sz="800" b="1" dirty="0"/>
              <a:t>Ascendium Education Group, Inc. All Rights Reserved.</a:t>
            </a:r>
            <a:endParaRPr lang="en-US" sz="800" b="1" dirty="0">
              <a:latin typeface="Arial" panose="020B0604020202020204" pitchFamily="34" charset="0"/>
              <a:cs typeface="Arial" panose="020B0604020202020204" pitchFamily="34" charset="0"/>
            </a:endParaRPr>
          </a:p>
        </p:txBody>
      </p:sp>
      <p:cxnSp>
        <p:nvCxnSpPr>
          <p:cNvPr id="14" name="Straight Connector 13"/>
          <p:cNvCxnSpPr/>
          <p:nvPr/>
        </p:nvCxnSpPr>
        <p:spPr>
          <a:xfrm>
            <a:off x="6553200" y="5191253"/>
            <a:ext cx="0" cy="1361947"/>
          </a:xfrm>
          <a:prstGeom prst="line">
            <a:avLst/>
          </a:prstGeom>
          <a:ln w="76200">
            <a:solidFill>
              <a:srgbClr val="CDD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98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533" y="2840293"/>
            <a:ext cx="8229600" cy="1143000"/>
          </a:xfrm>
        </p:spPr>
        <p:txBody>
          <a:bodyPr/>
          <a:lstStyle/>
          <a:p>
            <a:r>
              <a:rPr lang="en-US" dirty="0"/>
              <a:t>Scholarship</a:t>
            </a:r>
            <a:r>
              <a:rPr lang="en-US" baseline="0" dirty="0"/>
              <a:t>s are awarded for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76140">
            <a:off x="4109973" y="1275743"/>
            <a:ext cx="4528954" cy="6808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76140">
            <a:off x="1900174" y="-2686658"/>
            <a:ext cx="4528954" cy="680867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76140">
            <a:off x="299973" y="2723542"/>
            <a:ext cx="4528954" cy="6808670"/>
          </a:xfrm>
          <a:prstGeom prst="rect">
            <a:avLst/>
          </a:prstGeom>
        </p:spPr>
      </p:pic>
      <p:grpSp>
        <p:nvGrpSpPr>
          <p:cNvPr id="18" name="0"/>
          <p:cNvGrpSpPr/>
          <p:nvPr/>
        </p:nvGrpSpPr>
        <p:grpSpPr>
          <a:xfrm>
            <a:off x="2514600" y="1600200"/>
            <a:ext cx="4032632" cy="3581400"/>
            <a:chOff x="3239826" y="2128838"/>
            <a:chExt cx="2799247" cy="2486025"/>
          </a:xfrm>
        </p:grpSpPr>
        <p:pic>
          <p:nvPicPr>
            <p:cNvPr id="21" name="Picture 2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396437" y="2128838"/>
              <a:ext cx="2486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p:nvSpPr>
          <p:spPr>
            <a:xfrm>
              <a:off x="3816489" y="2548890"/>
              <a:ext cx="1645920" cy="1645920"/>
            </a:xfrm>
            <a:prstGeom prst="ellipse">
              <a:avLst/>
            </a:prstGeom>
            <a:solidFill>
              <a:srgbClr val="ED2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3239826" y="3052337"/>
              <a:ext cx="2799247" cy="76911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SCHOLARSHIPS</a:t>
              </a:r>
            </a:p>
            <a:p>
              <a:pPr algn="ctr"/>
              <a:r>
                <a:rPr lang="en-US" sz="2200" b="1" dirty="0">
                  <a:solidFill>
                    <a:schemeClr val="bg1"/>
                  </a:solidFill>
                  <a:latin typeface="Arial" panose="020B0604020202020204" pitchFamily="34" charset="0"/>
                  <a:cs typeface="Arial" panose="020B0604020202020204" pitchFamily="34" charset="0"/>
                </a:rPr>
                <a:t>ARE AWARDED</a:t>
              </a:r>
            </a:p>
            <a:p>
              <a:pPr algn="ctr"/>
              <a:r>
                <a:rPr lang="en-US" sz="2200" b="1" dirty="0">
                  <a:solidFill>
                    <a:schemeClr val="bg1"/>
                  </a:solidFill>
                  <a:latin typeface="Arial" panose="020B0604020202020204" pitchFamily="34" charset="0"/>
                  <a:cs typeface="Arial" panose="020B0604020202020204" pitchFamily="34" charset="0"/>
                </a:rPr>
                <a:t>FOR</a:t>
              </a:r>
            </a:p>
          </p:txBody>
        </p:sp>
      </p:grpSp>
      <p:grpSp>
        <p:nvGrpSpPr>
          <p:cNvPr id="35" name="1"/>
          <p:cNvGrpSpPr/>
          <p:nvPr/>
        </p:nvGrpSpPr>
        <p:grpSpPr>
          <a:xfrm>
            <a:off x="5448300" y="771805"/>
            <a:ext cx="1905000" cy="976094"/>
            <a:chOff x="5638800" y="914400"/>
            <a:chExt cx="1905000" cy="976094"/>
          </a:xfrm>
        </p:grpSpPr>
        <p:sp>
          <p:nvSpPr>
            <p:cNvPr id="7" name="Rectangle 6"/>
            <p:cNvSpPr/>
            <p:nvPr/>
          </p:nvSpPr>
          <p:spPr>
            <a:xfrm>
              <a:off x="5638800" y="914400"/>
              <a:ext cx="1905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800" b="1" dirty="0">
                  <a:solidFill>
                    <a:schemeClr val="tx1"/>
                  </a:solidFill>
                  <a:latin typeface="Arial" panose="020B0604020202020204" pitchFamily="34" charset="0"/>
                  <a:cs typeface="Arial" panose="020B0604020202020204" pitchFamily="34" charset="0"/>
                </a:rPr>
                <a:t>Talents</a:t>
              </a:r>
            </a:p>
          </p:txBody>
        </p:sp>
        <p:pic>
          <p:nvPicPr>
            <p:cNvPr id="29" name="Picture 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999258">
              <a:off x="6112774" y="1311434"/>
              <a:ext cx="500119" cy="6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2"/>
          <p:cNvGrpSpPr/>
          <p:nvPr/>
        </p:nvGrpSpPr>
        <p:grpSpPr>
          <a:xfrm>
            <a:off x="6321616" y="1953190"/>
            <a:ext cx="2580517" cy="762000"/>
            <a:chOff x="6411083" y="2057400"/>
            <a:chExt cx="2580517" cy="762000"/>
          </a:xfrm>
        </p:grpSpPr>
        <p:sp>
          <p:nvSpPr>
            <p:cNvPr id="14" name="Rectangle 13"/>
            <p:cNvSpPr/>
            <p:nvPr/>
          </p:nvSpPr>
          <p:spPr>
            <a:xfrm>
              <a:off x="6858000" y="205740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latin typeface="Arial" panose="020B0604020202020204" pitchFamily="34" charset="0"/>
                  <a:cs typeface="Arial" panose="020B0604020202020204" pitchFamily="34" charset="0"/>
                </a:rPr>
                <a:t>Artistic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abilities </a:t>
              </a:r>
            </a:p>
          </p:txBody>
        </p:sp>
        <p:pic>
          <p:nvPicPr>
            <p:cNvPr id="32"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552417">
              <a:off x="6411083" y="2409083"/>
              <a:ext cx="676735" cy="31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3"/>
          <p:cNvGrpSpPr/>
          <p:nvPr/>
        </p:nvGrpSpPr>
        <p:grpSpPr>
          <a:xfrm>
            <a:off x="6324600" y="3071969"/>
            <a:ext cx="2819400" cy="1146572"/>
            <a:chOff x="6324600" y="3352800"/>
            <a:chExt cx="2819400" cy="1146572"/>
          </a:xfrm>
        </p:grpSpPr>
        <p:sp>
          <p:nvSpPr>
            <p:cNvPr id="16" name="Rectangle 15"/>
            <p:cNvSpPr/>
            <p:nvPr/>
          </p:nvSpPr>
          <p:spPr>
            <a:xfrm>
              <a:off x="6324600" y="3352800"/>
              <a:ext cx="2819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latin typeface="Arial" panose="020B0604020202020204" pitchFamily="34" charset="0"/>
                  <a:cs typeface="Arial" panose="020B0604020202020204" pitchFamily="34" charset="0"/>
                </a:rPr>
                <a:t>Environmental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causes</a:t>
              </a:r>
            </a:p>
          </p:txBody>
        </p:sp>
        <p:pic>
          <p:nvPicPr>
            <p:cNvPr id="34"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89113" flipH="1">
              <a:off x="6540165" y="3904853"/>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4"/>
          <p:cNvGrpSpPr/>
          <p:nvPr/>
        </p:nvGrpSpPr>
        <p:grpSpPr>
          <a:xfrm>
            <a:off x="6172333" y="4542322"/>
            <a:ext cx="2514600" cy="1278556"/>
            <a:chOff x="6172200" y="4512644"/>
            <a:chExt cx="2514600" cy="1278556"/>
          </a:xfrm>
        </p:grpSpPr>
        <p:sp>
          <p:nvSpPr>
            <p:cNvPr id="11" name="Rectangle 10"/>
            <p:cNvSpPr/>
            <p:nvPr/>
          </p:nvSpPr>
          <p:spPr>
            <a:xfrm>
              <a:off x="6172200" y="4953000"/>
              <a:ext cx="2514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latin typeface="Arial" panose="020B0604020202020204" pitchFamily="34" charset="0"/>
                  <a:cs typeface="Arial" panose="020B0604020202020204" pitchFamily="34" charset="0"/>
                </a:rPr>
                <a:t>Ethnic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background</a:t>
              </a:r>
            </a:p>
          </p:txBody>
        </p:sp>
        <p:pic>
          <p:nvPicPr>
            <p:cNvPr id="31" name="Picture 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86792">
              <a:off x="6206834" y="4627329"/>
              <a:ext cx="524275" cy="2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5"/>
          <p:cNvGrpSpPr/>
          <p:nvPr/>
        </p:nvGrpSpPr>
        <p:grpSpPr>
          <a:xfrm>
            <a:off x="4030704" y="5208223"/>
            <a:ext cx="2438400" cy="1448488"/>
            <a:chOff x="3886200" y="5333312"/>
            <a:chExt cx="2438400" cy="1448488"/>
          </a:xfrm>
        </p:grpSpPr>
        <p:sp>
          <p:nvSpPr>
            <p:cNvPr id="9" name="Rectangle 8"/>
            <p:cNvSpPr/>
            <p:nvPr/>
          </p:nvSpPr>
          <p:spPr>
            <a:xfrm>
              <a:off x="3886200" y="6019800"/>
              <a:ext cx="2438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800" b="1" dirty="0">
                  <a:solidFill>
                    <a:schemeClr val="tx1"/>
                  </a:solidFill>
                  <a:latin typeface="Arial" panose="020B0604020202020204" pitchFamily="34" charset="0"/>
                  <a:cs typeface="Arial" panose="020B0604020202020204" pitchFamily="34" charset="0"/>
                </a:rPr>
                <a:t>Grades and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test scores </a:t>
              </a:r>
            </a:p>
          </p:txBody>
        </p:sp>
        <p:pic>
          <p:nvPicPr>
            <p:cNvPr id="33" name="Picture 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414028">
              <a:off x="4749026" y="5333312"/>
              <a:ext cx="479114" cy="57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6"/>
          <p:cNvGrpSpPr/>
          <p:nvPr/>
        </p:nvGrpSpPr>
        <p:grpSpPr>
          <a:xfrm>
            <a:off x="1447800" y="5029200"/>
            <a:ext cx="2133600" cy="1447800"/>
            <a:chOff x="1905000" y="5073333"/>
            <a:chExt cx="2133600" cy="1447800"/>
          </a:xfrm>
        </p:grpSpPr>
        <p:sp>
          <p:nvSpPr>
            <p:cNvPr id="15" name="Rectangle 14"/>
            <p:cNvSpPr/>
            <p:nvPr/>
          </p:nvSpPr>
          <p:spPr>
            <a:xfrm>
              <a:off x="1905000" y="5682933"/>
              <a:ext cx="2133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latin typeface="Arial" panose="020B0604020202020204" pitchFamily="34" charset="0"/>
                  <a:cs typeface="Arial" panose="020B0604020202020204" pitchFamily="34" charset="0"/>
                </a:rPr>
                <a:t>Athletic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abilities</a:t>
              </a:r>
            </a:p>
          </p:txBody>
        </p:sp>
        <p:pic>
          <p:nvPicPr>
            <p:cNvPr id="28" name="Picture 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3370564" y="5111433"/>
              <a:ext cx="466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7"/>
          <p:cNvGrpSpPr/>
          <p:nvPr/>
        </p:nvGrpSpPr>
        <p:grpSpPr>
          <a:xfrm>
            <a:off x="0" y="4200291"/>
            <a:ext cx="2754265" cy="828909"/>
            <a:chOff x="0" y="4200291"/>
            <a:chExt cx="2754265" cy="828909"/>
          </a:xfrm>
        </p:grpSpPr>
        <p:pic>
          <p:nvPicPr>
            <p:cNvPr id="27" name="Picture 4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976003">
              <a:off x="2278382" y="4200291"/>
              <a:ext cx="475883" cy="41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4267200"/>
              <a:ext cx="23622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latin typeface="Arial" panose="020B0604020202020204" pitchFamily="34" charset="0"/>
                  <a:cs typeface="Arial" panose="020B0604020202020204" pitchFamily="34" charset="0"/>
                </a:rPr>
                <a:t>Community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service</a:t>
              </a:r>
            </a:p>
          </p:txBody>
        </p:sp>
      </p:grpSp>
      <p:grpSp>
        <p:nvGrpSpPr>
          <p:cNvPr id="45" name="8"/>
          <p:cNvGrpSpPr/>
          <p:nvPr/>
        </p:nvGrpSpPr>
        <p:grpSpPr>
          <a:xfrm>
            <a:off x="0" y="2590800"/>
            <a:ext cx="2485789" cy="1156712"/>
            <a:chOff x="304800" y="2590800"/>
            <a:chExt cx="2485789" cy="1156712"/>
          </a:xfrm>
        </p:grpSpPr>
        <p:pic>
          <p:nvPicPr>
            <p:cNvPr id="25"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629814">
              <a:off x="2196070" y="3152993"/>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04800" y="2590800"/>
              <a:ext cx="2209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800" b="1" dirty="0">
                  <a:solidFill>
                    <a:schemeClr val="tx1"/>
                  </a:solidFill>
                  <a:latin typeface="Arial" panose="020B0604020202020204" pitchFamily="34" charset="0"/>
                  <a:cs typeface="Arial" panose="020B0604020202020204" pitchFamily="34" charset="0"/>
                </a:rPr>
                <a:t>Financial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need</a:t>
              </a:r>
            </a:p>
          </p:txBody>
        </p:sp>
      </p:grpSp>
      <p:grpSp>
        <p:nvGrpSpPr>
          <p:cNvPr id="43" name="9"/>
          <p:cNvGrpSpPr/>
          <p:nvPr/>
        </p:nvGrpSpPr>
        <p:grpSpPr>
          <a:xfrm>
            <a:off x="112371" y="1259852"/>
            <a:ext cx="3034355" cy="838200"/>
            <a:chOff x="132064" y="1333403"/>
            <a:chExt cx="3034355" cy="838200"/>
          </a:xfrm>
        </p:grpSpPr>
        <p:sp>
          <p:nvSpPr>
            <p:cNvPr id="8" name="Rectangle 7"/>
            <p:cNvSpPr/>
            <p:nvPr/>
          </p:nvSpPr>
          <p:spPr>
            <a:xfrm>
              <a:off x="132064" y="1333403"/>
              <a:ext cx="2971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800" b="1" dirty="0">
                  <a:solidFill>
                    <a:schemeClr val="tx1"/>
                  </a:solidFill>
                  <a:latin typeface="Arial" panose="020B0604020202020204" pitchFamily="34" charset="0"/>
                  <a:cs typeface="Arial" panose="020B0604020202020204" pitchFamily="34" charset="0"/>
                </a:rPr>
                <a:t>Hobbies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and interests</a:t>
              </a:r>
            </a:p>
          </p:txBody>
        </p:sp>
        <p:pic>
          <p:nvPicPr>
            <p:cNvPr id="26" name="Picture 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210802">
              <a:off x="2813338" y="1769636"/>
              <a:ext cx="321231" cy="38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10"/>
          <p:cNvGrpSpPr/>
          <p:nvPr/>
        </p:nvGrpSpPr>
        <p:grpSpPr>
          <a:xfrm>
            <a:off x="2971800" y="152400"/>
            <a:ext cx="2667000" cy="1367716"/>
            <a:chOff x="2971800" y="152400"/>
            <a:chExt cx="2667000" cy="1367716"/>
          </a:xfrm>
        </p:grpSpPr>
        <p:sp>
          <p:nvSpPr>
            <p:cNvPr id="13" name="Rectangle 12"/>
            <p:cNvSpPr/>
            <p:nvPr/>
          </p:nvSpPr>
          <p:spPr>
            <a:xfrm>
              <a:off x="2971800" y="152400"/>
              <a:ext cx="2667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tx1"/>
                  </a:solidFill>
                  <a:latin typeface="Arial" panose="020B0604020202020204" pitchFamily="34" charset="0"/>
                  <a:cs typeface="Arial" panose="020B0604020202020204" pitchFamily="34" charset="0"/>
                </a:rPr>
                <a:t>Religious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affiliations</a:t>
              </a:r>
            </a:p>
          </p:txBody>
        </p:sp>
        <p:pic>
          <p:nvPicPr>
            <p:cNvPr id="30" name="Picture 4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5914901">
              <a:off x="3994974" y="1140564"/>
              <a:ext cx="520529" cy="2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574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90"/>
                                          </p:val>
                                        </p:tav>
                                        <p:tav tm="100000">
                                          <p:val>
                                            <p:fltVal val="0"/>
                                          </p:val>
                                        </p:tav>
                                      </p:tavLst>
                                    </p:anim>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ppt_x</p:attrName>
                                        </p:attrNameLst>
                                      </p:cBhvr>
                                      <p:tavLst>
                                        <p:tav tm="0">
                                          <p:val>
                                            <p:strVal val="#ppt_x-#ppt_w*1.125000"/>
                                          </p:val>
                                        </p:tav>
                                        <p:tav tm="100000">
                                          <p:val>
                                            <p:strVal val="#ppt_x"/>
                                          </p:val>
                                        </p:tav>
                                      </p:tavLst>
                                    </p:anim>
                                    <p:animEffect transition="in" filter="wipe(right)">
                                      <p:cBhvr>
                                        <p:cTn id="16" dur="500"/>
                                        <p:tgtEl>
                                          <p:spTgt spid="35"/>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p:tgtEl>
                                          <p:spTgt spid="36"/>
                                        </p:tgtEl>
                                        <p:attrNameLst>
                                          <p:attrName>ppt_x</p:attrName>
                                        </p:attrNameLst>
                                      </p:cBhvr>
                                      <p:tavLst>
                                        <p:tav tm="0">
                                          <p:val>
                                            <p:strVal val="#ppt_x-#ppt_w*1.125000"/>
                                          </p:val>
                                        </p:tav>
                                        <p:tav tm="100000">
                                          <p:val>
                                            <p:strVal val="#ppt_x"/>
                                          </p:val>
                                        </p:tav>
                                      </p:tavLst>
                                    </p:anim>
                                    <p:animEffect transition="in" filter="wipe(right)">
                                      <p:cBhvr>
                                        <p:cTn id="21" dur="500"/>
                                        <p:tgtEl>
                                          <p:spTgt spid="36"/>
                                        </p:tgtEl>
                                      </p:cBhvr>
                                    </p:animEffect>
                                  </p:childTnLst>
                                </p:cTn>
                              </p:par>
                            </p:childTnLst>
                          </p:cTn>
                        </p:par>
                        <p:par>
                          <p:cTn id="22" fill="hold">
                            <p:stCondLst>
                              <p:cond delay="1000"/>
                            </p:stCondLst>
                            <p:childTnLst>
                              <p:par>
                                <p:cTn id="23" presetID="12" presetClass="entr" presetSubtype="8"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p:tgtEl>
                                          <p:spTgt spid="49"/>
                                        </p:tgtEl>
                                        <p:attrNameLst>
                                          <p:attrName>ppt_x</p:attrName>
                                        </p:attrNameLst>
                                      </p:cBhvr>
                                      <p:tavLst>
                                        <p:tav tm="0">
                                          <p:val>
                                            <p:strVal val="#ppt_x-#ppt_w*1.125000"/>
                                          </p:val>
                                        </p:tav>
                                        <p:tav tm="100000">
                                          <p:val>
                                            <p:strVal val="#ppt_x"/>
                                          </p:val>
                                        </p:tav>
                                      </p:tavLst>
                                    </p:anim>
                                    <p:animEffect transition="in" filter="wipe(right)">
                                      <p:cBhvr>
                                        <p:cTn id="26" dur="500"/>
                                        <p:tgtEl>
                                          <p:spTgt spid="49"/>
                                        </p:tgtEl>
                                      </p:cBhvr>
                                    </p:animEffect>
                                  </p:childTnLst>
                                </p:cTn>
                              </p:par>
                            </p:childTnLst>
                          </p:cTn>
                        </p:par>
                        <p:par>
                          <p:cTn id="27" fill="hold">
                            <p:stCondLst>
                              <p:cond delay="1500"/>
                            </p:stCondLst>
                            <p:childTnLst>
                              <p:par>
                                <p:cTn id="28" presetID="12" presetClass="entr" presetSubtype="8"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p:tgtEl>
                                          <p:spTgt spid="46"/>
                                        </p:tgtEl>
                                        <p:attrNameLst>
                                          <p:attrName>ppt_x</p:attrName>
                                        </p:attrNameLst>
                                      </p:cBhvr>
                                      <p:tavLst>
                                        <p:tav tm="0">
                                          <p:val>
                                            <p:strVal val="#ppt_x-#ppt_w*1.125000"/>
                                          </p:val>
                                        </p:tav>
                                        <p:tav tm="100000">
                                          <p:val>
                                            <p:strVal val="#ppt_x"/>
                                          </p:val>
                                        </p:tav>
                                      </p:tavLst>
                                    </p:anim>
                                    <p:animEffect transition="in" filter="wipe(right)">
                                      <p:cBhvr>
                                        <p:cTn id="31" dur="500"/>
                                        <p:tgtEl>
                                          <p:spTgt spid="46"/>
                                        </p:tgtEl>
                                      </p:cBhvr>
                                    </p:animEffect>
                                  </p:childTnLst>
                                </p:cTn>
                              </p:par>
                            </p:childTnLst>
                          </p:cTn>
                        </p:par>
                        <p:par>
                          <p:cTn id="32" fill="hold">
                            <p:stCondLst>
                              <p:cond delay="2000"/>
                            </p:stCondLst>
                            <p:childTnLst>
                              <p:par>
                                <p:cTn id="33" presetID="12" presetClass="entr" presetSubtype="1"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p:tgtEl>
                                          <p:spTgt spid="39"/>
                                        </p:tgtEl>
                                        <p:attrNameLst>
                                          <p:attrName>ppt_y</p:attrName>
                                        </p:attrNameLst>
                                      </p:cBhvr>
                                      <p:tavLst>
                                        <p:tav tm="0">
                                          <p:val>
                                            <p:strVal val="#ppt_y-#ppt_h*1.125000"/>
                                          </p:val>
                                        </p:tav>
                                        <p:tav tm="100000">
                                          <p:val>
                                            <p:strVal val="#ppt_y"/>
                                          </p:val>
                                        </p:tav>
                                      </p:tavLst>
                                    </p:anim>
                                    <p:animEffect transition="in" filter="wipe(down)">
                                      <p:cBhvr>
                                        <p:cTn id="36" dur="500"/>
                                        <p:tgtEl>
                                          <p:spTgt spid="39"/>
                                        </p:tgtEl>
                                      </p:cBhvr>
                                    </p:animEffect>
                                  </p:childTnLst>
                                </p:cTn>
                              </p:par>
                            </p:childTnLst>
                          </p:cTn>
                        </p:par>
                        <p:par>
                          <p:cTn id="37" fill="hold">
                            <p:stCondLst>
                              <p:cond delay="2500"/>
                            </p:stCondLst>
                            <p:childTnLst>
                              <p:par>
                                <p:cTn id="38" presetID="12" presetClass="entr" presetSubtype="1"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p:tgtEl>
                                          <p:spTgt spid="40"/>
                                        </p:tgtEl>
                                        <p:attrNameLst>
                                          <p:attrName>ppt_y</p:attrName>
                                        </p:attrNameLst>
                                      </p:cBhvr>
                                      <p:tavLst>
                                        <p:tav tm="0">
                                          <p:val>
                                            <p:strVal val="#ppt_y-#ppt_h*1.125000"/>
                                          </p:val>
                                        </p:tav>
                                        <p:tav tm="100000">
                                          <p:val>
                                            <p:strVal val="#ppt_y"/>
                                          </p:val>
                                        </p:tav>
                                      </p:tavLst>
                                    </p:anim>
                                    <p:animEffect transition="in" filter="wipe(down)">
                                      <p:cBhvr>
                                        <p:cTn id="41" dur="500"/>
                                        <p:tgtEl>
                                          <p:spTgt spid="40"/>
                                        </p:tgtEl>
                                      </p:cBhvr>
                                    </p:animEffect>
                                  </p:childTnLst>
                                </p:cTn>
                              </p:par>
                            </p:childTnLst>
                          </p:cTn>
                        </p:par>
                        <p:par>
                          <p:cTn id="42" fill="hold">
                            <p:stCondLst>
                              <p:cond delay="3000"/>
                            </p:stCondLst>
                            <p:childTnLst>
                              <p:par>
                                <p:cTn id="43" presetID="12" presetClass="entr" presetSubtype="2"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p:tgtEl>
                                          <p:spTgt spid="48"/>
                                        </p:tgtEl>
                                        <p:attrNameLst>
                                          <p:attrName>ppt_x</p:attrName>
                                        </p:attrNameLst>
                                      </p:cBhvr>
                                      <p:tavLst>
                                        <p:tav tm="0">
                                          <p:val>
                                            <p:strVal val="#ppt_x+#ppt_w*1.125000"/>
                                          </p:val>
                                        </p:tav>
                                        <p:tav tm="100000">
                                          <p:val>
                                            <p:strVal val="#ppt_x"/>
                                          </p:val>
                                        </p:tav>
                                      </p:tavLst>
                                    </p:anim>
                                    <p:animEffect transition="in" filter="wipe(left)">
                                      <p:cBhvr>
                                        <p:cTn id="46" dur="500"/>
                                        <p:tgtEl>
                                          <p:spTgt spid="48"/>
                                        </p:tgtEl>
                                      </p:cBhvr>
                                    </p:animEffect>
                                  </p:childTnLst>
                                </p:cTn>
                              </p:par>
                            </p:childTnLst>
                          </p:cTn>
                        </p:par>
                        <p:par>
                          <p:cTn id="47" fill="hold">
                            <p:stCondLst>
                              <p:cond delay="3500"/>
                            </p:stCondLst>
                            <p:childTnLst>
                              <p:par>
                                <p:cTn id="48" presetID="12" presetClass="entr" presetSubtype="2"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p:tgtEl>
                                          <p:spTgt spid="45"/>
                                        </p:tgtEl>
                                        <p:attrNameLst>
                                          <p:attrName>ppt_x</p:attrName>
                                        </p:attrNameLst>
                                      </p:cBhvr>
                                      <p:tavLst>
                                        <p:tav tm="0">
                                          <p:val>
                                            <p:strVal val="#ppt_x+#ppt_w*1.125000"/>
                                          </p:val>
                                        </p:tav>
                                        <p:tav tm="100000">
                                          <p:val>
                                            <p:strVal val="#ppt_x"/>
                                          </p:val>
                                        </p:tav>
                                      </p:tavLst>
                                    </p:anim>
                                    <p:animEffect transition="in" filter="wipe(left)">
                                      <p:cBhvr>
                                        <p:cTn id="51" dur="500"/>
                                        <p:tgtEl>
                                          <p:spTgt spid="45"/>
                                        </p:tgtEl>
                                      </p:cBhvr>
                                    </p:animEffect>
                                  </p:childTnLst>
                                </p:cTn>
                              </p:par>
                            </p:childTnLst>
                          </p:cTn>
                        </p:par>
                        <p:par>
                          <p:cTn id="52" fill="hold">
                            <p:stCondLst>
                              <p:cond delay="4000"/>
                            </p:stCondLst>
                            <p:childTnLst>
                              <p:par>
                                <p:cTn id="53" presetID="12" presetClass="entr" presetSubtype="2"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ppt_x</p:attrName>
                                        </p:attrNameLst>
                                      </p:cBhvr>
                                      <p:tavLst>
                                        <p:tav tm="0">
                                          <p:val>
                                            <p:strVal val="#ppt_x+#ppt_w*1.125000"/>
                                          </p:val>
                                        </p:tav>
                                        <p:tav tm="100000">
                                          <p:val>
                                            <p:strVal val="#ppt_x"/>
                                          </p:val>
                                        </p:tav>
                                      </p:tavLst>
                                    </p:anim>
                                    <p:animEffect transition="in" filter="wipe(left)">
                                      <p:cBhvr>
                                        <p:cTn id="56" dur="500"/>
                                        <p:tgtEl>
                                          <p:spTgt spid="43"/>
                                        </p:tgtEl>
                                      </p:cBhvr>
                                    </p:animEffect>
                                  </p:childTnLst>
                                </p:cTn>
                              </p:par>
                            </p:childTnLst>
                          </p:cTn>
                        </p:par>
                        <p:par>
                          <p:cTn id="57" fill="hold">
                            <p:stCondLst>
                              <p:cond delay="4500"/>
                            </p:stCondLst>
                            <p:childTnLst>
                              <p:par>
                                <p:cTn id="58" presetID="12" presetClass="entr" presetSubtype="4"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p:tgtEl>
                                          <p:spTgt spid="6"/>
                                        </p:tgtEl>
                                        <p:attrNameLst>
                                          <p:attrName>ppt_y</p:attrName>
                                        </p:attrNameLst>
                                      </p:cBhvr>
                                      <p:tavLst>
                                        <p:tav tm="0">
                                          <p:val>
                                            <p:strVal val="#ppt_y+#ppt_h*1.125000"/>
                                          </p:val>
                                        </p:tav>
                                        <p:tav tm="100000">
                                          <p:val>
                                            <p:strVal val="#ppt_y"/>
                                          </p:val>
                                        </p:tav>
                                      </p:tavLst>
                                    </p:anim>
                                    <p:animEffect transition="in" filter="wipe(up)">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83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66946">
            <a:off x="2336469" y="5503231"/>
            <a:ext cx="6400800" cy="3408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5800" y="-875894"/>
            <a:ext cx="7253365" cy="31681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079" y="2057400"/>
            <a:ext cx="825921" cy="8259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079" y="3395241"/>
            <a:ext cx="825921" cy="82592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8957" y="4356652"/>
            <a:ext cx="825921" cy="825921"/>
          </a:xfrm>
          <a:prstGeom prst="rect">
            <a:avLst/>
          </a:prstGeom>
        </p:spPr>
      </p:pic>
      <p:sp>
        <p:nvSpPr>
          <p:cNvPr id="4" name="Title 3"/>
          <p:cNvSpPr>
            <a:spLocks noGrp="1"/>
          </p:cNvSpPr>
          <p:nvPr>
            <p:ph type="title"/>
          </p:nvPr>
        </p:nvSpPr>
        <p:spPr>
          <a:xfrm rot="21252472">
            <a:off x="218432" y="256217"/>
            <a:ext cx="5489149" cy="1143000"/>
          </a:xfrm>
        </p:spPr>
        <p:txBody>
          <a:bodyPr>
            <a:normAutofit/>
          </a:bodyPr>
          <a:lstStyle/>
          <a:p>
            <a:pPr algn="l"/>
            <a:r>
              <a:rPr lang="en-US" sz="4000" b="1" cap="all" dirty="0">
                <a:latin typeface="Arial" panose="020B0604020202020204" pitchFamily="34" charset="0"/>
                <a:cs typeface="Arial" panose="020B0604020202020204" pitchFamily="34" charset="0"/>
              </a:rPr>
              <a:t>LOOK</a:t>
            </a:r>
            <a:r>
              <a:rPr lang="en-US" sz="4000" baseline="0" dirty="0"/>
              <a:t> </a:t>
            </a:r>
            <a:r>
              <a:rPr lang="en-US" sz="4000" b="1" cap="all" dirty="0">
                <a:latin typeface="Arial" panose="020B0604020202020204" pitchFamily="34" charset="0"/>
                <a:cs typeface="Arial" panose="020B0604020202020204" pitchFamily="34" charset="0"/>
              </a:rPr>
              <a:t>LOCALLY</a:t>
            </a:r>
          </a:p>
        </p:txBody>
      </p:sp>
      <p:sp>
        <p:nvSpPr>
          <p:cNvPr id="6" name="Content Placeholder 2"/>
          <p:cNvSpPr txBox="1">
            <a:spLocks/>
          </p:cNvSpPr>
          <p:nvPr/>
        </p:nvSpPr>
        <p:spPr>
          <a:xfrm>
            <a:off x="1828800" y="2255837"/>
            <a:ext cx="5181600" cy="3306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200"/>
              </a:spcAft>
              <a:buNone/>
            </a:pPr>
            <a:r>
              <a:rPr lang="en-US" sz="2400" dirty="0">
                <a:latin typeface="Arial" panose="020B0604020202020204" pitchFamily="34" charset="0"/>
                <a:cs typeface="Arial" panose="020B0604020202020204" pitchFamily="34" charset="0"/>
              </a:rPr>
              <a:t>Check with your church,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service organizations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and community foundations</a:t>
            </a:r>
          </a:p>
          <a:p>
            <a:pPr marL="0" indent="0">
              <a:spcAft>
                <a:spcPts val="1200"/>
              </a:spcAft>
              <a:buNone/>
            </a:pPr>
            <a:r>
              <a:rPr lang="en-US" sz="2400" dirty="0">
                <a:latin typeface="Arial" panose="020B0604020202020204" pitchFamily="34" charset="0"/>
                <a:cs typeface="Arial" panose="020B0604020202020204" pitchFamily="34" charset="0"/>
              </a:rPr>
              <a:t>Contact local businesses, your employer, or your parent’s employer</a:t>
            </a:r>
          </a:p>
          <a:p>
            <a:pPr marL="0" indent="0">
              <a:buNone/>
            </a:pPr>
            <a:r>
              <a:rPr lang="en-US" sz="2400" dirty="0">
                <a:latin typeface="Arial" panose="020B0604020202020204" pitchFamily="34" charset="0"/>
                <a:cs typeface="Arial" panose="020B0604020202020204" pitchFamily="34" charset="0"/>
              </a:rPr>
              <a:t>Check your guidance office</a:t>
            </a:r>
          </a:p>
        </p:txBody>
      </p:sp>
    </p:spTree>
    <p:extLst>
      <p:ext uri="{BB962C8B-B14F-4D97-AF65-F5344CB8AC3E}">
        <p14:creationId xmlns:p14="http://schemas.microsoft.com/office/powerpoint/2010/main" val="5574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hoto of a college bui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970"/>
            <a:ext cx="9829800" cy="73723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466224"/>
            <a:ext cx="609600" cy="609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279091"/>
            <a:ext cx="609600" cy="609600"/>
          </a:xfrm>
          <a:prstGeom prst="rect">
            <a:avLst/>
          </a:prstGeom>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90600" y="-838200"/>
            <a:ext cx="8915400" cy="30226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1319207">
            <a:off x="154672" y="237012"/>
            <a:ext cx="6866764" cy="1143000"/>
          </a:xfrm>
        </p:spPr>
        <p:txBody>
          <a:bodyPr/>
          <a:lstStyle/>
          <a:p>
            <a:pPr algn="l"/>
            <a:r>
              <a:rPr lang="en-US" sz="4000" b="1" cap="all" dirty="0">
                <a:latin typeface="Arial" panose="020B0604020202020204" pitchFamily="34" charset="0"/>
                <a:cs typeface="Arial" panose="020B0604020202020204" pitchFamily="34" charset="0"/>
              </a:rPr>
              <a:t>CHECK</a:t>
            </a:r>
            <a:r>
              <a:rPr lang="en-US" baseline="0" dirty="0"/>
              <a:t> </a:t>
            </a:r>
            <a:r>
              <a:rPr lang="en-US" sz="4000" b="1" cap="all" dirty="0">
                <a:latin typeface="Arial" panose="020B0604020202020204" pitchFamily="34" charset="0"/>
                <a:cs typeface="Arial" panose="020B0604020202020204" pitchFamily="34" charset="0"/>
              </a:rPr>
              <a:t>WITH</a:t>
            </a:r>
            <a:r>
              <a:rPr lang="en-US" baseline="0" dirty="0"/>
              <a:t> </a:t>
            </a:r>
            <a:r>
              <a:rPr lang="en-US" sz="4000" b="1" cap="all" dirty="0">
                <a:latin typeface="Arial" panose="020B0604020202020204" pitchFamily="34" charset="0"/>
                <a:cs typeface="Arial" panose="020B0604020202020204" pitchFamily="34" charset="0"/>
              </a:rPr>
              <a:t>COLLEGES</a:t>
            </a:r>
          </a:p>
        </p:txBody>
      </p:sp>
      <p:sp>
        <p:nvSpPr>
          <p:cNvPr id="3" name="Content Placeholder 2"/>
          <p:cNvSpPr>
            <a:spLocks noGrp="1"/>
          </p:cNvSpPr>
          <p:nvPr>
            <p:ph idx="1"/>
          </p:nvPr>
        </p:nvSpPr>
        <p:spPr>
          <a:xfrm>
            <a:off x="762000" y="2387710"/>
            <a:ext cx="4800600" cy="2392363"/>
          </a:xfrm>
        </p:spPr>
        <p:txBody>
          <a:bodyPr>
            <a:normAutofit/>
          </a:bodyPr>
          <a:lstStyle/>
          <a:p>
            <a:pPr marL="0" indent="0">
              <a:spcAft>
                <a:spcPts val="1200"/>
              </a:spcAft>
              <a:buNone/>
            </a:pPr>
            <a:r>
              <a:rPr lang="en-US" sz="2400" dirty="0">
                <a:latin typeface="Arial" panose="020B0604020202020204" pitchFamily="34" charset="0"/>
                <a:cs typeface="Arial" panose="020B0604020202020204" pitchFamily="34" charset="0"/>
              </a:rPr>
              <a:t>Contact the financial aid offices of the colleges you are interested in</a:t>
            </a:r>
          </a:p>
          <a:p>
            <a:pPr marL="0" indent="0">
              <a:buNone/>
            </a:pPr>
            <a:r>
              <a:rPr lang="en-US" sz="2400" dirty="0">
                <a:latin typeface="Arial" panose="020B0604020202020204" pitchFamily="34" charset="0"/>
                <a:cs typeface="Arial" panose="020B0604020202020204" pitchFamily="34" charset="0"/>
              </a:rPr>
              <a:t>Search college websites</a:t>
            </a:r>
          </a:p>
        </p:txBody>
      </p:sp>
    </p:spTree>
    <p:extLst>
      <p:ext uri="{BB962C8B-B14F-4D97-AF65-F5344CB8AC3E}">
        <p14:creationId xmlns:p14="http://schemas.microsoft.com/office/powerpoint/2010/main" val="5574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upRigh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8" presetClass="entr" presetSubtype="3"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strips(upRight)">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photo of hands on a keyboar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7577" y="-228600"/>
            <a:ext cx="9659154" cy="7315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371600"/>
            <a:ext cx="1002879" cy="100287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965960"/>
            <a:ext cx="1002879" cy="100287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1" y="2560320"/>
            <a:ext cx="1002879" cy="100287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1" y="3154680"/>
            <a:ext cx="1002879" cy="100287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1" y="3749040"/>
            <a:ext cx="1002879" cy="100287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1" y="4343400"/>
            <a:ext cx="1002879" cy="100287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21593">
            <a:off x="1869986" y="4798600"/>
            <a:ext cx="3597047" cy="2108236"/>
          </a:xfrm>
          <a:prstGeom prst="rect">
            <a:avLst/>
          </a:prstGeom>
        </p:spPr>
      </p:pic>
      <p:pic>
        <p:nvPicPr>
          <p:cNvPr id="17"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28765" y="-1143188"/>
            <a:ext cx="8548765" cy="3200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1300748">
            <a:off x="38199" y="51611"/>
            <a:ext cx="6172200" cy="1143000"/>
          </a:xfrm>
        </p:spPr>
        <p:txBody>
          <a:bodyPr/>
          <a:lstStyle/>
          <a:p>
            <a:pPr algn="l"/>
            <a:r>
              <a:rPr lang="en-US" sz="4000" b="1" cap="all" dirty="0">
                <a:latin typeface="Arial" panose="020B0604020202020204" pitchFamily="34" charset="0"/>
                <a:cs typeface="Arial" panose="020B0604020202020204" pitchFamily="34" charset="0"/>
              </a:rPr>
              <a:t>SEARCH</a:t>
            </a:r>
            <a:r>
              <a:rPr lang="en-US" dirty="0"/>
              <a:t> </a:t>
            </a:r>
            <a:r>
              <a:rPr lang="en-US" sz="4000" b="1" cap="all" dirty="0">
                <a:latin typeface="Arial" panose="020B0604020202020204" pitchFamily="34" charset="0"/>
                <a:cs typeface="Arial" panose="020B0604020202020204" pitchFamily="34" charset="0"/>
              </a:rPr>
              <a:t>ONLINE</a:t>
            </a:r>
          </a:p>
        </p:txBody>
      </p:sp>
      <p:sp>
        <p:nvSpPr>
          <p:cNvPr id="3" name="Content Placeholder 2"/>
          <p:cNvSpPr>
            <a:spLocks noGrp="1"/>
          </p:cNvSpPr>
          <p:nvPr>
            <p:ph idx="1"/>
          </p:nvPr>
        </p:nvSpPr>
        <p:spPr>
          <a:xfrm>
            <a:off x="990600" y="1600200"/>
            <a:ext cx="4191000" cy="3886200"/>
          </a:xfrm>
        </p:spPr>
        <p:txBody>
          <a:bodyPr>
            <a:noAutofit/>
          </a:bodyPr>
          <a:lstStyle/>
          <a:p>
            <a:pPr marL="0" indent="0">
              <a:spcAft>
                <a:spcPts val="600"/>
              </a:spcAft>
              <a:buNone/>
            </a:pPr>
            <a:r>
              <a:rPr lang="en-US" sz="2800" b="1" dirty="0">
                <a:latin typeface="Arial" panose="020B0604020202020204" pitchFamily="34" charset="0"/>
                <a:cs typeface="Arial" panose="020B0604020202020204" pitchFamily="34" charset="0"/>
              </a:rPr>
              <a:t>CollegeGreenlight.com</a:t>
            </a:r>
          </a:p>
          <a:p>
            <a:pPr marL="0" lvl="0" indent="0">
              <a:spcAft>
                <a:spcPts val="600"/>
              </a:spcAft>
              <a:buNone/>
            </a:pPr>
            <a:r>
              <a:rPr lang="en-US" sz="2800" b="1" dirty="0">
                <a:latin typeface="Arial" panose="020B0604020202020204" pitchFamily="34" charset="0"/>
                <a:cs typeface="Arial" panose="020B0604020202020204" pitchFamily="34" charset="0"/>
              </a:rPr>
              <a:t>Fastweb.com</a:t>
            </a:r>
          </a:p>
          <a:p>
            <a:pPr marL="0" lvl="0" indent="0">
              <a:spcAft>
                <a:spcPts val="600"/>
              </a:spcAft>
              <a:buNone/>
            </a:pPr>
            <a:r>
              <a:rPr lang="en-US" sz="2800" b="1" dirty="0">
                <a:latin typeface="Arial" panose="020B0604020202020204" pitchFamily="34" charset="0"/>
                <a:cs typeface="Arial" panose="020B0604020202020204" pitchFamily="34" charset="0"/>
              </a:rPr>
              <a:t>Niche.com</a:t>
            </a:r>
          </a:p>
          <a:p>
            <a:pPr marL="0" lvl="0" indent="0">
              <a:spcAft>
                <a:spcPts val="600"/>
              </a:spcAft>
              <a:buNone/>
            </a:pPr>
            <a:r>
              <a:rPr lang="en-US" sz="2800" b="1" dirty="0">
                <a:latin typeface="Arial" panose="020B0604020202020204" pitchFamily="34" charset="0"/>
                <a:cs typeface="Arial" panose="020B0604020202020204" pitchFamily="34" charset="0"/>
              </a:rPr>
              <a:t>Petersons.com</a:t>
            </a:r>
          </a:p>
          <a:p>
            <a:pPr marL="0" indent="0">
              <a:spcAft>
                <a:spcPts val="600"/>
              </a:spcAft>
              <a:buNone/>
            </a:pPr>
            <a:r>
              <a:rPr lang="en-US" sz="2800" b="1" dirty="0">
                <a:latin typeface="Arial" panose="020B0604020202020204" pitchFamily="34" charset="0"/>
                <a:cs typeface="Arial" panose="020B0604020202020204" pitchFamily="34" charset="0"/>
              </a:rPr>
              <a:t>Scholarships.com</a:t>
            </a:r>
          </a:p>
          <a:p>
            <a:pPr marL="0" lvl="0" indent="0">
              <a:spcAft>
                <a:spcPts val="600"/>
              </a:spcAft>
              <a:buNone/>
            </a:pPr>
            <a:r>
              <a:rPr lang="en-US" sz="2800" b="1" dirty="0">
                <a:latin typeface="Arial" panose="020B0604020202020204" pitchFamily="34" charset="0"/>
                <a:cs typeface="Arial" panose="020B0604020202020204" pitchFamily="34" charset="0"/>
              </a:rPr>
              <a:t>Unigo.com</a:t>
            </a:r>
          </a:p>
        </p:txBody>
      </p:sp>
      <p:sp>
        <p:nvSpPr>
          <p:cNvPr id="13" name="TextBox 12"/>
          <p:cNvSpPr txBox="1"/>
          <p:nvPr/>
        </p:nvSpPr>
        <p:spPr>
          <a:xfrm rot="20992644">
            <a:off x="1702315" y="5261395"/>
            <a:ext cx="3843189" cy="1015663"/>
          </a:xfrm>
          <a:prstGeom prst="rect">
            <a:avLst/>
          </a:prstGeom>
          <a:noFill/>
        </p:spPr>
        <p:txBody>
          <a:bodyPr wrap="square" rtlCol="0">
            <a:spAutoFit/>
          </a:bodyPr>
          <a:lstStyle/>
          <a:p>
            <a:pPr marL="0" lvl="1" algn="ctr"/>
            <a:r>
              <a:rPr lang="en-US" sz="6000" b="1" cap="all" dirty="0">
                <a:solidFill>
                  <a:srgbClr val="ED2289"/>
                </a:solidFill>
                <a:latin typeface="Arial" panose="020B0604020202020204" pitchFamily="34" charset="0"/>
                <a:cs typeface="Arial" panose="020B0604020202020204" pitchFamily="34" charset="0"/>
              </a:rPr>
              <a:t>FREE!</a:t>
            </a:r>
            <a:endParaRPr lang="en-US" sz="6000" dirty="0">
              <a:solidFill>
                <a:srgbClr val="ED22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4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0-#ppt_w/2"/>
                                          </p:val>
                                        </p:tav>
                                        <p:tav tm="100000">
                                          <p:val>
                                            <p:strVal val="#ppt_x"/>
                                          </p:val>
                                        </p:tav>
                                      </p:tavLst>
                                    </p:anim>
                                    <p:anim calcmode="lin" valueType="num">
                                      <p:cBhvr additive="base">
                                        <p:cTn id="8" dur="3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300" fill="hold"/>
                                        <p:tgtEl>
                                          <p:spTgt spid="14"/>
                                        </p:tgtEl>
                                        <p:attrNameLst>
                                          <p:attrName>ppt_x</p:attrName>
                                        </p:attrNameLst>
                                      </p:cBhvr>
                                      <p:tavLst>
                                        <p:tav tm="0">
                                          <p:val>
                                            <p:strVal val="0-#ppt_w/2"/>
                                          </p:val>
                                        </p:tav>
                                        <p:tav tm="100000">
                                          <p:val>
                                            <p:strVal val="#ppt_x"/>
                                          </p:val>
                                        </p:tav>
                                      </p:tavLst>
                                    </p:anim>
                                    <p:anim calcmode="lin" valueType="num">
                                      <p:cBhvr additive="base">
                                        <p:cTn id="12" dur="3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300" fill="hold"/>
                                        <p:tgtEl>
                                          <p:spTgt spid="15"/>
                                        </p:tgtEl>
                                        <p:attrNameLst>
                                          <p:attrName>ppt_x</p:attrName>
                                        </p:attrNameLst>
                                      </p:cBhvr>
                                      <p:tavLst>
                                        <p:tav tm="0">
                                          <p:val>
                                            <p:strVal val="0-#ppt_w/2"/>
                                          </p:val>
                                        </p:tav>
                                        <p:tav tm="100000">
                                          <p:val>
                                            <p:strVal val="#ppt_x"/>
                                          </p:val>
                                        </p:tav>
                                      </p:tavLst>
                                    </p:anim>
                                    <p:anim calcmode="lin" valueType="num">
                                      <p:cBhvr additive="base">
                                        <p:cTn id="16" dur="3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300" fill="hold"/>
                                        <p:tgtEl>
                                          <p:spTgt spid="16"/>
                                        </p:tgtEl>
                                        <p:attrNameLst>
                                          <p:attrName>ppt_x</p:attrName>
                                        </p:attrNameLst>
                                      </p:cBhvr>
                                      <p:tavLst>
                                        <p:tav tm="0">
                                          <p:val>
                                            <p:strVal val="0-#ppt_w/2"/>
                                          </p:val>
                                        </p:tav>
                                        <p:tav tm="100000">
                                          <p:val>
                                            <p:strVal val="#ppt_x"/>
                                          </p:val>
                                        </p:tav>
                                      </p:tavLst>
                                    </p:anim>
                                    <p:anim calcmode="lin" valueType="num">
                                      <p:cBhvr additive="base">
                                        <p:cTn id="20" dur="3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300" fill="hold"/>
                                        <p:tgtEl>
                                          <p:spTgt spid="19"/>
                                        </p:tgtEl>
                                        <p:attrNameLst>
                                          <p:attrName>ppt_x</p:attrName>
                                        </p:attrNameLst>
                                      </p:cBhvr>
                                      <p:tavLst>
                                        <p:tav tm="0">
                                          <p:val>
                                            <p:strVal val="0-#ppt_w/2"/>
                                          </p:val>
                                        </p:tav>
                                        <p:tav tm="100000">
                                          <p:val>
                                            <p:strVal val="#ppt_x"/>
                                          </p:val>
                                        </p:tav>
                                      </p:tavLst>
                                    </p:anim>
                                    <p:anim calcmode="lin" valueType="num">
                                      <p:cBhvr additive="base">
                                        <p:cTn id="24" dur="3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300" fill="hold"/>
                                        <p:tgtEl>
                                          <p:spTgt spid="18"/>
                                        </p:tgtEl>
                                        <p:attrNameLst>
                                          <p:attrName>ppt_x</p:attrName>
                                        </p:attrNameLst>
                                      </p:cBhvr>
                                      <p:tavLst>
                                        <p:tav tm="0">
                                          <p:val>
                                            <p:strVal val="0-#ppt_w/2"/>
                                          </p:val>
                                        </p:tav>
                                        <p:tav tm="100000">
                                          <p:val>
                                            <p:strVal val="#ppt_x"/>
                                          </p:val>
                                        </p:tav>
                                      </p:tavLst>
                                    </p:anim>
                                    <p:anim calcmode="lin" valueType="num">
                                      <p:cBhvr additive="base">
                                        <p:cTn id="28" dur="300" fill="hold"/>
                                        <p:tgtEl>
                                          <p:spTgt spid="18"/>
                                        </p:tgtEl>
                                        <p:attrNameLst>
                                          <p:attrName>ppt_y</p:attrName>
                                        </p:attrNameLst>
                                      </p:cBhvr>
                                      <p:tavLst>
                                        <p:tav tm="0">
                                          <p:val>
                                            <p:strVal val="#ppt_y"/>
                                          </p:val>
                                        </p:tav>
                                        <p:tav tm="100000">
                                          <p:val>
                                            <p:strVal val="#ppt_y"/>
                                          </p:val>
                                        </p:tav>
                                      </p:tavLst>
                                    </p:anim>
                                  </p:childTnLst>
                                </p:cTn>
                              </p:par>
                              <p:par>
                                <p:cTn id="29" presetID="22" presetClass="entr" presetSubtype="8" fill="hold"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left)">
                                      <p:cBhvr>
                                        <p:cTn id="43" dur="500"/>
                                        <p:tgtEl>
                                          <p:spTgt spid="3">
                                            <p:txEl>
                                              <p:pRg st="4" end="4"/>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wipe(left)">
                                      <p:cBhvr>
                                        <p:cTn id="46" dur="500"/>
                                        <p:tgtEl>
                                          <p:spTgt spid="3">
                                            <p:txEl>
                                              <p:pRg st="5" end="5"/>
                                            </p:tx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1000"/>
                            </p:stCondLst>
                            <p:childTnLst>
                              <p:par>
                                <p:cTn id="52" presetID="21" presetClass="entr" presetSubtype="1"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heel(1)">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5F3C6D-40CA-3B4F-B87F-CC54F00CF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9183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p:cNvSpPr>
            <a:spLocks noGrp="1"/>
          </p:cNvSpPr>
          <p:nvPr>
            <p:ph type="title"/>
          </p:nvPr>
        </p:nvSpPr>
        <p:spPr/>
        <p:txBody>
          <a:bodyPr/>
          <a:lstStyle/>
          <a:p>
            <a:r>
              <a:rPr lang="en-US" dirty="0"/>
              <a:t>FASTWEB</a:t>
            </a:r>
          </a:p>
        </p:txBody>
      </p:sp>
      <p:pic>
        <p:nvPicPr>
          <p:cNvPr id="4" name="Picture 3" descr="Screenshot of Fast Web home page with &quot;Start your Search&quot; button">
            <a:extLst>
              <a:ext uri="{FF2B5EF4-FFF2-40B4-BE49-F238E27FC236}">
                <a16:creationId xmlns:a16="http://schemas.microsoft.com/office/drawing/2014/main" id="{B896B7A1-ED67-9846-9B72-063A3754C1C5}"/>
              </a:ext>
            </a:extLst>
          </p:cNvPr>
          <p:cNvPicPr>
            <a:picLocks noChangeAspect="1"/>
          </p:cNvPicPr>
          <p:nvPr/>
        </p:nvPicPr>
        <p:blipFill>
          <a:blip r:embed="rId4"/>
          <a:stretch>
            <a:fillRect/>
          </a:stretch>
        </p:blipFill>
        <p:spPr>
          <a:xfrm>
            <a:off x="826456" y="1590473"/>
            <a:ext cx="7490813" cy="328632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05F033F3-03FF-8E43-A4AE-1065F9089CAE}"/>
              </a:ext>
            </a:extLst>
          </p:cNvPr>
          <p:cNvPicPr>
            <a:picLocks noChangeAspect="1"/>
          </p:cNvPicPr>
          <p:nvPr/>
        </p:nvPicPr>
        <p:blipFill>
          <a:blip r:embed="rId5"/>
          <a:stretch>
            <a:fillRect/>
          </a:stretch>
        </p:blipFill>
        <p:spPr>
          <a:xfrm>
            <a:off x="3523019" y="3766229"/>
            <a:ext cx="2031839" cy="551499"/>
          </a:xfrm>
          <a:prstGeom prst="rect">
            <a:avLst/>
          </a:prstGeom>
        </p:spPr>
      </p:pic>
    </p:spTree>
    <p:extLst>
      <p:ext uri="{BB962C8B-B14F-4D97-AF65-F5344CB8AC3E}">
        <p14:creationId xmlns:p14="http://schemas.microsoft.com/office/powerpoint/2010/main" val="273330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5"/>
                                        </p:tgtEl>
                                      </p:cBhvr>
                                      <p:by x="150000" y="150000"/>
                                    </p:animScale>
                                  </p:childTnLst>
                                </p:cTn>
                              </p:par>
                              <p:par>
                                <p:cTn id="7" presetID="16" presetClass="exit" presetSubtype="37" fill="hold" nodeType="withEffect">
                                  <p:stCondLst>
                                    <p:cond delay="0"/>
                                  </p:stCondLst>
                                  <p:childTnLst>
                                    <p:animEffect transition="out" filter="barn(outVertical)">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FASTWEB Dashboard</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91832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creenshot of Fastweb results showing 41 scholarships that are a good match with a combined value of $225,25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235" y="2154900"/>
            <a:ext cx="8209530" cy="254819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5770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FASTWEB Results</a:t>
            </a:r>
          </a:p>
        </p:txBody>
      </p:sp>
      <p:pic>
        <p:nvPicPr>
          <p:cNvPr id="3" name="Picture 2" descr="Screenshof Fast Web scholarship 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91832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creenshot of Fast Web scholarship listings on the matches tab. Each listing shows the scholarship name, value, and deadline, along with a link to learn mor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36182" y="418258"/>
            <a:ext cx="6871635" cy="602148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5770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17A08105090C43BDDBD48BAC1FEEC0" ma:contentTypeVersion="7" ma:contentTypeDescription="Create a new document." ma:contentTypeScope="" ma:versionID="8ccafa0980edf6e9bcb72967b621dc2c">
  <xsd:schema xmlns:xsd="http://www.w3.org/2001/XMLSchema" xmlns:xs="http://www.w3.org/2001/XMLSchema" xmlns:p="http://schemas.microsoft.com/office/2006/metadata/properties" xmlns:ns2="d4903a11-5b7a-4f6f-a3d5-5c0625728090" targetNamespace="http://schemas.microsoft.com/office/2006/metadata/properties" ma:root="true" ma:fieldsID="fdefad4f605a7e235ff1fd007912d6ca" ns2:_="">
    <xsd:import namespace="d4903a11-5b7a-4f6f-a3d5-5c062572809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903a11-5b7a-4f6f-a3d5-5c06257280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A78798-595A-4C90-B8CA-5C46DA09FE8F}">
  <ds:schemaRefs>
    <ds:schemaRef ds:uri="http://schemas.microsoft.com/sharepoint/v3/contenttype/forms"/>
  </ds:schemaRefs>
</ds:datastoreItem>
</file>

<file path=customXml/itemProps2.xml><?xml version="1.0" encoding="utf-8"?>
<ds:datastoreItem xmlns:ds="http://schemas.openxmlformats.org/officeDocument/2006/customXml" ds:itemID="{CC705CDC-A5B6-4DDB-8D71-0CC4513032B7}">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d4903a11-5b7a-4f6f-a3d5-5c0625728090"/>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9574AC9-8915-43D5-B83A-A054C8D7A7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903a11-5b7a-4f6f-a3d5-5c06257280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8325</TotalTime>
  <Words>2461</Words>
  <Application>Microsoft Office PowerPoint</Application>
  <PresentationFormat>On-screen Show (4:3)</PresentationFormat>
  <Paragraphs>385</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Finding Scholarships</vt:lpstr>
      <vt:lpstr>What is a scholarship?</vt:lpstr>
      <vt:lpstr>Scholarships are awarded for</vt:lpstr>
      <vt:lpstr>LOOK LOCALLY</vt:lpstr>
      <vt:lpstr>CHECK WITH COLLEGES</vt:lpstr>
      <vt:lpstr>SEARCH ONLINE</vt:lpstr>
      <vt:lpstr>FASTWEB</vt:lpstr>
      <vt:lpstr>FASTWEB Dashboard</vt:lpstr>
      <vt:lpstr>FASTWEB Results</vt:lpstr>
      <vt:lpstr>FASTWEB Scholarship Detail</vt:lpstr>
      <vt:lpstr>Scholarship Website</vt:lpstr>
      <vt:lpstr>UNIGO Scholarship Search</vt:lpstr>
      <vt:lpstr>UNIGO Scholarship Listings</vt:lpstr>
      <vt:lpstr>Scholarship applications  may require</vt:lpstr>
      <vt:lpstr>Applications</vt:lpstr>
      <vt:lpstr>Essays</vt:lpstr>
      <vt:lpstr>Letters of recommendation</vt:lpstr>
      <vt:lpstr>PowerPoint Presentation</vt:lpstr>
      <vt:lpstr>Common mistakes</vt:lpstr>
      <vt:lpstr>Beware of scholarship scams</vt:lpstr>
      <vt:lpstr>Students studying STEM majors tend to win more scholarships</vt:lpstr>
      <vt:lpstr>WORTH YOUR TIME</vt:lpstr>
      <vt:lpstr>TAKE ACTION Step 1</vt:lpstr>
      <vt:lpstr>TAKE ACTION STEP  2</vt:lpstr>
      <vt:lpstr>TAKE ACTION STEP 3</vt:lpstr>
      <vt:lpstr>REVIEW</vt:lpstr>
      <vt:lpstr>Thank You For Attending</vt:lpstr>
    </vt:vector>
  </TitlesOfParts>
  <Company>Great Lakes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Great Lakes Higher Education Guaranty Corporation</dc:creator>
  <cp:lastModifiedBy>Sporie, Stacy</cp:lastModifiedBy>
  <cp:revision>550</cp:revision>
  <cp:lastPrinted>2017-07-05T21:07:50Z</cp:lastPrinted>
  <dcterms:created xsi:type="dcterms:W3CDTF">2015-06-03T15:53:14Z</dcterms:created>
  <dcterms:modified xsi:type="dcterms:W3CDTF">2019-08-16T19:48:08Z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0x0101007617A08105090C43BDDBD48BAC1FEEC0</vt:lpwstr>
  </property>
</Properties>
</file>