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0"/>
  </p:notesMasterIdLst>
  <p:handoutMasterIdLst>
    <p:handoutMasterId r:id="rId51"/>
  </p:handoutMasterIdLst>
  <p:sldIdLst>
    <p:sldId id="561" r:id="rId5"/>
    <p:sldId id="494" r:id="rId6"/>
    <p:sldId id="502" r:id="rId7"/>
    <p:sldId id="606" r:id="rId8"/>
    <p:sldId id="516" r:id="rId9"/>
    <p:sldId id="560" r:id="rId10"/>
    <p:sldId id="518" r:id="rId11"/>
    <p:sldId id="508" r:id="rId12"/>
    <p:sldId id="510" r:id="rId13"/>
    <p:sldId id="511" r:id="rId14"/>
    <p:sldId id="512" r:id="rId15"/>
    <p:sldId id="514" r:id="rId16"/>
    <p:sldId id="601" r:id="rId17"/>
    <p:sldId id="523" r:id="rId18"/>
    <p:sldId id="563" r:id="rId19"/>
    <p:sldId id="524" r:id="rId20"/>
    <p:sldId id="525" r:id="rId21"/>
    <p:sldId id="620" r:id="rId22"/>
    <p:sldId id="612" r:id="rId23"/>
    <p:sldId id="533" r:id="rId24"/>
    <p:sldId id="568" r:id="rId25"/>
    <p:sldId id="621" r:id="rId26"/>
    <p:sldId id="536" r:id="rId27"/>
    <p:sldId id="576" r:id="rId28"/>
    <p:sldId id="577" r:id="rId29"/>
    <p:sldId id="596" r:id="rId30"/>
    <p:sldId id="595" r:id="rId31"/>
    <p:sldId id="597" r:id="rId32"/>
    <p:sldId id="573" r:id="rId33"/>
    <p:sldId id="607" r:id="rId34"/>
    <p:sldId id="575" r:id="rId35"/>
    <p:sldId id="619" r:id="rId36"/>
    <p:sldId id="617" r:id="rId37"/>
    <p:sldId id="615" r:id="rId38"/>
    <p:sldId id="616" r:id="rId39"/>
    <p:sldId id="582" r:id="rId40"/>
    <p:sldId id="584" r:id="rId41"/>
    <p:sldId id="585" r:id="rId42"/>
    <p:sldId id="586" r:id="rId43"/>
    <p:sldId id="587" r:id="rId44"/>
    <p:sldId id="588" r:id="rId45"/>
    <p:sldId id="589" r:id="rId46"/>
    <p:sldId id="608" r:id="rId47"/>
    <p:sldId id="610" r:id="rId48"/>
    <p:sldId id="611" r:id="rId49"/>
  </p:sldIdLst>
  <p:sldSz cx="9144000" cy="6858000" type="screen4x3"/>
  <p:notesSz cx="7010400" cy="9296400"/>
  <p:defaultTextStyle>
    <a:defPPr>
      <a:defRPr lang="en-US"/>
    </a:defPPr>
    <a:lvl1pPr algn="l" rtl="0" fontAlgn="base">
      <a:spcBef>
        <a:spcPct val="0"/>
      </a:spcBef>
      <a:spcAft>
        <a:spcPct val="0"/>
      </a:spcAft>
      <a:defRPr b="1" i="1" kern="1200">
        <a:solidFill>
          <a:schemeClr val="tx1"/>
        </a:solidFill>
        <a:latin typeface="Arial" charset="0"/>
        <a:ea typeface="+mn-ea"/>
        <a:cs typeface="+mn-cs"/>
      </a:defRPr>
    </a:lvl1pPr>
    <a:lvl2pPr marL="457200" algn="l" rtl="0" fontAlgn="base">
      <a:spcBef>
        <a:spcPct val="0"/>
      </a:spcBef>
      <a:spcAft>
        <a:spcPct val="0"/>
      </a:spcAft>
      <a:defRPr b="1" i="1" kern="1200">
        <a:solidFill>
          <a:schemeClr val="tx1"/>
        </a:solidFill>
        <a:latin typeface="Arial" charset="0"/>
        <a:ea typeface="+mn-ea"/>
        <a:cs typeface="+mn-cs"/>
      </a:defRPr>
    </a:lvl2pPr>
    <a:lvl3pPr marL="914400" algn="l" rtl="0" fontAlgn="base">
      <a:spcBef>
        <a:spcPct val="0"/>
      </a:spcBef>
      <a:spcAft>
        <a:spcPct val="0"/>
      </a:spcAft>
      <a:defRPr b="1" i="1" kern="1200">
        <a:solidFill>
          <a:schemeClr val="tx1"/>
        </a:solidFill>
        <a:latin typeface="Arial" charset="0"/>
        <a:ea typeface="+mn-ea"/>
        <a:cs typeface="+mn-cs"/>
      </a:defRPr>
    </a:lvl3pPr>
    <a:lvl4pPr marL="1371600" algn="l" rtl="0" fontAlgn="base">
      <a:spcBef>
        <a:spcPct val="0"/>
      </a:spcBef>
      <a:spcAft>
        <a:spcPct val="0"/>
      </a:spcAft>
      <a:defRPr b="1" i="1" kern="1200">
        <a:solidFill>
          <a:schemeClr val="tx1"/>
        </a:solidFill>
        <a:latin typeface="Arial" charset="0"/>
        <a:ea typeface="+mn-ea"/>
        <a:cs typeface="+mn-cs"/>
      </a:defRPr>
    </a:lvl4pPr>
    <a:lvl5pPr marL="1828800" algn="l" rtl="0" fontAlgn="base">
      <a:spcBef>
        <a:spcPct val="0"/>
      </a:spcBef>
      <a:spcAft>
        <a:spcPct val="0"/>
      </a:spcAft>
      <a:defRPr b="1" i="1" kern="1200">
        <a:solidFill>
          <a:schemeClr val="tx1"/>
        </a:solidFill>
        <a:latin typeface="Arial" charset="0"/>
        <a:ea typeface="+mn-ea"/>
        <a:cs typeface="+mn-cs"/>
      </a:defRPr>
    </a:lvl5pPr>
    <a:lvl6pPr marL="2286000" algn="l" defTabSz="914400" rtl="0" eaLnBrk="1" latinLnBrk="0" hangingPunct="1">
      <a:defRPr b="1" i="1" kern="1200">
        <a:solidFill>
          <a:schemeClr val="tx1"/>
        </a:solidFill>
        <a:latin typeface="Arial" charset="0"/>
        <a:ea typeface="+mn-ea"/>
        <a:cs typeface="+mn-cs"/>
      </a:defRPr>
    </a:lvl6pPr>
    <a:lvl7pPr marL="2743200" algn="l" defTabSz="914400" rtl="0" eaLnBrk="1" latinLnBrk="0" hangingPunct="1">
      <a:defRPr b="1" i="1" kern="1200">
        <a:solidFill>
          <a:schemeClr val="tx1"/>
        </a:solidFill>
        <a:latin typeface="Arial" charset="0"/>
        <a:ea typeface="+mn-ea"/>
        <a:cs typeface="+mn-cs"/>
      </a:defRPr>
    </a:lvl7pPr>
    <a:lvl8pPr marL="3200400" algn="l" defTabSz="914400" rtl="0" eaLnBrk="1" latinLnBrk="0" hangingPunct="1">
      <a:defRPr b="1" i="1" kern="1200">
        <a:solidFill>
          <a:schemeClr val="tx1"/>
        </a:solidFill>
        <a:latin typeface="Arial" charset="0"/>
        <a:ea typeface="+mn-ea"/>
        <a:cs typeface="+mn-cs"/>
      </a:defRPr>
    </a:lvl8pPr>
    <a:lvl9pPr marL="3657600" algn="l" defTabSz="914400" rtl="0" eaLnBrk="1" latinLnBrk="0" hangingPunct="1">
      <a:defRPr b="1" i="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assenfelt, Jill" initials="J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EDFF"/>
    <a:srgbClr val="F59900"/>
    <a:srgbClr val="007CC2"/>
    <a:srgbClr val="C0DA60"/>
    <a:srgbClr val="000000"/>
    <a:srgbClr val="F0A200"/>
    <a:srgbClr val="DDE78B"/>
    <a:srgbClr val="83F050"/>
    <a:srgbClr val="FD0003"/>
    <a:srgbClr val="1878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843" autoAdjust="0"/>
    <p:restoredTop sz="70440" autoAdjust="0"/>
  </p:normalViewPr>
  <p:slideViewPr>
    <p:cSldViewPr>
      <p:cViewPr varScale="1">
        <p:scale>
          <a:sx n="75" d="100"/>
          <a:sy n="75" d="100"/>
        </p:scale>
        <p:origin x="624" y="60"/>
      </p:cViewPr>
      <p:guideLst>
        <p:guide orient="horz" pos="2160"/>
        <p:guide pos="2880"/>
      </p:guideLst>
    </p:cSldViewPr>
  </p:slideViewPr>
  <p:outlineViewPr>
    <p:cViewPr>
      <p:scale>
        <a:sx n="33" d="100"/>
        <a:sy n="33" d="100"/>
      </p:scale>
      <p:origin x="0" y="-15552"/>
    </p:cViewPr>
  </p:outlineViewPr>
  <p:notesTextViewPr>
    <p:cViewPr>
      <p:scale>
        <a:sx n="150" d="100"/>
        <a:sy n="150" d="100"/>
      </p:scale>
      <p:origin x="0" y="0"/>
    </p:cViewPr>
  </p:notesTextViewPr>
  <p:sorterViewPr>
    <p:cViewPr>
      <p:scale>
        <a:sx n="66" d="100"/>
        <a:sy n="66" d="100"/>
      </p:scale>
      <p:origin x="0" y="1452"/>
    </p:cViewPr>
  </p:sorterViewPr>
  <p:notesViewPr>
    <p:cSldViewPr>
      <p:cViewPr>
        <p:scale>
          <a:sx n="110" d="100"/>
          <a:sy n="110" d="100"/>
        </p:scale>
        <p:origin x="-2556" y="-7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3778" name="Rectangle 2"/>
          <p:cNvSpPr>
            <a:spLocks noGrp="1" noChangeArrowheads="1"/>
          </p:cNvSpPr>
          <p:nvPr>
            <p:ph type="hdr" sz="quarter"/>
          </p:nvPr>
        </p:nvSpPr>
        <p:spPr bwMode="auto">
          <a:xfrm>
            <a:off x="5" y="1"/>
            <a:ext cx="3038747" cy="464503"/>
          </a:xfrm>
          <a:prstGeom prst="rect">
            <a:avLst/>
          </a:prstGeom>
          <a:noFill/>
          <a:ln>
            <a:noFill/>
          </a:ln>
          <a:effectLst/>
        </p:spPr>
        <p:txBody>
          <a:bodyPr vert="horz" wrap="square" lIns="92040" tIns="46019" rIns="92040" bIns="46019" numCol="1" anchor="t" anchorCtr="0" compatLnSpc="1">
            <a:prstTxWarp prst="textNoShape">
              <a:avLst/>
            </a:prstTxWarp>
          </a:bodyPr>
          <a:lstStyle>
            <a:lvl1pPr>
              <a:defRPr sz="1200" b="0" i="0" dirty="0"/>
            </a:lvl1pPr>
          </a:lstStyle>
          <a:p>
            <a:pPr>
              <a:defRPr/>
            </a:pPr>
            <a:endParaRPr lang="en-US" dirty="0"/>
          </a:p>
        </p:txBody>
      </p:sp>
      <p:sp>
        <p:nvSpPr>
          <p:cNvPr id="203779" name="Rectangle 3"/>
          <p:cNvSpPr>
            <a:spLocks noGrp="1" noChangeArrowheads="1"/>
          </p:cNvSpPr>
          <p:nvPr>
            <p:ph type="dt" sz="quarter" idx="1"/>
          </p:nvPr>
        </p:nvSpPr>
        <p:spPr bwMode="auto">
          <a:xfrm>
            <a:off x="3970053" y="1"/>
            <a:ext cx="3038746" cy="464503"/>
          </a:xfrm>
          <a:prstGeom prst="rect">
            <a:avLst/>
          </a:prstGeom>
          <a:noFill/>
          <a:ln>
            <a:noFill/>
          </a:ln>
          <a:effectLst/>
        </p:spPr>
        <p:txBody>
          <a:bodyPr vert="horz" wrap="square" lIns="92040" tIns="46019" rIns="92040" bIns="46019" numCol="1" anchor="t" anchorCtr="0" compatLnSpc="1">
            <a:prstTxWarp prst="textNoShape">
              <a:avLst/>
            </a:prstTxWarp>
          </a:bodyPr>
          <a:lstStyle>
            <a:lvl1pPr algn="r">
              <a:defRPr sz="1200" b="0" i="0" dirty="0"/>
            </a:lvl1pPr>
          </a:lstStyle>
          <a:p>
            <a:pPr>
              <a:defRPr/>
            </a:pPr>
            <a:fld id="{8E5AE2A4-0BCA-4D6C-9113-C1D5E767DC07}" type="datetime1">
              <a:rPr lang="en-US" smtClean="0"/>
              <a:t>10/9/2020</a:t>
            </a:fld>
            <a:endParaRPr lang="en-US" dirty="0"/>
          </a:p>
        </p:txBody>
      </p:sp>
      <p:sp>
        <p:nvSpPr>
          <p:cNvPr id="203780" name="Rectangle 4"/>
          <p:cNvSpPr>
            <a:spLocks noGrp="1" noChangeArrowheads="1"/>
          </p:cNvSpPr>
          <p:nvPr>
            <p:ph type="ftr" sz="quarter" idx="2"/>
          </p:nvPr>
        </p:nvSpPr>
        <p:spPr bwMode="auto">
          <a:xfrm>
            <a:off x="5" y="8830315"/>
            <a:ext cx="3038747" cy="464503"/>
          </a:xfrm>
          <a:prstGeom prst="rect">
            <a:avLst/>
          </a:prstGeom>
          <a:noFill/>
          <a:ln>
            <a:noFill/>
          </a:ln>
          <a:effectLst/>
        </p:spPr>
        <p:txBody>
          <a:bodyPr vert="horz" wrap="square" lIns="92040" tIns="46019" rIns="92040" bIns="46019" numCol="1" anchor="b" anchorCtr="0" compatLnSpc="1">
            <a:prstTxWarp prst="textNoShape">
              <a:avLst/>
            </a:prstTxWarp>
          </a:bodyPr>
          <a:lstStyle>
            <a:lvl1pPr>
              <a:defRPr sz="1200" b="0" i="0" dirty="0"/>
            </a:lvl1pPr>
          </a:lstStyle>
          <a:p>
            <a:pPr>
              <a:defRPr/>
            </a:pPr>
            <a:endParaRPr lang="en-US" dirty="0"/>
          </a:p>
        </p:txBody>
      </p:sp>
      <p:sp>
        <p:nvSpPr>
          <p:cNvPr id="203781" name="Rectangle 5"/>
          <p:cNvSpPr>
            <a:spLocks noGrp="1" noChangeArrowheads="1"/>
          </p:cNvSpPr>
          <p:nvPr>
            <p:ph type="sldNum" sz="quarter" idx="3"/>
          </p:nvPr>
        </p:nvSpPr>
        <p:spPr bwMode="auto">
          <a:xfrm>
            <a:off x="3970053" y="8830315"/>
            <a:ext cx="3038746" cy="464503"/>
          </a:xfrm>
          <a:prstGeom prst="rect">
            <a:avLst/>
          </a:prstGeom>
          <a:noFill/>
          <a:ln>
            <a:noFill/>
          </a:ln>
          <a:effectLst/>
        </p:spPr>
        <p:txBody>
          <a:bodyPr vert="horz" wrap="square" lIns="92040" tIns="46019" rIns="92040" bIns="46019" numCol="1" anchor="b" anchorCtr="0" compatLnSpc="1">
            <a:prstTxWarp prst="textNoShape">
              <a:avLst/>
            </a:prstTxWarp>
          </a:bodyPr>
          <a:lstStyle>
            <a:lvl1pPr algn="r">
              <a:defRPr sz="1200" b="0" i="0"/>
            </a:lvl1pPr>
          </a:lstStyle>
          <a:p>
            <a:pPr>
              <a:defRPr/>
            </a:pPr>
            <a:fld id="{8CEAA804-65E3-404A-B916-9DD89B0D0360}" type="slidenum">
              <a:rPr lang="en-US"/>
              <a:pPr>
                <a:defRPr/>
              </a:pPr>
              <a:t>‹#›</a:t>
            </a:fld>
            <a:endParaRPr lang="en-US" dirty="0"/>
          </a:p>
        </p:txBody>
      </p:sp>
    </p:spTree>
    <p:extLst>
      <p:ext uri="{BB962C8B-B14F-4D97-AF65-F5344CB8AC3E}">
        <p14:creationId xmlns:p14="http://schemas.microsoft.com/office/powerpoint/2010/main" val="4229033049"/>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5" y="1"/>
            <a:ext cx="3038747" cy="464503"/>
          </a:xfrm>
          <a:prstGeom prst="rect">
            <a:avLst/>
          </a:prstGeom>
          <a:noFill/>
          <a:ln>
            <a:noFill/>
          </a:ln>
          <a:effectLst/>
        </p:spPr>
        <p:txBody>
          <a:bodyPr vert="horz" wrap="square" lIns="92913" tIns="46456" rIns="92913" bIns="46456" numCol="1" anchor="t" anchorCtr="0" compatLnSpc="1">
            <a:prstTxWarp prst="textNoShape">
              <a:avLst/>
            </a:prstTxWarp>
          </a:bodyPr>
          <a:lstStyle>
            <a:lvl1pPr defTabSz="928383">
              <a:defRPr sz="1200" b="0" i="0" dirty="0"/>
            </a:lvl1pPr>
          </a:lstStyle>
          <a:p>
            <a:pPr>
              <a:defRPr/>
            </a:pPr>
            <a:endParaRPr lang="en-US" dirty="0"/>
          </a:p>
        </p:txBody>
      </p:sp>
      <p:sp>
        <p:nvSpPr>
          <p:cNvPr id="3075" name="Rectangle 3"/>
          <p:cNvSpPr>
            <a:spLocks noGrp="1" noChangeArrowheads="1"/>
          </p:cNvSpPr>
          <p:nvPr>
            <p:ph type="dt" idx="1"/>
          </p:nvPr>
        </p:nvSpPr>
        <p:spPr bwMode="auto">
          <a:xfrm>
            <a:off x="3970053" y="1"/>
            <a:ext cx="3038746" cy="464503"/>
          </a:xfrm>
          <a:prstGeom prst="rect">
            <a:avLst/>
          </a:prstGeom>
          <a:noFill/>
          <a:ln>
            <a:noFill/>
          </a:ln>
          <a:effectLst/>
        </p:spPr>
        <p:txBody>
          <a:bodyPr vert="horz" wrap="square" lIns="92913" tIns="46456" rIns="92913" bIns="46456" numCol="1" anchor="t" anchorCtr="0" compatLnSpc="1">
            <a:prstTxWarp prst="textNoShape">
              <a:avLst/>
            </a:prstTxWarp>
          </a:bodyPr>
          <a:lstStyle>
            <a:lvl1pPr algn="r" defTabSz="928383">
              <a:defRPr sz="1200" b="0" i="0" dirty="0"/>
            </a:lvl1pPr>
          </a:lstStyle>
          <a:p>
            <a:pPr>
              <a:defRPr/>
            </a:pPr>
            <a:fld id="{B78B3880-119A-4BFA-888E-1862C9A9E3B2}" type="datetime1">
              <a:rPr lang="en-US" smtClean="0"/>
              <a:t>10/9/2020</a:t>
            </a:fld>
            <a:endParaRPr lang="en-US" dirty="0"/>
          </a:p>
        </p:txBody>
      </p:sp>
      <p:sp>
        <p:nvSpPr>
          <p:cNvPr id="1536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700881" y="4416743"/>
            <a:ext cx="5608640" cy="4182112"/>
          </a:xfrm>
          <a:prstGeom prst="rect">
            <a:avLst/>
          </a:prstGeom>
          <a:noFill/>
          <a:ln>
            <a:noFill/>
          </a:ln>
          <a:effectLst/>
        </p:spPr>
        <p:txBody>
          <a:bodyPr vert="horz" wrap="square" lIns="92913" tIns="46456" rIns="92913" bIns="4645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5" y="8830315"/>
            <a:ext cx="3038747" cy="464503"/>
          </a:xfrm>
          <a:prstGeom prst="rect">
            <a:avLst/>
          </a:prstGeom>
          <a:noFill/>
          <a:ln>
            <a:noFill/>
          </a:ln>
          <a:effectLst/>
        </p:spPr>
        <p:txBody>
          <a:bodyPr vert="horz" wrap="square" lIns="92913" tIns="46456" rIns="92913" bIns="46456" numCol="1" anchor="b" anchorCtr="0" compatLnSpc="1">
            <a:prstTxWarp prst="textNoShape">
              <a:avLst/>
            </a:prstTxWarp>
          </a:bodyPr>
          <a:lstStyle>
            <a:lvl1pPr defTabSz="928383">
              <a:defRPr sz="1200" b="0" i="0" dirty="0"/>
            </a:lvl1pPr>
          </a:lstStyle>
          <a:p>
            <a:pPr>
              <a:defRPr/>
            </a:pPr>
            <a:endParaRPr lang="en-US" dirty="0"/>
          </a:p>
        </p:txBody>
      </p:sp>
      <p:sp>
        <p:nvSpPr>
          <p:cNvPr id="2" name="Slide Number Placeholder 1"/>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b="0" i="0"/>
            </a:lvl1pPr>
          </a:lstStyle>
          <a:p>
            <a:fld id="{076E16F0-1813-4CAC-AF3F-FB7495FEBA94}" type="slidenum">
              <a:rPr lang="en-US" smtClean="0"/>
              <a:pPr/>
              <a:t>‹#›</a:t>
            </a:fld>
            <a:endParaRPr lang="en-US" dirty="0"/>
          </a:p>
        </p:txBody>
      </p:sp>
    </p:spTree>
    <p:extLst>
      <p:ext uri="{BB962C8B-B14F-4D97-AF65-F5344CB8AC3E}">
        <p14:creationId xmlns:p14="http://schemas.microsoft.com/office/powerpoint/2010/main" val="1090434504"/>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[Note to Presenter: This presentation can be used with parents and/or students, but the speaker notes are written with a parent audience in mind.]</a:t>
            </a:r>
          </a:p>
          <a:p>
            <a:endParaRPr lang="en-US" baseline="0" dirty="0"/>
          </a:p>
          <a:p>
            <a:r>
              <a:rPr lang="en-US" baseline="0" dirty="0"/>
              <a:t>First,</a:t>
            </a:r>
            <a:r>
              <a:rPr lang="en-US" dirty="0"/>
              <a:t> I want to thank you for coming. You all show me that you want to help your kids get to college, and by being here, you’ve taken an important first step in helping them get there. </a:t>
            </a:r>
          </a:p>
          <a:p>
            <a:r>
              <a:rPr lang="en-US" dirty="0"/>
              <a:t>It’s no secret college can be expensive.</a:t>
            </a:r>
            <a:r>
              <a:rPr lang="en-US" baseline="0" dirty="0"/>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The good news is there is money available to help pay for college. In fact, there are billions of dollars out there, and some if it is even free money that doesn’t have to be paid back. </a:t>
            </a:r>
            <a:r>
              <a:rPr lang="en-US" baseline="0" dirty="0">
                <a:solidFill>
                  <a:srgbClr val="000000"/>
                </a:solidFill>
                <a:latin typeface="Arial" pitchFamily="34" charset="0"/>
                <a:ea typeface="ＭＳ Ｐゴシック" pitchFamily="34" charset="-128"/>
              </a:rPr>
              <a:t>Everybody likes free money, right?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solidFill>
                <a:srgbClr val="000000"/>
              </a:solidFill>
              <a:latin typeface="Arial" pitchFamily="34" charset="0"/>
              <a:ea typeface="ＭＳ Ｐゴシック" pitchFamily="34"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And the FAFSA is the key to unlocking it. </a:t>
            </a:r>
            <a:r>
              <a:rPr lang="en-US" baseline="0" dirty="0">
                <a:solidFill>
                  <a:srgbClr val="000000"/>
                </a:solidFill>
                <a:latin typeface="Arial" pitchFamily="34" charset="0"/>
                <a:ea typeface="ＭＳ Ｐゴシック" pitchFamily="34" charset="-128"/>
              </a:rPr>
              <a:t>After today you shouldn’t have any questions about how to pay for college or hesitations about pursuing the dream of going.</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solidFill>
                <a:srgbClr val="000000"/>
              </a:solidFill>
              <a:latin typeface="Arial" pitchFamily="34" charset="0"/>
              <a:ea typeface="ＭＳ Ｐゴシック" pitchFamily="34" charset="-128"/>
            </a:endParaRPr>
          </a:p>
          <a:p>
            <a:r>
              <a:rPr lang="en-US" dirty="0"/>
              <a:t>Today we’re going to talk about the different </a:t>
            </a:r>
            <a:r>
              <a:rPr lang="en-US" baseline="0" dirty="0"/>
              <a:t>types of aid available</a:t>
            </a:r>
            <a:r>
              <a:rPr lang="en-US" dirty="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I’ll also help you understand</a:t>
            </a:r>
            <a:r>
              <a:rPr lang="en-US" baseline="0" dirty="0"/>
              <a:t> how to complete the FAFSA and answer any questions you may have so you can easily complete this important form and put your student on the path to college. </a:t>
            </a:r>
            <a:r>
              <a:rPr lang="en-US" baseline="0" dirty="0">
                <a:solidFill>
                  <a:srgbClr val="000000"/>
                </a:solidFill>
                <a:latin typeface="Arial" pitchFamily="34" charset="0"/>
                <a:ea typeface="ＭＳ Ｐゴシック" pitchFamily="34" charset="-128"/>
              </a:rPr>
              <a:t>So, let’s get into it and find out how you can get some free money to help pay for college.</a:t>
            </a:r>
          </a:p>
          <a:p>
            <a:endParaRPr lang="en-US" baseline="0" dirty="0"/>
          </a:p>
          <a:p>
            <a:r>
              <a:rPr lang="en-US" baseline="0" dirty="0"/>
              <a:t>Can anyone tell me what FAFSA stands for </a:t>
            </a:r>
            <a:r>
              <a:rPr lang="en-US" b="1" baseline="0" dirty="0"/>
              <a:t>[allow parents to answer]</a:t>
            </a:r>
            <a:r>
              <a:rPr lang="en-US" b="0" baseline="0" dirty="0"/>
              <a:t>?</a:t>
            </a:r>
            <a:r>
              <a:rPr lang="en-US" b="1" baseline="0" dirty="0"/>
              <a:t>  </a:t>
            </a:r>
          </a:p>
          <a:p>
            <a:pPr eaLnBrk="1" hangingPunct="1"/>
            <a:r>
              <a:rPr lang="en-US" baseline="0" dirty="0"/>
              <a:t>Can anyone tell me why it’s so important to complete the FAFSA </a:t>
            </a:r>
            <a:r>
              <a:rPr lang="en-US" b="1" baseline="0" dirty="0"/>
              <a:t>[allow parents to answer]</a:t>
            </a:r>
            <a:r>
              <a:rPr lang="en-US" baseline="0" dirty="0"/>
              <a:t>?  </a:t>
            </a:r>
          </a:p>
        </p:txBody>
      </p:sp>
      <p:sp>
        <p:nvSpPr>
          <p:cNvPr id="4" name="Header Placeholder 3"/>
          <p:cNvSpPr>
            <a:spLocks noGrp="1"/>
          </p:cNvSpPr>
          <p:nvPr>
            <p:ph type="hdr" sz="quarter" idx="10"/>
          </p:nvPr>
        </p:nvSpPr>
        <p:spPr/>
        <p:txBody>
          <a:bodyPr/>
          <a:lstStyle/>
          <a:p>
            <a:pPr>
              <a:defRPr/>
            </a:pPr>
            <a:endParaRPr lang="en-US" dirty="0"/>
          </a:p>
        </p:txBody>
      </p:sp>
      <p:sp>
        <p:nvSpPr>
          <p:cNvPr id="5" name="Slide Number Placeholder 4"/>
          <p:cNvSpPr>
            <a:spLocks noGrp="1"/>
          </p:cNvSpPr>
          <p:nvPr>
            <p:ph type="sldNum" sz="quarter" idx="11"/>
          </p:nvPr>
        </p:nvSpPr>
        <p:spPr/>
        <p:txBody>
          <a:bodyPr/>
          <a:lstStyle/>
          <a:p>
            <a:fld id="{076E16F0-1813-4CAC-AF3F-FB7495FEBA94}" type="slidenum">
              <a:rPr lang="en-US" smtClean="0"/>
              <a:t>1</a:t>
            </a:fld>
            <a:endParaRPr lang="en-US"/>
          </a:p>
        </p:txBody>
      </p:sp>
    </p:spTree>
    <p:extLst>
      <p:ext uri="{BB962C8B-B14F-4D97-AF65-F5344CB8AC3E}">
        <p14:creationId xmlns:p14="http://schemas.microsoft.com/office/powerpoint/2010/main" val="3099279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sz="1200" dirty="0">
                <a:latin typeface="Arial" pitchFamily="34" charset="0"/>
                <a:ea typeface="ＭＳ Ｐゴシック" pitchFamily="34" charset="-128"/>
              </a:rPr>
              <a:t>There are many different places to find scholarships and many of them are listed here </a:t>
            </a:r>
            <a:r>
              <a:rPr lang="en-US" sz="1200" b="1" dirty="0">
                <a:latin typeface="Arial" pitchFamily="34" charset="0"/>
                <a:ea typeface="ＭＳ Ｐゴシック" pitchFamily="34" charset="-128"/>
              </a:rPr>
              <a:t>[go through</a:t>
            </a:r>
            <a:r>
              <a:rPr lang="en-US" sz="1200" b="1" baseline="0" dirty="0">
                <a:latin typeface="Arial" pitchFamily="34" charset="0"/>
                <a:ea typeface="ＭＳ Ｐゴシック" pitchFamily="34" charset="-128"/>
              </a:rPr>
              <a:t> sources and give examples as appropriate]</a:t>
            </a:r>
            <a:r>
              <a:rPr lang="en-US" sz="1200" b="0" dirty="0">
                <a:latin typeface="Arial" pitchFamily="34" charset="0"/>
                <a:ea typeface="ＭＳ Ｐゴシック" pitchFamily="34" charset="-128"/>
              </a:rPr>
              <a:t>.</a:t>
            </a:r>
            <a:r>
              <a:rPr lang="en-US" sz="1200" b="1" dirty="0">
                <a:latin typeface="Arial" pitchFamily="34" charset="0"/>
                <a:ea typeface="ＭＳ Ｐゴシック" pitchFamily="34" charset="-128"/>
              </a:rPr>
              <a:t> </a:t>
            </a:r>
            <a:r>
              <a:rPr lang="en-US" sz="1200" dirty="0">
                <a:latin typeface="Arial" pitchFamily="34" charset="0"/>
                <a:ea typeface="ＭＳ Ｐゴシック" pitchFamily="34" charset="-128"/>
              </a:rPr>
              <a:t>One of the easiest ways to find scholarships is doing an online search through websites like fastweb.com. and scholarships.com.</a:t>
            </a:r>
            <a:r>
              <a:rPr lang="en-US" sz="1200" baseline="0" dirty="0">
                <a:latin typeface="Arial" pitchFamily="34" charset="0"/>
                <a:ea typeface="ＭＳ Ｐゴシック" pitchFamily="34" charset="-128"/>
              </a:rPr>
              <a:t>  </a:t>
            </a:r>
          </a:p>
          <a:p>
            <a:pPr eaLnBrk="1" hangingPunct="1">
              <a:defRPr/>
            </a:pPr>
            <a:endParaRPr lang="en-US" sz="1200" baseline="0" dirty="0">
              <a:latin typeface="Arial" pitchFamily="34" charset="0"/>
              <a:ea typeface="ＭＳ Ｐゴシック" pitchFamily="34" charset="-128"/>
            </a:endParaRPr>
          </a:p>
          <a:p>
            <a:pPr eaLnBrk="1" hangingPunct="1">
              <a:defRPr/>
            </a:pPr>
            <a:r>
              <a:rPr lang="en-US" sz="1200" baseline="0" dirty="0">
                <a:latin typeface="Arial" pitchFamily="34" charset="0"/>
                <a:ea typeface="ＭＳ Ｐゴシック" pitchFamily="34" charset="-128"/>
              </a:rPr>
              <a:t>Simply Google “scholarships.” You’ll get many different sites to look at. Just like with the FAFSA, your student should not pay for the application, so avoid any site that asks for a credit card. You can also search for scholarships aimed at students with characteristics like your student’s. For example, if they do a lot of volunteer work, search for “scholarships for community service,” “scholarships for social justice,” “scholarships for volunteering,” etc. You will be surprised at what is out there.</a:t>
            </a:r>
          </a:p>
          <a:p>
            <a:pPr eaLnBrk="1" hangingPunct="1">
              <a:defRPr/>
            </a:pPr>
            <a:endParaRPr lang="en-US" sz="1200" baseline="0" dirty="0">
              <a:latin typeface="Arial" pitchFamily="34" charset="0"/>
              <a:ea typeface="ＭＳ Ｐゴシック" pitchFamily="34" charset="-128"/>
            </a:endParaRPr>
          </a:p>
          <a:p>
            <a:pPr eaLnBrk="1" hangingPunct="1">
              <a:defRPr/>
            </a:pPr>
            <a:r>
              <a:rPr lang="en-US" sz="1200" baseline="0" dirty="0">
                <a:latin typeface="Arial" pitchFamily="34" charset="0"/>
                <a:ea typeface="ＭＳ Ｐゴシック" pitchFamily="34" charset="-128"/>
              </a:rPr>
              <a:t>Also, you should check with local businesses, because many of them offer scholarships as well </a:t>
            </a:r>
            <a:r>
              <a:rPr lang="en-US" sz="1200" b="1" baseline="0" dirty="0">
                <a:latin typeface="Arial" pitchFamily="34" charset="0"/>
                <a:ea typeface="ＭＳ Ｐゴシック" pitchFamily="34" charset="-128"/>
              </a:rPr>
              <a:t>[give examples of any local businesses you know who award scholarships]. </a:t>
            </a:r>
          </a:p>
          <a:p>
            <a:pPr eaLnBrk="1" hangingPunct="1">
              <a:defRPr/>
            </a:pPr>
            <a:endParaRPr lang="en-US" sz="1200" b="1" baseline="0" dirty="0">
              <a:latin typeface="Arial" pitchFamily="34" charset="0"/>
              <a:ea typeface="ＭＳ Ｐゴシック" pitchFamily="34" charset="-128"/>
            </a:endParaRPr>
          </a:p>
          <a:p>
            <a:pPr eaLnBrk="1" hangingPunct="1">
              <a:defRPr/>
            </a:pPr>
            <a:r>
              <a:rPr lang="en-US" sz="1200" b="0" baseline="0" dirty="0">
                <a:latin typeface="Arial" pitchFamily="34" charset="0"/>
                <a:ea typeface="ＭＳ Ｐゴシック" pitchFamily="34" charset="-128"/>
              </a:rPr>
              <a:t>The local or school library often has large resource books that will show detailed contact information and scholarship requirements. Ask the librarian.</a:t>
            </a:r>
          </a:p>
          <a:p>
            <a:pPr eaLnBrk="1" hangingPunct="1">
              <a:defRPr/>
            </a:pPr>
            <a:endParaRPr lang="en-US" sz="1200" b="0" baseline="0" dirty="0">
              <a:latin typeface="Arial" pitchFamily="34" charset="0"/>
              <a:ea typeface="ＭＳ Ｐゴシック" pitchFamily="34" charset="-128"/>
            </a:endParaRPr>
          </a:p>
          <a:p>
            <a:pPr eaLnBrk="1" hangingPunct="1">
              <a:defRPr/>
            </a:pPr>
            <a:r>
              <a:rPr lang="en-US" sz="1200" b="0" baseline="0" dirty="0">
                <a:latin typeface="Arial" pitchFamily="34" charset="0"/>
                <a:ea typeface="ＭＳ Ｐゴシック" pitchFamily="34" charset="-128"/>
              </a:rPr>
              <a:t>Your church or faith-based organization may have scholarships specific to the congregation. Ask your church leaders. </a:t>
            </a:r>
          </a:p>
          <a:p>
            <a:pPr eaLnBrk="1" hangingPunct="1">
              <a:defRPr/>
            </a:pPr>
            <a:endParaRPr lang="en-US" sz="1200" b="1" baseline="0" dirty="0">
              <a:latin typeface="Arial" pitchFamily="34" charset="0"/>
              <a:ea typeface="ＭＳ Ｐゴシック" pitchFamily="34" charset="-128"/>
            </a:endParaRPr>
          </a:p>
          <a:p>
            <a:pPr eaLnBrk="1" hangingPunct="1">
              <a:defRPr/>
            </a:pPr>
            <a:r>
              <a:rPr lang="en-US" sz="1200" b="0" baseline="0" dirty="0">
                <a:latin typeface="Arial" pitchFamily="34" charset="0"/>
                <a:ea typeface="ＭＳ Ｐゴシック" pitchFamily="34" charset="-128"/>
              </a:rPr>
              <a:t>Your employer may offer scholarships for the children of employees; you simply have to ask! Human Resources is the department where you could start.</a:t>
            </a:r>
          </a:p>
          <a:p>
            <a:pPr eaLnBrk="1" hangingPunct="1">
              <a:defRPr/>
            </a:pPr>
            <a:endParaRPr lang="en-US" sz="1200" baseline="0" dirty="0">
              <a:latin typeface="Arial" pitchFamily="34" charset="0"/>
              <a:ea typeface="ＭＳ Ｐゴシック" pitchFamily="34" charset="-128"/>
            </a:endParaRPr>
          </a:p>
          <a:p>
            <a:pPr eaLnBrk="1" hangingPunct="1">
              <a:defRPr/>
            </a:pPr>
            <a:r>
              <a:rPr lang="en-US" sz="1200" dirty="0">
                <a:latin typeface="Arial" pitchFamily="34" charset="0"/>
                <a:ea typeface="ＭＳ Ｐゴシック" pitchFamily="34" charset="-128"/>
              </a:rPr>
              <a:t>Have your student ask</a:t>
            </a:r>
            <a:r>
              <a:rPr lang="en-US" sz="1200" baseline="0" dirty="0">
                <a:latin typeface="Arial" pitchFamily="34" charset="0"/>
                <a:ea typeface="ＭＳ Ｐゴシック" pitchFamily="34" charset="-128"/>
              </a:rPr>
              <a:t> </a:t>
            </a:r>
            <a:r>
              <a:rPr lang="en-US" sz="1200" dirty="0">
                <a:latin typeface="Arial" pitchFamily="34" charset="0"/>
                <a:ea typeface="ＭＳ Ｐゴシック" pitchFamily="34" charset="-128"/>
              </a:rPr>
              <a:t>the college</a:t>
            </a:r>
            <a:r>
              <a:rPr lang="en-US" sz="1200" baseline="0" dirty="0">
                <a:latin typeface="Arial" pitchFamily="34" charset="0"/>
                <a:ea typeface="ＭＳ Ｐゴシック" pitchFamily="34" charset="-128"/>
              </a:rPr>
              <a:t> financial aid office if there are separate applications for scholarships and where they can find them. Again, they should use the campus resources to their advantage.</a:t>
            </a:r>
          </a:p>
          <a:p>
            <a:pPr eaLnBrk="1" hangingPunct="1">
              <a:lnSpc>
                <a:spcPct val="80000"/>
              </a:lnSpc>
            </a:pPr>
            <a:endParaRPr lang="en-US" sz="1200" dirty="0"/>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2" name="Slide Number Placeholder 1"/>
          <p:cNvSpPr>
            <a:spLocks noGrp="1"/>
          </p:cNvSpPr>
          <p:nvPr>
            <p:ph type="sldNum" sz="quarter" idx="11"/>
          </p:nvPr>
        </p:nvSpPr>
        <p:spPr/>
        <p:txBody>
          <a:bodyPr/>
          <a:lstStyle/>
          <a:p>
            <a:fld id="{076E16F0-1813-4CAC-AF3F-FB7495FEBA94}" type="slidenum">
              <a:rPr lang="en-US" smtClean="0"/>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sz="1200" dirty="0">
                <a:solidFill>
                  <a:srgbClr val="000000"/>
                </a:solidFill>
              </a:rPr>
              <a:t>Non-federal</a:t>
            </a:r>
            <a:r>
              <a:rPr lang="en-US" sz="1200" baseline="0" dirty="0">
                <a:solidFill>
                  <a:srgbClr val="000000"/>
                </a:solidFill>
              </a:rPr>
              <a:t> loans, most commonly known as private loans, should really be the last option to pay for college. These are loans that are from private lenders like banks and credit unions. They are advertised a lot! These are different than the federal student loans that we discussed earlier.</a:t>
            </a:r>
          </a:p>
          <a:p>
            <a:pPr lvl="0"/>
            <a:endParaRPr lang="en-US" sz="1200" baseline="0" dirty="0">
              <a:solidFill>
                <a:srgbClr val="000000"/>
              </a:solidFill>
            </a:endParaRPr>
          </a:p>
          <a:p>
            <a:pPr lvl="0"/>
            <a:r>
              <a:rPr lang="en-US" sz="1200" baseline="0" dirty="0">
                <a:solidFill>
                  <a:srgbClr val="000000"/>
                </a:solidFill>
              </a:rPr>
              <a:t>What makes them different? </a:t>
            </a:r>
          </a:p>
          <a:p>
            <a:pPr lvl="0"/>
            <a:r>
              <a:rPr lang="en-US" sz="1200" baseline="0" dirty="0">
                <a:solidFill>
                  <a:srgbClr val="000000"/>
                </a:solidFill>
              </a:rPr>
              <a:t>-They are not part of the FAFSA and will not be on the college’s aid package, although some colleges may require completing the FAFSA so they can review you for federal aid.</a:t>
            </a:r>
          </a:p>
          <a:p>
            <a:pPr lvl="0"/>
            <a:r>
              <a:rPr lang="en-US" sz="1200" baseline="0" dirty="0">
                <a:solidFill>
                  <a:srgbClr val="000000"/>
                </a:solidFill>
              </a:rPr>
              <a:t>-They require a separate application through the bank.</a:t>
            </a:r>
          </a:p>
          <a:p>
            <a:pPr lvl="0"/>
            <a:r>
              <a:rPr lang="en-US" sz="1200" baseline="0" dirty="0">
                <a:solidFill>
                  <a:srgbClr val="000000"/>
                </a:solidFill>
              </a:rPr>
              <a:t>-Typically these private loans aren’t as flexible as federal student loans and won’t have many options if your student has difficulty making payments. </a:t>
            </a:r>
          </a:p>
          <a:p>
            <a:pPr lvl="0"/>
            <a:r>
              <a:rPr lang="en-US" sz="1200" baseline="0" dirty="0">
                <a:solidFill>
                  <a:srgbClr val="000000"/>
                </a:solidFill>
              </a:rPr>
              <a:t>-Private loan interest rates are set after your student applies and are based on each individual, so they won’t know what the rates are until then. Interest rates can be, and often are, higher than the federal loans we discussed earlier. </a:t>
            </a:r>
          </a:p>
          <a:p>
            <a:pPr lvl="0"/>
            <a:r>
              <a:rPr lang="en-US" sz="1200" baseline="0" dirty="0">
                <a:solidFill>
                  <a:srgbClr val="000000"/>
                </a:solidFill>
              </a:rPr>
              <a:t>-Often they require a co-signer like a parent, family member or friend, who is just as liable for repayment as your student. </a:t>
            </a:r>
          </a:p>
          <a:p>
            <a:pPr lvl="0"/>
            <a:endParaRPr lang="en-US" sz="1200" baseline="0" dirty="0">
              <a:solidFill>
                <a:srgbClr val="000000"/>
              </a:solidFill>
            </a:endParaRPr>
          </a:p>
          <a:p>
            <a:pPr lvl="0"/>
            <a:r>
              <a:rPr lang="en-US" sz="1200" baseline="0" dirty="0">
                <a:solidFill>
                  <a:srgbClr val="000000"/>
                </a:solidFill>
              </a:rPr>
              <a:t>I only mention these loans so that you are aware of their existence because they are heavily advertised and you and your student should make them a last option to pay for college.</a:t>
            </a:r>
            <a:endParaRPr lang="en-US" sz="1200" dirty="0"/>
          </a:p>
          <a:p>
            <a:endParaRPr lang="en-US" sz="1200" dirty="0"/>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2" name="Slide Number Placeholder 1"/>
          <p:cNvSpPr>
            <a:spLocks noGrp="1"/>
          </p:cNvSpPr>
          <p:nvPr>
            <p:ph type="sldNum" sz="quarter" idx="11"/>
          </p:nvPr>
        </p:nvSpPr>
        <p:spPr/>
        <p:txBody>
          <a:bodyPr/>
          <a:lstStyle/>
          <a:p>
            <a:fld id="{076E16F0-1813-4CAC-AF3F-FB7495FEBA94}" type="slidenum">
              <a:rPr lang="en-US" smtClean="0"/>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Now we’re going to walk through how</a:t>
            </a:r>
            <a:r>
              <a:rPr lang="en-US" baseline="0" dirty="0"/>
              <a:t> to complete the </a:t>
            </a:r>
            <a:r>
              <a:rPr lang="en-US" dirty="0"/>
              <a:t>FAFSA one step at a time. </a:t>
            </a:r>
          </a:p>
          <a:p>
            <a:pPr eaLnBrk="1" hangingPunct="1"/>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t>At times financial aid and the FAFSA may seem confusing, because after all, it is the Federal Government you’ll be working with! It’s kind of like doing your taxes. But we will get through it. So don’t be afraid--I’m here to help and there is additional help available when you and your student start working on your FAFSA.</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ja-JP" sz="1200" baseline="0" dirty="0">
                <a:solidFill>
                  <a:srgbClr val="000000"/>
                </a:solidFill>
                <a:latin typeface="Arial" pitchFamily="34" charset="0"/>
                <a:ea typeface="ＭＳ Ｐゴシック" pitchFamily="34" charset="-128"/>
              </a:rPr>
              <a:t>The FAFSA can help you pay for all kinds of schooling beyond high school: </a:t>
            </a:r>
            <a:r>
              <a:rPr lang="en-US" altLang="ja-JP" sz="1200" dirty="0">
                <a:solidFill>
                  <a:srgbClr val="000000"/>
                </a:solidFill>
                <a:latin typeface="Arial" pitchFamily="34" charset="0"/>
                <a:ea typeface="ＭＳ Ｐゴシック" pitchFamily="34" charset="-128"/>
              </a:rPr>
              <a:t>technical/community colleges</a:t>
            </a:r>
            <a:r>
              <a:rPr lang="en-US" altLang="ja-JP" sz="1200" baseline="0" dirty="0">
                <a:solidFill>
                  <a:srgbClr val="000000"/>
                </a:solidFill>
                <a:latin typeface="Arial" pitchFamily="34" charset="0"/>
                <a:ea typeface="ＭＳ Ｐゴシック" pitchFamily="34" charset="-128"/>
              </a:rPr>
              <a:t> as well as </a:t>
            </a:r>
            <a:r>
              <a:rPr lang="en-US" altLang="ja-JP" sz="1200" dirty="0">
                <a:solidFill>
                  <a:srgbClr val="000000"/>
                </a:solidFill>
                <a:latin typeface="Arial" pitchFamily="34" charset="0"/>
                <a:ea typeface="ＭＳ Ｐゴシック" pitchFamily="34" charset="-128"/>
              </a:rPr>
              <a:t>2-year and 4-year colleges.</a:t>
            </a:r>
            <a:endParaRPr lang="en-US" baseline="0" dirty="0"/>
          </a:p>
          <a:p>
            <a:pPr eaLnBrk="1" hangingPunct="1"/>
            <a:endParaRPr lang="en-US" baseline="0" dirty="0"/>
          </a:p>
          <a:p>
            <a:pPr eaLnBrk="1" hangingPunct="1"/>
            <a:r>
              <a:rPr lang="en-US" b="1" dirty="0"/>
              <a:t>[if applicable]</a:t>
            </a:r>
          </a:p>
          <a:p>
            <a:pPr eaLnBrk="1" hangingPunct="1"/>
            <a:endParaRPr lang="en-US" dirty="0"/>
          </a:p>
          <a:p>
            <a:pPr eaLnBrk="1" hangingPunct="1"/>
            <a:r>
              <a:rPr lang="en-US" dirty="0"/>
              <a:t>I’ll be available after this presentation to provide one-on-one assistance with completing the FAFSA or with any financial aid questions, so please feel free to stay and complete your FAFSA today! </a:t>
            </a:r>
          </a:p>
          <a:p>
            <a:pPr eaLnBrk="1" hangingPunct="1"/>
            <a:endParaRPr lang="en-US" b="1" dirty="0"/>
          </a:p>
          <a:p>
            <a:pPr eaLnBrk="1" hangingPunct="1"/>
            <a:r>
              <a:rPr lang="en-US" dirty="0"/>
              <a:t>I’ll also be available at your student’s school on</a:t>
            </a:r>
            <a:r>
              <a:rPr lang="en-US" baseline="0" dirty="0"/>
              <a:t> [day/time]</a:t>
            </a:r>
            <a:r>
              <a:rPr lang="en-US" dirty="0"/>
              <a:t> in case you need additional assistance or can’t stay today/tonight. </a:t>
            </a:r>
            <a:endParaRPr lang="en-US" b="1" dirty="0"/>
          </a:p>
          <a:p>
            <a:pPr eaLnBrk="1" hangingPunct="1"/>
            <a:endParaRPr lang="en-US" baseline="0" dirty="0"/>
          </a:p>
          <a:p>
            <a:pPr eaLnBrk="1" hangingPunct="1"/>
            <a:endParaRPr lang="en-US" baseline="0" dirty="0"/>
          </a:p>
          <a:p>
            <a:pPr eaLnBrk="1" hangingPunct="1"/>
            <a:endParaRPr lang="en-US" baseline="0" dirty="0"/>
          </a:p>
        </p:txBody>
      </p:sp>
      <p:sp>
        <p:nvSpPr>
          <p:cNvPr id="4" name="Header Placeholder 3"/>
          <p:cNvSpPr>
            <a:spLocks noGrp="1"/>
          </p:cNvSpPr>
          <p:nvPr>
            <p:ph type="hdr" sz="quarter" idx="10"/>
          </p:nvPr>
        </p:nvSpPr>
        <p:spPr/>
        <p:txBody>
          <a:bodyPr/>
          <a:lstStyle/>
          <a:p>
            <a:pPr>
              <a:defRPr/>
            </a:pPr>
            <a:endParaRPr lang="en-US" dirty="0"/>
          </a:p>
        </p:txBody>
      </p:sp>
      <p:sp>
        <p:nvSpPr>
          <p:cNvPr id="2" name="Slide Number Placeholder 1"/>
          <p:cNvSpPr>
            <a:spLocks noGrp="1"/>
          </p:cNvSpPr>
          <p:nvPr>
            <p:ph type="sldNum" sz="quarter" idx="11"/>
          </p:nvPr>
        </p:nvSpPr>
        <p:spPr/>
        <p:txBody>
          <a:bodyPr/>
          <a:lstStyle/>
          <a:p>
            <a:fld id="{076E16F0-1813-4CAC-AF3F-FB7495FEBA94}" type="slidenum">
              <a:rPr lang="en-US" smtClean="0"/>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aseline="0" dirty="0"/>
              <a:t>Recent changes mean good news for you:</a:t>
            </a:r>
            <a:endParaRPr lang="en-US" dirty="0"/>
          </a:p>
          <a:p>
            <a:pPr marL="228600" indent="-228600">
              <a:buAutoNum type="arabicPeriod"/>
            </a:pPr>
            <a:r>
              <a:rPr lang="en-US" baseline="0" dirty="0"/>
              <a:t>Your student can file starting October</a:t>
            </a:r>
            <a:r>
              <a:rPr lang="en-US" dirty="0"/>
              <a:t> 1 of their senior year.</a:t>
            </a:r>
          </a:p>
          <a:p>
            <a:pPr marL="228600" indent="-228600">
              <a:buAutoNum type="arabicPeriod"/>
            </a:pPr>
            <a:r>
              <a:rPr lang="en-US" baseline="0" dirty="0"/>
              <a:t>Because they can file earlier, you can use</a:t>
            </a:r>
            <a:r>
              <a:rPr lang="en-US" dirty="0"/>
              <a:t> last year’s federal tax information.</a:t>
            </a:r>
          </a:p>
          <a:p>
            <a:pPr marL="0" indent="0">
              <a:buNone/>
            </a:pPr>
            <a:endParaRPr lang="en-US" baseline="0" dirty="0"/>
          </a:p>
          <a:p>
            <a:r>
              <a:rPr lang="en-US" dirty="0"/>
              <a:t>In the past, filing began on January 1, and would require you to provide tax information from the year that just ended.</a:t>
            </a:r>
          </a:p>
          <a:p>
            <a:r>
              <a:rPr lang="en-US" baseline="0" dirty="0"/>
              <a:t>Now, they can file the FAFSA beginning on October 1, and use the</a:t>
            </a:r>
            <a:r>
              <a:rPr lang="en-US" dirty="0"/>
              <a:t> tax information filed last year.</a:t>
            </a:r>
            <a:r>
              <a:rPr lang="en-US" baseline="0" dirty="0"/>
              <a:t> T</a:t>
            </a:r>
            <a:r>
              <a:rPr lang="en-US" dirty="0"/>
              <a:t>he government calls this “prior-prior year,” but for you and me that means when you complete</a:t>
            </a:r>
            <a:r>
              <a:rPr lang="en-US" baseline="0" dirty="0"/>
              <a:t> the FAFSA</a:t>
            </a:r>
            <a:r>
              <a:rPr lang="en-US" dirty="0"/>
              <a:t> for the 2021-2022 academic year,</a:t>
            </a:r>
            <a:r>
              <a:rPr lang="en-US" baseline="0" dirty="0"/>
              <a:t> you can use the information on </a:t>
            </a:r>
            <a:r>
              <a:rPr lang="en-US" dirty="0"/>
              <a:t>your 2019 federal income tax return.</a:t>
            </a:r>
          </a:p>
          <a:p>
            <a:r>
              <a:rPr lang="en-US" baseline="0" dirty="0"/>
              <a:t>Another</a:t>
            </a:r>
            <a:r>
              <a:rPr lang="en-US" dirty="0"/>
              <a:t> point I want to make is that for most people, it should only take 30 minutes to an hour to complete the FAFSA, so it’s not as bad as you may have thought.</a:t>
            </a:r>
          </a:p>
          <a:p>
            <a:r>
              <a:rPr lang="en-US" baseline="0" dirty="0"/>
              <a:t>Now, let’s get started!</a:t>
            </a:r>
          </a:p>
          <a:p>
            <a:pPr eaLnBrk="1" hangingPunct="1"/>
            <a:endParaRPr lang="en-US" dirty="0"/>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2" name="Slide Number Placeholder 1"/>
          <p:cNvSpPr>
            <a:spLocks noGrp="1"/>
          </p:cNvSpPr>
          <p:nvPr>
            <p:ph type="sldNum" sz="quarter" idx="11"/>
          </p:nvPr>
        </p:nvSpPr>
        <p:spPr/>
        <p:txBody>
          <a:bodyPr/>
          <a:lstStyle/>
          <a:p>
            <a:fld id="{076E16F0-1813-4CAC-AF3F-FB7495FEBA94}" type="slidenum">
              <a:rPr lang="en-US" smtClean="0"/>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r>
              <a:rPr lang="en-US" dirty="0"/>
              <a:t>To begin, you</a:t>
            </a:r>
            <a:r>
              <a:rPr lang="en-US" baseline="0" dirty="0"/>
              <a:t> and your student will both need to create an Federal Student Aid (FSA) ID. FSA is part of the U.S Department of Education—the part of the federal government </a:t>
            </a:r>
            <a:r>
              <a:rPr lang="en-US" baseline="0"/>
              <a:t>that administers the FAFSA.</a:t>
            </a:r>
            <a:endParaRPr lang="en-US" baseline="0" dirty="0"/>
          </a:p>
          <a:p>
            <a:pPr eaLnBrk="1" hangingPunct="1"/>
            <a:endParaRPr lang="en-US" baseline="0" dirty="0"/>
          </a:p>
          <a:p>
            <a:pPr eaLnBrk="1" hangingPunct="1"/>
            <a:r>
              <a:rPr lang="en-US" baseline="0" dirty="0"/>
              <a:t>An FSA ID is a username and password that a</a:t>
            </a:r>
            <a:r>
              <a:rPr lang="en-US" dirty="0"/>
              <a:t>cts as your electronic signatures. </a:t>
            </a:r>
          </a:p>
          <a:p>
            <a:pPr eaLnBrk="1" hangingPunct="1"/>
            <a:endParaRPr lang="en-US" baseline="0" dirty="0"/>
          </a:p>
          <a:p>
            <a:pPr eaLnBrk="1" hangingPunct="1"/>
            <a:r>
              <a:rPr lang="en-US" baseline="0" dirty="0"/>
              <a:t>This is necessary to submit and sign the FAFSA online.  </a:t>
            </a:r>
          </a:p>
          <a:p>
            <a:pPr eaLnBrk="1" hangingPunct="1"/>
            <a:endParaRPr lang="en-US" baseline="0" dirty="0"/>
          </a:p>
          <a:p>
            <a:pPr eaLnBrk="1" hangingPunct="1"/>
            <a:r>
              <a:rPr lang="en-US" baseline="0" dirty="0"/>
              <a:t>If you have a child who completed the FAFSA prior to 2015, an FSA ID wasn’t needed.</a:t>
            </a:r>
          </a:p>
          <a:p>
            <a:endParaRPr lang="en-US" baseline="0" dirty="0"/>
          </a:p>
          <a:p>
            <a:r>
              <a:rPr lang="en-US" baseline="0" dirty="0"/>
              <a:t>I want to note that you must have a Social Security number to create an FSA ID. </a:t>
            </a:r>
            <a:endParaRPr lang="en-US" dirty="0"/>
          </a:p>
          <a:p>
            <a:pPr eaLnBrk="1" hangingPunct="1"/>
            <a:r>
              <a:rPr lang="en-US" dirty="0"/>
              <a:t>Once you have</a:t>
            </a:r>
            <a:r>
              <a:rPr lang="en-US" baseline="0" dirty="0"/>
              <a:t> your FSA ID, don’t forget it! You don’t want to write down your username and password where someone can see it and gain access to your information. A good idea is to write down a hint to help remember it.</a:t>
            </a:r>
          </a:p>
          <a:p>
            <a:pPr eaLnBrk="1" hangingPunct="1"/>
            <a:endParaRPr lang="en-US" baseline="0"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1" kern="1200" dirty="0">
                <a:solidFill>
                  <a:schemeClr val="tx1"/>
                </a:solidFill>
                <a:effectLst/>
                <a:latin typeface="Arial" charset="0"/>
                <a:ea typeface="+mn-ea"/>
                <a:cs typeface="+mn-cs"/>
              </a:rPr>
              <a:t>[Can</a:t>
            </a:r>
            <a:r>
              <a:rPr lang="en-US" sz="1200" b="1" kern="1200" baseline="0" dirty="0">
                <a:solidFill>
                  <a:schemeClr val="tx1"/>
                </a:solidFill>
                <a:effectLst/>
                <a:latin typeface="Arial" charset="0"/>
                <a:ea typeface="+mn-ea"/>
                <a:cs typeface="+mn-cs"/>
              </a:rPr>
              <a:t> also mention note about no SSN:]</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200" kern="1200" baseline="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aseline="0" dirty="0"/>
              <a:t>If you don’t have a SSN, you can’t create an FSA ID, but you can still sign your student’s FAFSA. It will require your student to print out the signature page so you can sign it and mail it in. I’ll talk more about that later.</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baseline="0"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aseline="0" dirty="0"/>
              <a:t>Please note your student must have a SSN or an alien registration number to complete the FAFSA. </a:t>
            </a:r>
            <a:endParaRPr lang="en-US" dirty="0"/>
          </a:p>
          <a:p>
            <a:pPr eaLnBrk="1" hangingPunct="1"/>
            <a:endParaRPr lang="en-US" dirty="0"/>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2" name="Slide Number Placeholder 1"/>
          <p:cNvSpPr>
            <a:spLocks noGrp="1"/>
          </p:cNvSpPr>
          <p:nvPr>
            <p:ph type="sldNum" sz="quarter" idx="11"/>
          </p:nvPr>
        </p:nvSpPr>
        <p:spPr/>
        <p:txBody>
          <a:bodyPr/>
          <a:lstStyle/>
          <a:p>
            <a:fld id="{076E16F0-1813-4CAC-AF3F-FB7495FEBA94}" type="slidenum">
              <a:rPr lang="en-US" smtClean="0"/>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Remember these tips when you get to fsaid.ed.gov:</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171450" indent="-171450">
              <a:buFont typeface="Arial" panose="020B0604020202020204" pitchFamily="34" charset="0"/>
              <a:buChar char="•"/>
            </a:pPr>
            <a:r>
              <a:rPr lang="en-US" sz="1200" kern="1200" dirty="0">
                <a:solidFill>
                  <a:schemeClr val="tx1"/>
                </a:solidFill>
                <a:effectLst/>
                <a:latin typeface="Arial" charset="0"/>
                <a:ea typeface="+mn-ea"/>
                <a:cs typeface="+mn-cs"/>
              </a:rPr>
              <a:t>For help with a question, click on the gray question mark next to it.</a:t>
            </a:r>
          </a:p>
          <a:p>
            <a:pPr marL="171450" indent="-171450">
              <a:buFont typeface="Arial" panose="020B0604020202020204" pitchFamily="34" charset="0"/>
              <a:buChar char="•"/>
            </a:pPr>
            <a:r>
              <a:rPr lang="en-US" sz="1200" kern="1200" dirty="0">
                <a:solidFill>
                  <a:schemeClr val="tx1"/>
                </a:solidFill>
                <a:effectLst/>
                <a:latin typeface="Arial" charset="0"/>
                <a:ea typeface="+mn-ea"/>
                <a:cs typeface="+mn-cs"/>
              </a:rPr>
              <a:t>Select “Show Text” to see what you’re typing.</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effectLst/>
                <a:latin typeface="Arial" charset="0"/>
                <a:ea typeface="+mn-ea"/>
                <a:cs typeface="+mn-cs"/>
              </a:rPr>
              <a:t>Have all of your information ready; if you take too long to enter it, your session will time</a:t>
            </a:r>
            <a:r>
              <a:rPr lang="en-US" sz="1200" kern="1200" baseline="0" dirty="0">
                <a:solidFill>
                  <a:schemeClr val="tx1"/>
                </a:solidFill>
                <a:effectLst/>
                <a:latin typeface="Arial" charset="0"/>
                <a:ea typeface="+mn-ea"/>
                <a:cs typeface="+mn-cs"/>
              </a:rPr>
              <a:t> </a:t>
            </a:r>
            <a:r>
              <a:rPr lang="en-US" sz="1200" kern="1200" dirty="0">
                <a:solidFill>
                  <a:schemeClr val="tx1"/>
                </a:solidFill>
                <a:effectLst/>
                <a:latin typeface="Arial" charset="0"/>
                <a:ea typeface="+mn-ea"/>
                <a:cs typeface="+mn-cs"/>
              </a:rPr>
              <a:t>out and you will have to start over.</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2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2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200" kern="1200" dirty="0">
              <a:solidFill>
                <a:schemeClr val="tx1"/>
              </a:solidFill>
              <a:effectLst/>
              <a:latin typeface="Arial" charset="0"/>
              <a:ea typeface="+mn-ea"/>
              <a:cs typeface="+mn-cs"/>
            </a:endParaRPr>
          </a:p>
          <a:p>
            <a:pPr eaLnBrk="1" hangingPunct="1"/>
            <a:endParaRPr lang="en-US" dirty="0"/>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2" name="Slide Number Placeholder 1"/>
          <p:cNvSpPr>
            <a:spLocks noGrp="1"/>
          </p:cNvSpPr>
          <p:nvPr>
            <p:ph type="sldNum" sz="quarter" idx="11"/>
          </p:nvPr>
        </p:nvSpPr>
        <p:spPr/>
        <p:txBody>
          <a:bodyPr/>
          <a:lstStyle/>
          <a:p>
            <a:fld id="{076E16F0-1813-4CAC-AF3F-FB7495FEBA94}" type="slidenum">
              <a:rPr lang="en-US" smtClean="0"/>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latin typeface="Arial" charset="0"/>
                <a:ea typeface="+mn-ea"/>
                <a:cs typeface="+mn-cs"/>
              </a:rPr>
              <a:t>Once you and your student have your FSA IDs, you will both also need to have these six things</a:t>
            </a:r>
            <a:r>
              <a:rPr lang="en-US" sz="1200" kern="1200" baseline="0" dirty="0">
                <a:solidFill>
                  <a:schemeClr val="tx1"/>
                </a:solidFill>
                <a:effectLst/>
                <a:latin typeface="Arial" charset="0"/>
                <a:ea typeface="+mn-ea"/>
                <a:cs typeface="+mn-cs"/>
              </a:rPr>
              <a:t> to complete the FAFSA</a:t>
            </a:r>
            <a:r>
              <a:rPr lang="en-US" sz="1200" kern="1200" dirty="0">
                <a:solidFill>
                  <a:schemeClr val="tx1"/>
                </a:solidFill>
                <a:effectLst/>
                <a:latin typeface="Arial" charset="0"/>
                <a:ea typeface="+mn-ea"/>
                <a:cs typeface="+mn-cs"/>
              </a:rPr>
              <a:t>. </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1 – Your Social Security number. If you don’t have a Social Security number,</a:t>
            </a:r>
            <a:r>
              <a:rPr lang="en-US" sz="1200" kern="1200" baseline="0" dirty="0">
                <a:solidFill>
                  <a:schemeClr val="tx1"/>
                </a:solidFill>
                <a:effectLst/>
                <a:latin typeface="Arial" charset="0"/>
                <a:ea typeface="+mn-ea"/>
                <a:cs typeface="+mn-cs"/>
              </a:rPr>
              <a:t> that’s </a:t>
            </a:r>
            <a:r>
              <a:rPr lang="en-US" sz="1200" kern="1200" dirty="0">
                <a:solidFill>
                  <a:schemeClr val="tx1"/>
                </a:solidFill>
                <a:effectLst/>
                <a:latin typeface="Arial" charset="0"/>
                <a:ea typeface="+mn-ea"/>
                <a:cs typeface="+mn-cs"/>
              </a:rPr>
              <a:t>okay for the FAFSA, but your student will need their SSN and alien registration number if they have one. </a:t>
            </a:r>
          </a:p>
          <a:p>
            <a:r>
              <a:rPr lang="en-US" sz="1200" b="1" kern="1200" dirty="0">
                <a:solidFill>
                  <a:schemeClr val="tx1"/>
                </a:solidFill>
                <a:effectLst/>
                <a:latin typeface="Arial" charset="0"/>
                <a:ea typeface="+mn-ea"/>
                <a:cs typeface="+mn-cs"/>
              </a:rPr>
              <a:t>[if mentioned earlier you can add]</a:t>
            </a:r>
            <a:r>
              <a:rPr lang="en-US" sz="1200" kern="1200" dirty="0">
                <a:solidFill>
                  <a:schemeClr val="tx1"/>
                </a:solidFill>
                <a:effectLst/>
                <a:latin typeface="Arial" charset="0"/>
                <a:ea typeface="+mn-ea"/>
                <a:cs typeface="+mn-cs"/>
              </a:rPr>
              <a:t>—As I mentioned, if you don’t have a SSN you</a:t>
            </a:r>
            <a:r>
              <a:rPr lang="en-US" sz="1200" kern="1200" baseline="0" dirty="0">
                <a:solidFill>
                  <a:schemeClr val="tx1"/>
                </a:solidFill>
                <a:effectLst/>
                <a:latin typeface="Arial" charset="0"/>
                <a:ea typeface="+mn-ea"/>
                <a:cs typeface="+mn-cs"/>
              </a:rPr>
              <a:t> won’t have an FSA ID, which means your </a:t>
            </a:r>
            <a:r>
              <a:rPr lang="en-US" sz="1200" kern="1200" dirty="0">
                <a:solidFill>
                  <a:schemeClr val="tx1"/>
                </a:solidFill>
                <a:effectLst/>
                <a:latin typeface="Arial" charset="0"/>
                <a:ea typeface="+mn-ea"/>
                <a:cs typeface="+mn-cs"/>
              </a:rPr>
              <a:t>student will need to print out the signature page so you can sign it and mail it in. </a:t>
            </a:r>
            <a:r>
              <a:rPr lang="en-US" dirty="0"/>
              <a:t>W</a:t>
            </a:r>
            <a:r>
              <a:rPr lang="en-US" sz="1200" kern="1200" dirty="0">
                <a:solidFill>
                  <a:schemeClr val="tx1"/>
                </a:solidFill>
                <a:effectLst/>
                <a:latin typeface="Arial" charset="0"/>
                <a:ea typeface="+mn-ea"/>
                <a:cs typeface="+mn-cs"/>
              </a:rPr>
              <a:t>e’ll go over that in more detail later.</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2 – Birthdays, marriage date (parents/legal guardians) and date of divorce (parents/legal guardians). If your spouse passed away, you will need that date as well.</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3 – For the 2021-2022</a:t>
            </a:r>
            <a:r>
              <a:rPr lang="en-US" sz="1200" kern="1200" baseline="0" dirty="0">
                <a:solidFill>
                  <a:schemeClr val="tx1"/>
                </a:solidFill>
                <a:effectLst/>
                <a:latin typeface="Arial" charset="0"/>
                <a:ea typeface="+mn-ea"/>
                <a:cs typeface="+mn-cs"/>
              </a:rPr>
              <a:t> academic year FAFSA, you’ll need your </a:t>
            </a:r>
            <a:r>
              <a:rPr lang="en-US" sz="1200" kern="1200" dirty="0">
                <a:solidFill>
                  <a:schemeClr val="tx1"/>
                </a:solidFill>
                <a:effectLst/>
                <a:latin typeface="Arial" charset="0"/>
                <a:ea typeface="+mn-ea"/>
                <a:cs typeface="+mn-cs"/>
              </a:rPr>
              <a:t>2019 W-2 forms and tax returns. </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4 – Bring the current balances of any bank accounts you or your students have, like checking or savings accounts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5- You will need to know the amount of any other income, like child support </a:t>
            </a:r>
            <a:r>
              <a:rPr lang="en-US" sz="1200" b="1" kern="1200" dirty="0">
                <a:solidFill>
                  <a:schemeClr val="tx1"/>
                </a:solidFill>
                <a:effectLst/>
                <a:latin typeface="Arial" charset="0"/>
                <a:ea typeface="+mn-ea"/>
                <a:cs typeface="+mn-cs"/>
              </a:rPr>
              <a:t>[provide more examples as appropriate to your audience]</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6 – You will also need to know the value of any assets you or your student</a:t>
            </a:r>
            <a:r>
              <a:rPr lang="en-US" sz="1200" kern="1200" baseline="0" dirty="0">
                <a:solidFill>
                  <a:schemeClr val="tx1"/>
                </a:solidFill>
                <a:effectLst/>
                <a:latin typeface="Arial" charset="0"/>
                <a:ea typeface="+mn-ea"/>
                <a:cs typeface="+mn-cs"/>
              </a:rPr>
              <a:t> has</a:t>
            </a:r>
            <a:r>
              <a:rPr lang="en-US" sz="1200" kern="1200" dirty="0">
                <a:solidFill>
                  <a:schemeClr val="tx1"/>
                </a:solidFill>
                <a:effectLst/>
                <a:latin typeface="Arial" charset="0"/>
                <a:ea typeface="+mn-ea"/>
                <a:cs typeface="+mn-cs"/>
              </a:rPr>
              <a:t>, like a rental or vacation property you own, or stocks, bonds and mutual funds </a:t>
            </a:r>
            <a:r>
              <a:rPr lang="en-US" sz="1200" b="1" kern="1200" dirty="0">
                <a:solidFill>
                  <a:schemeClr val="tx1"/>
                </a:solidFill>
                <a:effectLst/>
                <a:latin typeface="Arial" charset="0"/>
                <a:ea typeface="+mn-ea"/>
                <a:cs typeface="+mn-cs"/>
              </a:rPr>
              <a:t>[provide more examples as appropriate to your audience]</a:t>
            </a:r>
            <a:r>
              <a:rPr lang="en-US" sz="1200" b="0" kern="1200" dirty="0">
                <a:solidFill>
                  <a:schemeClr val="tx1"/>
                </a:solidFill>
                <a:effectLst/>
                <a:latin typeface="Arial" charset="0"/>
                <a:ea typeface="+mn-ea"/>
                <a:cs typeface="+mn-cs"/>
              </a:rPr>
              <a:t>.</a:t>
            </a:r>
            <a:r>
              <a:rPr lang="en-US" sz="1200" b="0" kern="1200" baseline="0" dirty="0">
                <a:solidFill>
                  <a:schemeClr val="tx1"/>
                </a:solidFill>
                <a:effectLst/>
                <a:latin typeface="Arial" charset="0"/>
                <a:ea typeface="+mn-ea"/>
                <a:cs typeface="+mn-cs"/>
              </a:rPr>
              <a:t> You </a:t>
            </a:r>
            <a:r>
              <a:rPr lang="en-US" sz="1200" kern="1200" dirty="0">
                <a:solidFill>
                  <a:schemeClr val="tx1"/>
                </a:solidFill>
                <a:effectLst/>
                <a:latin typeface="Arial" charset="0"/>
                <a:ea typeface="+mn-ea"/>
                <a:cs typeface="+mn-cs"/>
              </a:rPr>
              <a:t>will not need to include</a:t>
            </a:r>
            <a:r>
              <a:rPr lang="en-US" sz="1200" kern="1200" baseline="0" dirty="0">
                <a:solidFill>
                  <a:schemeClr val="tx1"/>
                </a:solidFill>
                <a:effectLst/>
                <a:latin typeface="Arial" charset="0"/>
                <a:ea typeface="+mn-ea"/>
                <a:cs typeface="+mn-cs"/>
              </a:rPr>
              <a:t> the value of the house you live in—I’ll provide more detail on this shortly</a:t>
            </a:r>
            <a:endParaRPr lang="en-US" sz="1200" kern="1200" dirty="0">
              <a:solidFill>
                <a:schemeClr val="tx1"/>
              </a:solidFill>
              <a:effectLst/>
              <a:latin typeface="Arial" charset="0"/>
              <a:ea typeface="+mn-ea"/>
              <a:cs typeface="+mn-cs"/>
            </a:endParaRP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Remember “6 to submit, “ because if you bring what you need the first time, you will get your FAFSA in earlier and that gives you a better chance of getting more financial aid - like grants! </a:t>
            </a:r>
          </a:p>
          <a:p>
            <a:r>
              <a:rPr lang="en-US" sz="1200" kern="1200" dirty="0">
                <a:solidFill>
                  <a:schemeClr val="tx1"/>
                </a:solidFill>
                <a:effectLst/>
                <a:latin typeface="Arial" charset="0"/>
                <a:ea typeface="+mn-ea"/>
                <a:cs typeface="+mn-cs"/>
              </a:rPr>
              <a:t> </a:t>
            </a:r>
          </a:p>
          <a:p>
            <a:pPr eaLnBrk="1" hangingPunct="1">
              <a:defRPr/>
            </a:pPr>
            <a:endParaRPr lang="en-US" dirty="0">
              <a:latin typeface="Arial" pitchFamily="34" charset="0"/>
              <a:ea typeface="ＭＳ Ｐゴシック" pitchFamily="34" charset="-128"/>
            </a:endParaRPr>
          </a:p>
          <a:p>
            <a:pPr eaLnBrk="1" hangingPunct="1">
              <a:defRPr/>
            </a:pPr>
            <a:endParaRPr lang="en-US" dirty="0">
              <a:latin typeface="Arial" pitchFamily="34" charset="0"/>
              <a:ea typeface="ＭＳ Ｐゴシック" pitchFamily="34" charset="-128"/>
            </a:endParaRPr>
          </a:p>
          <a:p>
            <a:pPr eaLnBrk="1" hangingPunct="1"/>
            <a:endParaRPr lang="en-US" dirty="0"/>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2" name="Slide Number Placeholder 1"/>
          <p:cNvSpPr>
            <a:spLocks noGrp="1"/>
          </p:cNvSpPr>
          <p:nvPr>
            <p:ph type="sldNum" sz="quarter" idx="11"/>
          </p:nvPr>
        </p:nvSpPr>
        <p:spPr/>
        <p:txBody>
          <a:bodyPr/>
          <a:lstStyle/>
          <a:p>
            <a:fld id="{076E16F0-1813-4CAC-AF3F-FB7495FEBA94}" type="slidenum">
              <a:rPr lang="en-US" smtClean="0"/>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Now let’s talk about when you and your student can</a:t>
            </a:r>
            <a:r>
              <a:rPr lang="en-US" baseline="0" dirty="0"/>
              <a:t> </a:t>
            </a:r>
            <a:r>
              <a:rPr lang="en-US" dirty="0"/>
              <a:t>complete the FAFSA.  </a:t>
            </a:r>
          </a:p>
          <a:p>
            <a:pPr eaLnBrk="1" hangingPunct="1"/>
            <a:endParaRPr lang="en-US" dirty="0"/>
          </a:p>
          <a:p>
            <a:pPr eaLnBrk="1" hangingPunct="1"/>
            <a:r>
              <a:rPr lang="en-US" dirty="0"/>
              <a:t>Earlier</a:t>
            </a:r>
            <a:r>
              <a:rPr lang="en-US" baseline="0" dirty="0"/>
              <a:t> I </a:t>
            </a:r>
            <a:r>
              <a:rPr lang="en-US" dirty="0"/>
              <a:t>mentioned that the </a:t>
            </a:r>
            <a:r>
              <a:rPr lang="en-US" baseline="0" dirty="0"/>
              <a:t>FAFSA is available October 1. Your student should aim to complete the FAFSA as soon after that date as possible. </a:t>
            </a:r>
          </a:p>
          <a:p>
            <a:pPr eaLnBrk="1" hangingPunct="1"/>
            <a:endParaRPr lang="en-US" baseline="0" dirty="0"/>
          </a:p>
          <a:p>
            <a:pPr eaLnBrk="1" hangingPunct="1"/>
            <a:r>
              <a:rPr lang="en-US" baseline="0" dirty="0"/>
              <a:t>I also talked about college priority dates. It’s important that they get their FAFSA completed before each college’s priority date in order to get as much aid as they are eligible for. You can find a college’s priority date on their website in the financial aid section. There is a limited amount of some types of financial aid, so you want to make sure your student gets their FAFSA done before that priority date. In other words, the sooner the better.</a:t>
            </a:r>
          </a:p>
          <a:p>
            <a:pPr eaLnBrk="1" hangingPunct="1"/>
            <a:endParaRPr lang="en-US" dirty="0"/>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2" name="Slide Number Placeholder 1"/>
          <p:cNvSpPr>
            <a:spLocks noGrp="1"/>
          </p:cNvSpPr>
          <p:nvPr>
            <p:ph type="sldNum" sz="quarter" idx="11"/>
          </p:nvPr>
        </p:nvSpPr>
        <p:spPr/>
        <p:txBody>
          <a:bodyPr/>
          <a:lstStyle/>
          <a:p>
            <a:fld id="{076E16F0-1813-4CAC-AF3F-FB7495FEBA94}" type="slidenum">
              <a:rPr lang="en-US" smtClean="0"/>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90000"/>
              </a:lnSpc>
              <a:spcBef>
                <a:spcPct val="30000"/>
              </a:spcBef>
              <a:spcAft>
                <a:spcPct val="0"/>
              </a:spcAft>
              <a:buClrTx/>
              <a:buSzTx/>
              <a:buFontTx/>
              <a:buNone/>
              <a:tabLst/>
              <a:defRPr/>
            </a:pPr>
            <a:r>
              <a:rPr lang="en-US" sz="1200" dirty="0">
                <a:solidFill>
                  <a:srgbClr val="000000"/>
                </a:solidFill>
                <a:latin typeface="Arial" pitchFamily="34" charset="0"/>
                <a:ea typeface="ＭＳ Ｐゴシック" pitchFamily="34" charset="-128"/>
              </a:rPr>
              <a:t>This is a screen shot of the official FAFSA.gov website. </a:t>
            </a:r>
            <a:r>
              <a:rPr lang="en-US" sz="1200" baseline="0" dirty="0">
                <a:solidFill>
                  <a:srgbClr val="000000"/>
                </a:solidFill>
                <a:latin typeface="Arial" pitchFamily="34" charset="0"/>
                <a:ea typeface="ＭＳ Ｐゴシック" pitchFamily="34" charset="-128"/>
              </a:rPr>
              <a:t>Avoid all other FAFSA websites or apps—many may try to charge you a fee to complete the FAFSA. So only</a:t>
            </a:r>
            <a:r>
              <a:rPr lang="en-US" sz="1200" dirty="0">
                <a:solidFill>
                  <a:srgbClr val="000000"/>
                </a:solidFill>
                <a:latin typeface="Arial" pitchFamily="34" charset="0"/>
                <a:ea typeface="ＭＳ Ｐゴシック" pitchFamily="34" charset="-128"/>
              </a:rPr>
              <a:t> go</a:t>
            </a:r>
            <a:r>
              <a:rPr lang="en-US" sz="1200" baseline="0" dirty="0">
                <a:solidFill>
                  <a:srgbClr val="000000"/>
                </a:solidFill>
                <a:latin typeface="Arial" pitchFamily="34" charset="0"/>
                <a:ea typeface="ＭＳ Ｐゴシック" pitchFamily="34" charset="-128"/>
              </a:rPr>
              <a:t> to FAFSA.gov and remember it’s always free to complete the FAFSA! </a:t>
            </a:r>
          </a:p>
          <a:p>
            <a:pPr marL="0" marR="0" lvl="0" indent="0" algn="l" defTabSz="914400" rtl="0" eaLnBrk="1" fontAlgn="base" latinLnBrk="0" hangingPunct="1">
              <a:lnSpc>
                <a:spcPct val="90000"/>
              </a:lnSpc>
              <a:spcBef>
                <a:spcPct val="30000"/>
              </a:spcBef>
              <a:spcAft>
                <a:spcPct val="0"/>
              </a:spcAft>
              <a:buClrTx/>
              <a:buSzTx/>
              <a:buFontTx/>
              <a:buNone/>
              <a:tabLst/>
              <a:defRPr/>
            </a:pPr>
            <a:endParaRPr lang="en-US" sz="1200" baseline="0" dirty="0">
              <a:solidFill>
                <a:srgbClr val="000000"/>
              </a:solidFill>
              <a:latin typeface="Arial" pitchFamily="34" charset="0"/>
              <a:ea typeface="ＭＳ Ｐゴシック" pitchFamily="34" charset="-128"/>
            </a:endParaRPr>
          </a:p>
          <a:p>
            <a:pPr marL="0" marR="0" lvl="0" indent="0" algn="l" defTabSz="914400" rtl="0" eaLnBrk="1" fontAlgn="base" latinLnBrk="0" hangingPunct="1">
              <a:lnSpc>
                <a:spcPct val="90000"/>
              </a:lnSpc>
              <a:spcBef>
                <a:spcPct val="30000"/>
              </a:spcBef>
              <a:spcAft>
                <a:spcPct val="0"/>
              </a:spcAft>
              <a:buClrTx/>
              <a:buSzTx/>
              <a:buFontTx/>
              <a:buNone/>
              <a:tabLst/>
              <a:defRPr/>
            </a:pPr>
            <a:r>
              <a:rPr lang="en-US" sz="1200" baseline="0" dirty="0">
                <a:solidFill>
                  <a:srgbClr val="000000"/>
                </a:solidFill>
                <a:latin typeface="Arial" pitchFamily="34" charset="0"/>
                <a:ea typeface="ＭＳ Ｐゴシック" pitchFamily="34" charset="-128"/>
              </a:rPr>
              <a:t>I am available to help you complete your FAFSA free of charge and </a:t>
            </a:r>
            <a:r>
              <a:rPr lang="en-US" sz="1200" b="1" baseline="0" dirty="0">
                <a:solidFill>
                  <a:srgbClr val="000000"/>
                </a:solidFill>
                <a:latin typeface="Arial" pitchFamily="34" charset="0"/>
                <a:ea typeface="ＭＳ Ｐゴシック" pitchFamily="34" charset="-128"/>
              </a:rPr>
              <a:t>[insert what you can provide here – I’m coming back to your school to help with FAFSA completion, I can schedule a day/time to come back to your school to help with completion]</a:t>
            </a:r>
            <a:r>
              <a:rPr lang="en-US" sz="1200" baseline="0" dirty="0">
                <a:solidFill>
                  <a:srgbClr val="000000"/>
                </a:solidFill>
                <a:latin typeface="Arial" pitchFamily="34" charset="0"/>
                <a:ea typeface="ＭＳ Ｐゴシック" pitchFamily="34" charset="-128"/>
              </a:rPr>
              <a:t>.  </a:t>
            </a:r>
          </a:p>
          <a:p>
            <a:pPr marL="0" marR="0" lvl="0" indent="0" algn="l" defTabSz="914400" rtl="0" eaLnBrk="1" fontAlgn="base" latinLnBrk="0" hangingPunct="1">
              <a:lnSpc>
                <a:spcPct val="90000"/>
              </a:lnSpc>
              <a:spcBef>
                <a:spcPct val="30000"/>
              </a:spcBef>
              <a:spcAft>
                <a:spcPct val="0"/>
              </a:spcAft>
              <a:buClrTx/>
              <a:buSzTx/>
              <a:buFontTx/>
              <a:buNone/>
              <a:tabLst/>
              <a:defRPr/>
            </a:pPr>
            <a:endParaRPr lang="en-US" sz="1200" b="1" baseline="0" dirty="0">
              <a:solidFill>
                <a:srgbClr val="000000"/>
              </a:solidFill>
              <a:latin typeface="Arial" pitchFamily="34" charset="0"/>
              <a:ea typeface="ＭＳ Ｐゴシック" pitchFamily="34" charset="-128"/>
            </a:endParaRPr>
          </a:p>
          <a:p>
            <a:pPr marL="0" marR="0" lvl="0" indent="0" algn="l" defTabSz="914400" rtl="0" eaLnBrk="1" fontAlgn="base" latinLnBrk="0" hangingPunct="1">
              <a:lnSpc>
                <a:spcPct val="90000"/>
              </a:lnSpc>
              <a:spcBef>
                <a:spcPct val="30000"/>
              </a:spcBef>
              <a:spcAft>
                <a:spcPct val="0"/>
              </a:spcAft>
              <a:buClrTx/>
              <a:buSzTx/>
              <a:buFontTx/>
              <a:buNone/>
              <a:tabLst/>
              <a:defRPr/>
            </a:pPr>
            <a:r>
              <a:rPr lang="en-US" sz="1200" baseline="0" dirty="0">
                <a:solidFill>
                  <a:srgbClr val="000000"/>
                </a:solidFill>
                <a:latin typeface="Arial" pitchFamily="34" charset="0"/>
                <a:ea typeface="ＭＳ Ｐゴシック" pitchFamily="34" charset="-128"/>
              </a:rPr>
              <a:t>It is easiest and fastest to complete your FAFSA online, but you can download a paper copy through the FAFSA.gov website. If you do complete the paper FAFSA, it will take longer to process than if you complete it online. </a:t>
            </a:r>
          </a:p>
          <a:p>
            <a:pPr marL="0" marR="0" lvl="0" indent="0" algn="l" defTabSz="914400" rtl="0" eaLnBrk="1" fontAlgn="base" latinLnBrk="0" hangingPunct="1">
              <a:lnSpc>
                <a:spcPct val="90000"/>
              </a:lnSpc>
              <a:spcBef>
                <a:spcPct val="30000"/>
              </a:spcBef>
              <a:spcAft>
                <a:spcPct val="0"/>
              </a:spcAft>
              <a:buClrTx/>
              <a:buSzTx/>
              <a:buFontTx/>
              <a:buNone/>
              <a:tabLst/>
              <a:defRPr/>
            </a:pPr>
            <a:endParaRPr lang="en-US" altLang="ja-JP" sz="1200" baseline="0" dirty="0">
              <a:solidFill>
                <a:srgbClr val="000000"/>
              </a:solidFill>
              <a:latin typeface="Arial" pitchFamily="34" charset="0"/>
              <a:ea typeface="ＭＳ Ｐゴシック" pitchFamily="34" charset="-128"/>
            </a:endParaRPr>
          </a:p>
          <a:p>
            <a:pPr marL="0" marR="0" lvl="0" indent="0" algn="l" defTabSz="914400" rtl="0" eaLnBrk="1" fontAlgn="base" latinLnBrk="0" hangingPunct="1">
              <a:lnSpc>
                <a:spcPct val="90000"/>
              </a:lnSpc>
              <a:spcBef>
                <a:spcPct val="30000"/>
              </a:spcBef>
              <a:spcAft>
                <a:spcPct val="0"/>
              </a:spcAft>
              <a:buClrTx/>
              <a:buSzTx/>
              <a:buFontTx/>
              <a:buNone/>
              <a:tabLst/>
              <a:defRPr/>
            </a:pPr>
            <a:endParaRPr lang="en-US" altLang="ja-JP" sz="1200" dirty="0">
              <a:solidFill>
                <a:srgbClr val="000000"/>
              </a:solidFill>
              <a:latin typeface="Arial" pitchFamily="34" charset="0"/>
              <a:ea typeface="ＭＳ Ｐゴシック" pitchFamily="34" charset="-128"/>
            </a:endParaRPr>
          </a:p>
          <a:p>
            <a:pPr eaLnBrk="1" hangingPunct="1">
              <a:lnSpc>
                <a:spcPct val="90000"/>
              </a:lnSpc>
              <a:defRPr/>
            </a:pPr>
            <a:endParaRPr lang="en-US" sz="1200" dirty="0">
              <a:latin typeface="Arial" pitchFamily="34" charset="0"/>
              <a:ea typeface="ＭＳ Ｐゴシック" pitchFamily="34" charset="-128"/>
            </a:endParaRPr>
          </a:p>
          <a:p>
            <a:pPr eaLnBrk="1" hangingPunct="1">
              <a:lnSpc>
                <a:spcPct val="90000"/>
              </a:lnSpc>
              <a:defRPr/>
            </a:pPr>
            <a:endParaRPr lang="en-US" sz="1200" dirty="0">
              <a:latin typeface="Arial" pitchFamily="34" charset="0"/>
              <a:ea typeface="ＭＳ Ｐゴシック" pitchFamily="34" charset="-128"/>
            </a:endParaRPr>
          </a:p>
          <a:p>
            <a:pPr eaLnBrk="1" hangingPunct="1"/>
            <a:endParaRPr lang="en-US" dirty="0"/>
          </a:p>
        </p:txBody>
      </p:sp>
      <p:sp>
        <p:nvSpPr>
          <p:cNvPr id="4" name="Header Placeholder 3"/>
          <p:cNvSpPr>
            <a:spLocks noGrp="1"/>
          </p:cNvSpPr>
          <p:nvPr>
            <p:ph type="hdr" sz="quarter" idx="10"/>
          </p:nvPr>
        </p:nvSpPr>
        <p:spPr/>
        <p:txBody>
          <a:bodyPr/>
          <a:lstStyle/>
          <a:p>
            <a:pPr>
              <a:defRPr/>
            </a:pPr>
            <a:endParaRPr lang="en-US" dirty="0"/>
          </a:p>
        </p:txBody>
      </p:sp>
      <p:sp>
        <p:nvSpPr>
          <p:cNvPr id="2" name="Slide Number Placeholder 1"/>
          <p:cNvSpPr>
            <a:spLocks noGrp="1"/>
          </p:cNvSpPr>
          <p:nvPr>
            <p:ph type="sldNum" sz="quarter" idx="11"/>
          </p:nvPr>
        </p:nvSpPr>
        <p:spPr/>
        <p:txBody>
          <a:bodyPr/>
          <a:lstStyle/>
          <a:p>
            <a:fld id="{076E16F0-1813-4CAC-AF3F-FB7495FEBA94}" type="slidenum">
              <a:rPr lang="en-US" smtClean="0"/>
              <a:t>18</a:t>
            </a:fld>
            <a:endParaRPr lang="en-US"/>
          </a:p>
        </p:txBody>
      </p:sp>
    </p:spTree>
    <p:extLst>
      <p:ext uri="{BB962C8B-B14F-4D97-AF65-F5344CB8AC3E}">
        <p14:creationId xmlns:p14="http://schemas.microsoft.com/office/powerpoint/2010/main" val="18442573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90000"/>
              </a:lnSpc>
              <a:spcBef>
                <a:spcPct val="30000"/>
              </a:spcBef>
              <a:spcAft>
                <a:spcPct val="0"/>
              </a:spcAft>
              <a:buClrTx/>
              <a:buSzTx/>
              <a:buFontTx/>
              <a:buNone/>
              <a:tabLst/>
              <a:defRPr/>
            </a:pPr>
            <a:r>
              <a:rPr lang="en-US" sz="1200" b="0" i="0" kern="1200" dirty="0">
                <a:solidFill>
                  <a:schemeClr val="tx1"/>
                </a:solidFill>
                <a:effectLst/>
                <a:latin typeface="Arial" charset="0"/>
                <a:ea typeface="+mn-ea"/>
                <a:cs typeface="+mn-cs"/>
              </a:rPr>
              <a:t>Students and parents can</a:t>
            </a:r>
            <a:r>
              <a:rPr lang="en-US" sz="1200" b="0" i="0" kern="1200" baseline="0" dirty="0">
                <a:solidFill>
                  <a:schemeClr val="tx1"/>
                </a:solidFill>
                <a:effectLst/>
                <a:latin typeface="Arial" charset="0"/>
                <a:ea typeface="+mn-ea"/>
                <a:cs typeface="+mn-cs"/>
              </a:rPr>
              <a:t> also</a:t>
            </a:r>
            <a:r>
              <a:rPr lang="en-US" sz="1200" b="0" i="0" kern="1200" dirty="0">
                <a:solidFill>
                  <a:schemeClr val="tx1"/>
                </a:solidFill>
                <a:effectLst/>
                <a:latin typeface="Arial" charset="0"/>
                <a:ea typeface="+mn-ea"/>
                <a:cs typeface="+mn-cs"/>
              </a:rPr>
              <a:t> complete the 2021-22 FAFSA through the </a:t>
            </a:r>
            <a:r>
              <a:rPr lang="en-US" sz="1200" b="0" i="0" kern="1200" dirty="0" err="1">
                <a:solidFill>
                  <a:schemeClr val="tx1"/>
                </a:solidFill>
                <a:effectLst/>
                <a:latin typeface="Arial" charset="0"/>
                <a:ea typeface="+mn-ea"/>
                <a:cs typeface="+mn-cs"/>
              </a:rPr>
              <a:t>myStudentAid</a:t>
            </a:r>
            <a:r>
              <a:rPr lang="en-US" sz="1200" b="0" i="0" kern="1200" dirty="0">
                <a:solidFill>
                  <a:schemeClr val="tx1"/>
                </a:solidFill>
                <a:effectLst/>
                <a:latin typeface="Arial" charset="0"/>
                <a:ea typeface="+mn-ea"/>
                <a:cs typeface="+mn-cs"/>
              </a:rPr>
              <a:t> mobile app</a:t>
            </a:r>
            <a:r>
              <a:rPr lang="en-US" sz="1200" b="0" i="0" kern="1200" baseline="0" dirty="0">
                <a:solidFill>
                  <a:schemeClr val="tx1"/>
                </a:solidFill>
                <a:effectLst/>
                <a:latin typeface="Arial" charset="0"/>
                <a:ea typeface="+mn-ea"/>
                <a:cs typeface="+mn-cs"/>
              </a:rPr>
              <a:t>, which is available for download </a:t>
            </a:r>
            <a:r>
              <a:rPr lang="en-US" sz="1200" b="0" i="0" kern="1200" dirty="0">
                <a:solidFill>
                  <a:schemeClr val="tx1"/>
                </a:solidFill>
                <a:effectLst/>
                <a:latin typeface="Arial" charset="0"/>
                <a:ea typeface="ＭＳ Ｐゴシック" charset="0"/>
                <a:cs typeface="ＭＳ Ｐゴシック" charset="0"/>
              </a:rPr>
              <a:t>in the Apple</a:t>
            </a:r>
            <a:r>
              <a:rPr lang="en-US" sz="1200" b="0" i="0" kern="1200" baseline="0" dirty="0">
                <a:solidFill>
                  <a:schemeClr val="tx1"/>
                </a:solidFill>
                <a:effectLst/>
                <a:latin typeface="Arial" charset="0"/>
                <a:ea typeface="ＭＳ Ｐゴシック" charset="0"/>
                <a:cs typeface="ＭＳ Ｐゴシック" charset="0"/>
              </a:rPr>
              <a:t> Store </a:t>
            </a:r>
            <a:r>
              <a:rPr lang="en-US" sz="1200" b="0" i="0" kern="1200" dirty="0">
                <a:solidFill>
                  <a:schemeClr val="tx1"/>
                </a:solidFill>
                <a:effectLst/>
                <a:latin typeface="Arial" charset="0"/>
                <a:ea typeface="ＭＳ Ｐゴシック" charset="0"/>
                <a:cs typeface="ＭＳ Ｐゴシック" charset="0"/>
              </a:rPr>
              <a:t>(iOS) or</a:t>
            </a:r>
            <a:r>
              <a:rPr lang="en-US" sz="1200" b="0" i="0" kern="1200" baseline="0" dirty="0">
                <a:solidFill>
                  <a:schemeClr val="tx1"/>
                </a:solidFill>
                <a:effectLst/>
                <a:latin typeface="Arial" charset="0"/>
                <a:ea typeface="ＭＳ Ｐゴシック" charset="0"/>
                <a:cs typeface="ＭＳ Ｐゴシック" charset="0"/>
              </a:rPr>
              <a:t> Google Play</a:t>
            </a:r>
            <a:r>
              <a:rPr lang="en-US" sz="1200" b="0" i="0" kern="1200" dirty="0">
                <a:solidFill>
                  <a:schemeClr val="tx1"/>
                </a:solidFill>
                <a:effectLst/>
                <a:latin typeface="Arial" charset="0"/>
                <a:ea typeface="ＭＳ Ｐゴシック" charset="0"/>
                <a:cs typeface="ＭＳ Ｐゴシック" charset="0"/>
              </a:rPr>
              <a:t> (Android). </a:t>
            </a:r>
            <a:endParaRPr lang="en-US" sz="1200" b="0" i="0" kern="1200" dirty="0">
              <a:solidFill>
                <a:schemeClr val="tx1"/>
              </a:solidFill>
              <a:effectLst/>
              <a:latin typeface="Arial" charset="0"/>
              <a:ea typeface="+mn-ea"/>
              <a:cs typeface="+mn-cs"/>
            </a:endParaRPr>
          </a:p>
          <a:p>
            <a:pPr marL="0" marR="0" lvl="0" indent="0" algn="l" defTabSz="914400" rtl="0" eaLnBrk="1" fontAlgn="base" latinLnBrk="0" hangingPunct="1">
              <a:lnSpc>
                <a:spcPct val="90000"/>
              </a:lnSpc>
              <a:spcBef>
                <a:spcPct val="30000"/>
              </a:spcBef>
              <a:spcAft>
                <a:spcPct val="0"/>
              </a:spcAft>
              <a:buClrTx/>
              <a:buSzTx/>
              <a:buFontTx/>
              <a:buNone/>
              <a:tabLst/>
              <a:defRPr/>
            </a:pPr>
            <a:endParaRPr lang="en-US" sz="1200" baseline="0" dirty="0">
              <a:solidFill>
                <a:srgbClr val="000000"/>
              </a:solidFill>
              <a:latin typeface="Arial" pitchFamily="34" charset="0"/>
              <a:ea typeface="ＭＳ Ｐゴシック" pitchFamily="34" charset="-128"/>
            </a:endParaRPr>
          </a:p>
          <a:p>
            <a:pPr marL="0" marR="0" lvl="0" indent="0" algn="l" defTabSz="914400" rtl="0" eaLnBrk="1" fontAlgn="base" latinLnBrk="0" hangingPunct="1">
              <a:lnSpc>
                <a:spcPct val="90000"/>
              </a:lnSpc>
              <a:spcBef>
                <a:spcPct val="30000"/>
              </a:spcBef>
              <a:spcAft>
                <a:spcPct val="0"/>
              </a:spcAft>
              <a:buClrTx/>
              <a:buSzTx/>
              <a:buFontTx/>
              <a:buNone/>
              <a:tabLst/>
              <a:defRPr/>
            </a:pPr>
            <a:endParaRPr lang="en-US" altLang="ja-JP" sz="1200" baseline="0" dirty="0">
              <a:solidFill>
                <a:srgbClr val="000000"/>
              </a:solidFill>
              <a:latin typeface="Arial" pitchFamily="34" charset="0"/>
              <a:ea typeface="ＭＳ Ｐゴシック" pitchFamily="34" charset="-128"/>
            </a:endParaRPr>
          </a:p>
          <a:p>
            <a:pPr marL="0" marR="0" lvl="0" indent="0" algn="l" defTabSz="914400" rtl="0" eaLnBrk="1" fontAlgn="base" latinLnBrk="0" hangingPunct="1">
              <a:lnSpc>
                <a:spcPct val="90000"/>
              </a:lnSpc>
              <a:spcBef>
                <a:spcPct val="30000"/>
              </a:spcBef>
              <a:spcAft>
                <a:spcPct val="0"/>
              </a:spcAft>
              <a:buClrTx/>
              <a:buSzTx/>
              <a:buFontTx/>
              <a:buNone/>
              <a:tabLst/>
              <a:defRPr/>
            </a:pPr>
            <a:endParaRPr lang="en-US" altLang="ja-JP" sz="1200" dirty="0">
              <a:solidFill>
                <a:srgbClr val="000000"/>
              </a:solidFill>
              <a:latin typeface="Arial" pitchFamily="34" charset="0"/>
              <a:ea typeface="ＭＳ Ｐゴシック" pitchFamily="34" charset="-128"/>
            </a:endParaRPr>
          </a:p>
          <a:p>
            <a:pPr eaLnBrk="1" hangingPunct="1">
              <a:lnSpc>
                <a:spcPct val="90000"/>
              </a:lnSpc>
              <a:defRPr/>
            </a:pPr>
            <a:endParaRPr lang="en-US" sz="1200" dirty="0">
              <a:latin typeface="Arial" pitchFamily="34" charset="0"/>
              <a:ea typeface="ＭＳ Ｐゴシック" pitchFamily="34" charset="-128"/>
            </a:endParaRPr>
          </a:p>
          <a:p>
            <a:pPr eaLnBrk="1" hangingPunct="1">
              <a:lnSpc>
                <a:spcPct val="90000"/>
              </a:lnSpc>
              <a:defRPr/>
            </a:pPr>
            <a:endParaRPr lang="en-US" sz="1200" dirty="0">
              <a:latin typeface="Arial" pitchFamily="34" charset="0"/>
              <a:ea typeface="ＭＳ Ｐゴシック" pitchFamily="34" charset="-128"/>
            </a:endParaRPr>
          </a:p>
          <a:p>
            <a:pPr eaLnBrk="1" hangingPunct="1"/>
            <a:endParaRPr lang="en-US" dirty="0"/>
          </a:p>
        </p:txBody>
      </p:sp>
      <p:sp>
        <p:nvSpPr>
          <p:cNvPr id="4" name="Header Placeholder 3"/>
          <p:cNvSpPr>
            <a:spLocks noGrp="1"/>
          </p:cNvSpPr>
          <p:nvPr>
            <p:ph type="hdr" sz="quarter" idx="10"/>
          </p:nvPr>
        </p:nvSpPr>
        <p:spPr/>
        <p:txBody>
          <a:bodyPr/>
          <a:lstStyle/>
          <a:p>
            <a:pPr>
              <a:defRPr/>
            </a:pPr>
            <a:endParaRPr lang="en-US" dirty="0"/>
          </a:p>
        </p:txBody>
      </p:sp>
      <p:sp>
        <p:nvSpPr>
          <p:cNvPr id="2" name="Slide Number Placeholder 1"/>
          <p:cNvSpPr>
            <a:spLocks noGrp="1"/>
          </p:cNvSpPr>
          <p:nvPr>
            <p:ph type="sldNum" sz="quarter" idx="11"/>
          </p:nvPr>
        </p:nvSpPr>
        <p:spPr/>
        <p:txBody>
          <a:bodyPr/>
          <a:lstStyle/>
          <a:p>
            <a:fld id="{076E16F0-1813-4CAC-AF3F-FB7495FEBA94}" type="slidenum">
              <a:rPr lang="en-US" smtClean="0"/>
              <a:t>19</a:t>
            </a:fld>
            <a:endParaRPr lang="en-US"/>
          </a:p>
        </p:txBody>
      </p:sp>
    </p:spTree>
    <p:extLst>
      <p:ext uri="{BB962C8B-B14F-4D97-AF65-F5344CB8AC3E}">
        <p14:creationId xmlns:p14="http://schemas.microsoft.com/office/powerpoint/2010/main" val="3388706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350">
              <a:defRPr/>
            </a:pPr>
            <a:r>
              <a:rPr lang="en-US" dirty="0">
                <a:solidFill>
                  <a:srgbClr val="000000"/>
                </a:solidFill>
              </a:rPr>
              <a:t>As I said,</a:t>
            </a:r>
            <a:r>
              <a:rPr lang="en-US" baseline="0" dirty="0">
                <a:solidFill>
                  <a:srgbClr val="000000"/>
                </a:solidFill>
              </a:rPr>
              <a:t> th</a:t>
            </a:r>
            <a:r>
              <a:rPr lang="en-US" dirty="0">
                <a:solidFill>
                  <a:srgbClr val="000000"/>
                </a:solidFill>
              </a:rPr>
              <a:t>e FAFSA is the key!</a:t>
            </a:r>
            <a:r>
              <a:rPr lang="en-US" baseline="0" dirty="0">
                <a:solidFill>
                  <a:srgbClr val="000000"/>
                </a:solidFill>
              </a:rPr>
              <a:t> </a:t>
            </a:r>
            <a:r>
              <a:rPr lang="en-US" dirty="0">
                <a:solidFill>
                  <a:srgbClr val="000000"/>
                </a:solidFill>
              </a:rPr>
              <a:t>That’s why we are all here today.</a:t>
            </a:r>
            <a:r>
              <a:rPr lang="en-US" baseline="0" dirty="0">
                <a:solidFill>
                  <a:srgbClr val="000000"/>
                </a:solidFill>
              </a:rPr>
              <a:t> </a:t>
            </a:r>
            <a:r>
              <a:rPr lang="en-US" dirty="0">
                <a:solidFill>
                  <a:srgbClr val="000000"/>
                </a:solidFill>
              </a:rPr>
              <a:t>When</a:t>
            </a:r>
            <a:r>
              <a:rPr lang="en-US" baseline="0" dirty="0">
                <a:solidFill>
                  <a:srgbClr val="000000"/>
                </a:solidFill>
              </a:rPr>
              <a:t> you and your student complete the Free Application for Federal Student Aid, you are applying for federal financial aid from the government—the #1 source for college financial aid.</a:t>
            </a:r>
          </a:p>
          <a:p>
            <a:pPr eaLnBrk="1" hangingPunct="1"/>
            <a:r>
              <a:rPr lang="en-US" dirty="0"/>
              <a:t>Maybe you’ve heard about what a bear the FAFSA is to fill out, and it’s partially true. Let’s face it, it’s a government form, so why do in 10 questions what you can do in a hundred, right? </a:t>
            </a:r>
          </a:p>
          <a:p>
            <a:pPr eaLnBrk="1" hangingPunct="1"/>
            <a:r>
              <a:rPr lang="en-US" dirty="0"/>
              <a:t>But actually it’s not as bad as you might think, and after today, you’ll have a better understanding of what it is and what you need to do.</a:t>
            </a:r>
          </a:p>
          <a:p>
            <a:pPr eaLnBrk="1" hangingPunct="1"/>
            <a:endParaRPr lang="en-US" dirty="0">
              <a:solidFill>
                <a:srgbClr val="000000"/>
              </a:solidFil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a:t>Recently there have been a few major upgrades that will make it even easier, too. </a:t>
            </a:r>
            <a:r>
              <a:rPr lang="en-US" sz="1200" b="0" i="0" kern="1200" dirty="0">
                <a:solidFill>
                  <a:schemeClr val="tx1"/>
                </a:solidFill>
                <a:effectLst/>
                <a:latin typeface="Arial" charset="0"/>
                <a:ea typeface="+mn-ea"/>
                <a:cs typeface="+mn-cs"/>
              </a:rPr>
              <a:t>The fafsa.gov website has been redesigned so that the site pages will fit the screen size and shape of any computer or device, including mobile devices such as smartphones or tablets.</a:t>
            </a:r>
            <a:r>
              <a:rPr lang="en-US" sz="1200" b="0" i="0" kern="1200" baseline="0" dirty="0">
                <a:solidFill>
                  <a:schemeClr val="tx1"/>
                </a:solidFill>
                <a:effectLst/>
                <a:latin typeface="Arial" charset="0"/>
                <a:ea typeface="+mn-ea"/>
                <a:cs typeface="+mn-cs"/>
              </a:rPr>
              <a:t> And, t</a:t>
            </a:r>
            <a:r>
              <a:rPr lang="en-US" sz="1200" b="0" i="0" kern="1200" dirty="0">
                <a:solidFill>
                  <a:schemeClr val="tx1"/>
                </a:solidFill>
                <a:effectLst/>
                <a:latin typeface="Arial" charset="0"/>
                <a:ea typeface="+mn-ea"/>
                <a:cs typeface="+mn-cs"/>
              </a:rPr>
              <a:t>he online FAFSA form provides faster feedback. For example, you’ll be notified of any</a:t>
            </a:r>
            <a:r>
              <a:rPr lang="en-US" sz="1200" b="0" i="0" kern="1200" baseline="0" dirty="0">
                <a:solidFill>
                  <a:schemeClr val="tx1"/>
                </a:solidFill>
                <a:effectLst/>
                <a:latin typeface="Arial" charset="0"/>
                <a:ea typeface="+mn-ea"/>
                <a:cs typeface="+mn-cs"/>
              </a:rPr>
              <a:t> errors immediately upon </a:t>
            </a:r>
            <a:r>
              <a:rPr lang="en-US" sz="1200" b="0" i="0" kern="1200" dirty="0">
                <a:solidFill>
                  <a:schemeClr val="tx1"/>
                </a:solidFill>
                <a:effectLst/>
                <a:latin typeface="Arial" charset="0"/>
                <a:ea typeface="+mn-ea"/>
                <a:cs typeface="+mn-cs"/>
              </a:rPr>
              <a:t>completing the form's fields.</a:t>
            </a:r>
            <a:endParaRPr lang="en-US" dirty="0">
              <a:solidFill>
                <a:srgbClr val="000000"/>
              </a:solidFill>
            </a:endParaRPr>
          </a:p>
          <a:p>
            <a:pPr eaLnBrk="1" hangingPunct="1"/>
            <a:endParaRPr lang="en-US" dirty="0">
              <a:solidFill>
                <a:srgbClr val="000000"/>
              </a:solidFill>
            </a:endParaRPr>
          </a:p>
          <a:p>
            <a:pPr eaLnBrk="1" hangingPunct="1"/>
            <a:r>
              <a:rPr lang="en-US" baseline="0" dirty="0"/>
              <a:t>Completing the FAFSA is the first and most important step you and your student need to take to get financial aid.  </a:t>
            </a:r>
          </a:p>
          <a:p>
            <a:pPr eaLnBrk="1" hangingPunct="1"/>
            <a:r>
              <a:rPr lang="en-US" baseline="0" dirty="0"/>
              <a:t>It’s how you get access to federal grants, work-study</a:t>
            </a:r>
            <a:r>
              <a:rPr lang="en-US" dirty="0"/>
              <a:t> and</a:t>
            </a:r>
            <a:r>
              <a:rPr lang="en-US" baseline="0" dirty="0"/>
              <a:t> government loans as well as state grants and some scholarships.</a:t>
            </a:r>
          </a:p>
          <a:p>
            <a:pPr eaLnBrk="1" hangingPunct="1"/>
            <a:endParaRPr lang="en-US" baseline="0" dirty="0"/>
          </a:p>
          <a:p>
            <a:pPr eaLnBrk="1" hangingPunct="1"/>
            <a:r>
              <a:rPr lang="en-US" baseline="0" dirty="0"/>
              <a:t>Now let’s talk about grants,</a:t>
            </a:r>
            <a:r>
              <a:rPr lang="en-US" dirty="0"/>
              <a:t> work study and loans and how they can help get your student to college.</a:t>
            </a:r>
            <a:endParaRPr lang="en-US" baseline="0" dirty="0"/>
          </a:p>
        </p:txBody>
      </p:sp>
      <p:sp>
        <p:nvSpPr>
          <p:cNvPr id="4" name="Header Placeholder 3"/>
          <p:cNvSpPr>
            <a:spLocks noGrp="1"/>
          </p:cNvSpPr>
          <p:nvPr>
            <p:ph type="hdr" sz="quarter" idx="10"/>
          </p:nvPr>
        </p:nvSpPr>
        <p:spPr/>
        <p:txBody>
          <a:bodyPr/>
          <a:lstStyle/>
          <a:p>
            <a:pPr>
              <a:defRPr/>
            </a:pPr>
            <a:endParaRPr lang="en-US" dirty="0"/>
          </a:p>
        </p:txBody>
      </p:sp>
      <p:sp>
        <p:nvSpPr>
          <p:cNvPr id="2" name="Slide Number Placeholder 1"/>
          <p:cNvSpPr>
            <a:spLocks noGrp="1"/>
          </p:cNvSpPr>
          <p:nvPr>
            <p:ph type="sldNum" sz="quarter" idx="11"/>
          </p:nvPr>
        </p:nvSpPr>
        <p:spPr/>
        <p:txBody>
          <a:bodyPr/>
          <a:lstStyle/>
          <a:p>
            <a:fld id="{076E16F0-1813-4CAC-AF3F-FB7495FEBA94}" type="slidenum">
              <a:rPr lang="en-US" smtClean="0"/>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When your senior</a:t>
            </a:r>
            <a:r>
              <a:rPr lang="en-US" baseline="0" dirty="0"/>
              <a:t> gets started, i</a:t>
            </a:r>
            <a:r>
              <a:rPr lang="en-US" dirty="0"/>
              <a:t>t’s important</a:t>
            </a:r>
            <a:r>
              <a:rPr lang="en-US" baseline="0" dirty="0"/>
              <a:t> they select Start 2021-2022 FAFSA. </a:t>
            </a:r>
          </a:p>
          <a:p>
            <a:endParaRPr lang="en-US" baseline="0" dirty="0"/>
          </a:p>
          <a:p>
            <a:r>
              <a:rPr lang="en-US" baseline="0" dirty="0"/>
              <a:t>Now we’ll take a look at the different sections of the FAFSA.</a:t>
            </a:r>
          </a:p>
          <a:p>
            <a:pPr eaLnBrk="1" hangingPunct="1"/>
            <a:endParaRPr lang="en-US" dirty="0"/>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2" name="Slide Number Placeholder 1"/>
          <p:cNvSpPr>
            <a:spLocks noGrp="1"/>
          </p:cNvSpPr>
          <p:nvPr>
            <p:ph type="sldNum" sz="quarter" idx="11"/>
          </p:nvPr>
        </p:nvSpPr>
        <p:spPr/>
        <p:txBody>
          <a:bodyPr/>
          <a:lstStyle/>
          <a:p>
            <a:fld id="{076E16F0-1813-4CAC-AF3F-FB7495FEBA94}" type="slidenum">
              <a:rPr lang="en-US" smtClean="0"/>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Section 1 is the student</a:t>
            </a:r>
            <a:r>
              <a:rPr lang="en-US" baseline="0" dirty="0"/>
              <a:t> information section. </a:t>
            </a:r>
            <a:r>
              <a:rPr lang="en-US" dirty="0"/>
              <a:t>This is where name,</a:t>
            </a:r>
            <a:r>
              <a:rPr lang="en-US" baseline="0" dirty="0"/>
              <a:t> Social Security number, address and email get entered.</a:t>
            </a:r>
            <a:r>
              <a:rPr lang="en-US" sz="1200" b="1" kern="1200" dirty="0">
                <a:solidFill>
                  <a:schemeClr val="tx1"/>
                </a:solidFill>
                <a:effectLst/>
                <a:latin typeface="Arial" charset="0"/>
                <a:ea typeface="+mn-ea"/>
                <a:cs typeface="+mn-cs"/>
              </a:rPr>
              <a:t> </a:t>
            </a:r>
            <a:endParaRPr lang="en-US" baseline="0" dirty="0"/>
          </a:p>
          <a:p>
            <a:pPr eaLnBrk="1" hangingPunct="1"/>
            <a:endParaRPr lang="en-US" baseline="0" dirty="0"/>
          </a:p>
          <a:p>
            <a:pPr eaLnBrk="1" hangingPunct="1"/>
            <a:r>
              <a:rPr lang="en-US" baseline="0" dirty="0"/>
              <a:t>One important note for your student—they should not use their high school email address. They should use an email that they check frequently and will use for years to come—eventually their high school email address will expire and that will be a problem. </a:t>
            </a:r>
          </a:p>
          <a:p>
            <a:pPr eaLnBrk="1" hangingPunct="1"/>
            <a:endParaRPr lang="en-US" baseline="0" dirty="0"/>
          </a:p>
          <a:p>
            <a:pPr eaLnBrk="1" hangingPunct="1"/>
            <a:r>
              <a:rPr lang="en-US" baseline="0" dirty="0"/>
              <a:t>I also want to point out that throughout the FAFSA </a:t>
            </a:r>
            <a:r>
              <a:rPr lang="en-US" dirty="0"/>
              <a:t>at the right of each screen is the “Help and Hints” section. You’ll see information on what section you are in and tips to help complete the FAFSA accurately and easily. If your student isn’t clear on what the question is asking, they should look at this box.</a:t>
            </a:r>
            <a:r>
              <a:rPr lang="en-US" baseline="0" dirty="0"/>
              <a:t> </a:t>
            </a:r>
            <a:r>
              <a:rPr lang="en-US" dirty="0"/>
              <a:t>This will be especially helpful when completing</a:t>
            </a:r>
            <a:r>
              <a:rPr lang="en-US" baseline="0" dirty="0"/>
              <a:t> the income and assets questions.</a:t>
            </a:r>
            <a:endParaRPr lang="en-US" dirty="0"/>
          </a:p>
          <a:p>
            <a:pPr eaLnBrk="1" hangingPunct="1"/>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Another question you’ll see in this section asks if you’re interested in being considered for work-study. As I mentioned earlier, </a:t>
            </a:r>
            <a:r>
              <a:rPr lang="en-US" b="0" dirty="0">
                <a:latin typeface="Arial" pitchFamily="34" charset="0"/>
                <a:ea typeface="ＭＳ Ｐゴシック" pitchFamily="34" charset="-128"/>
              </a:rPr>
              <a:t>work-study is</a:t>
            </a:r>
            <a:r>
              <a:rPr lang="en-US" b="0" baseline="0" dirty="0">
                <a:latin typeface="Arial" pitchFamily="34" charset="0"/>
                <a:ea typeface="ＭＳ Ｐゴシック" pitchFamily="34" charset="-128"/>
              </a:rPr>
              <a:t> money </a:t>
            </a:r>
            <a:r>
              <a:rPr lang="en-US" dirty="0">
                <a:latin typeface="Arial" pitchFamily="34" charset="0"/>
                <a:ea typeface="ＭＳ Ｐゴシック" pitchFamily="34" charset="-128"/>
              </a:rPr>
              <a:t>earned by working a job on</a:t>
            </a:r>
            <a:r>
              <a:rPr lang="en-US" baseline="0" dirty="0">
                <a:latin typeface="Arial" pitchFamily="34" charset="0"/>
                <a:ea typeface="ＭＳ Ｐゴシック" pitchFamily="34" charset="-128"/>
              </a:rPr>
              <a:t> or near </a:t>
            </a:r>
            <a:r>
              <a:rPr lang="en-US" dirty="0">
                <a:latin typeface="Arial" pitchFamily="34" charset="0"/>
                <a:ea typeface="ＭＳ Ｐゴシック" pitchFamily="34" charset="-128"/>
              </a:rPr>
              <a:t>campus.</a:t>
            </a:r>
            <a:r>
              <a:rPr lang="en-US" baseline="0" dirty="0">
                <a:latin typeface="Arial" pitchFamily="34" charset="0"/>
                <a:ea typeface="ＭＳ Ｐゴシック" pitchFamily="34" charset="-128"/>
              </a:rPr>
              <a:t> It’s always good to select “yes.” If students are offered work-study, they don’t have to accept it, but it is a great way to earn more money to pay for personal and college expenses.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latin typeface="Arial" pitchFamily="34" charset="0"/>
              <a:ea typeface="ＭＳ Ｐゴシック" pitchFamily="34"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latin typeface="Arial" pitchFamily="34" charset="0"/>
              <a:ea typeface="ＭＳ Ｐゴシック" pitchFamily="34" charset="-128"/>
            </a:endParaRPr>
          </a:p>
          <a:p>
            <a:pPr eaLnBrk="1" hangingPunct="1"/>
            <a:endParaRPr lang="en-US" dirty="0"/>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2" name="Slide Number Placeholder 1"/>
          <p:cNvSpPr>
            <a:spLocks noGrp="1"/>
          </p:cNvSpPr>
          <p:nvPr>
            <p:ph type="sldNum" sz="quarter" idx="11"/>
          </p:nvPr>
        </p:nvSpPr>
        <p:spPr/>
        <p:txBody>
          <a:bodyPr/>
          <a:lstStyle/>
          <a:p>
            <a:fld id="{076E16F0-1813-4CAC-AF3F-FB7495FEBA94}" type="slidenum">
              <a:rPr lang="en-US" smtClean="0"/>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latin typeface="Arial" pitchFamily="34" charset="0"/>
                <a:ea typeface="ＭＳ Ｐゴシック" pitchFamily="34" charset="-128"/>
              </a:rPr>
              <a:t>One question worth noting for male students is: Are you registered with the Selective Services System?</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latin typeface="Arial" pitchFamily="34" charset="0"/>
              <a:ea typeface="ＭＳ Ｐゴシック" pitchFamily="34"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If your student is a male and between 18 and 26 years old, they will need to register with the Selective Service in order to receive federal financial aid. If they haven’t done so already and are</a:t>
            </a:r>
            <a:r>
              <a:rPr lang="en-US" baseline="0" dirty="0"/>
              <a:t> less than nine months away from their 18</a:t>
            </a:r>
            <a:r>
              <a:rPr lang="en-US" baseline="30000" dirty="0"/>
              <a:t>th</a:t>
            </a:r>
            <a:r>
              <a:rPr lang="en-US" baseline="0" dirty="0"/>
              <a:t> birthday</a:t>
            </a:r>
            <a:r>
              <a:rPr lang="en-US" dirty="0"/>
              <a:t>, they can register while completing the FAFSA.</a:t>
            </a:r>
            <a:endParaRPr lang="en-US" sz="1200" b="1" kern="1200" dirty="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1" kern="1200" baseline="0" dirty="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They can also register at www.sss.gov or at the post office.</a:t>
            </a:r>
            <a:endParaRPr lang="en-US" dirty="0"/>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2" name="Slide Number Placeholder 1"/>
          <p:cNvSpPr>
            <a:spLocks noGrp="1"/>
          </p:cNvSpPr>
          <p:nvPr>
            <p:ph type="sldNum" sz="quarter" idx="11"/>
          </p:nvPr>
        </p:nvSpPr>
        <p:spPr/>
        <p:txBody>
          <a:bodyPr/>
          <a:lstStyle/>
          <a:p>
            <a:fld id="{076E16F0-1813-4CAC-AF3F-FB7495FEBA94}" type="slidenum">
              <a:rPr lang="en-US" smtClean="0"/>
              <a:t>22</a:t>
            </a:fld>
            <a:endParaRPr lang="en-US"/>
          </a:p>
        </p:txBody>
      </p:sp>
    </p:spTree>
    <p:extLst>
      <p:ext uri="{BB962C8B-B14F-4D97-AF65-F5344CB8AC3E}">
        <p14:creationId xmlns:p14="http://schemas.microsoft.com/office/powerpoint/2010/main" val="13939245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p:txBody>
          <a:bodyPr/>
          <a:lstStyle/>
          <a:p>
            <a:r>
              <a:rPr lang="en-US" dirty="0"/>
              <a:t>Another part of the Student</a:t>
            </a:r>
            <a:r>
              <a:rPr lang="en-US" baseline="0" dirty="0"/>
              <a:t> Information section covers the high school your student attends</a:t>
            </a:r>
            <a:r>
              <a:rPr lang="en-US" dirty="0"/>
              <a:t>. They will need to type in the name, city and state of the high school and then click “confirm.”</a:t>
            </a:r>
            <a:r>
              <a:rPr lang="en-US" baseline="0" dirty="0"/>
              <a:t> A</a:t>
            </a:r>
            <a:r>
              <a:rPr lang="en-US" dirty="0"/>
              <a:t> list of high schools that match what they typed in will pop up. They will need to select their high school and click “confirm” again. If they have trouble finding the high school, they should try typing in fewer words. </a:t>
            </a:r>
            <a:r>
              <a:rPr lang="en-US" b="1" dirty="0"/>
              <a:t>[Use example for school that you’re at.]</a:t>
            </a:r>
            <a:r>
              <a:rPr lang="en-US" dirty="0"/>
              <a:t> Make sure they hit</a:t>
            </a:r>
            <a:r>
              <a:rPr lang="en-US" baseline="0" dirty="0"/>
              <a:t> “confirm” before moving on to the next step!</a:t>
            </a:r>
            <a:endParaRPr lang="en-US" dirty="0"/>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2" name="Slide Number Placeholder 1"/>
          <p:cNvSpPr>
            <a:spLocks noGrp="1"/>
          </p:cNvSpPr>
          <p:nvPr>
            <p:ph type="sldNum" sz="quarter" idx="11"/>
          </p:nvPr>
        </p:nvSpPr>
        <p:spPr/>
        <p:txBody>
          <a:bodyPr/>
          <a:lstStyle/>
          <a:p>
            <a:fld id="{076E16F0-1813-4CAC-AF3F-FB7495FEBA94}" type="slidenum">
              <a:rPr lang="en-US" smtClean="0"/>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Next</a:t>
            </a:r>
            <a:r>
              <a:rPr lang="en-US" baseline="0" dirty="0"/>
              <a:t> is section 2, which requires entering financial information for the student. Parents enter their tax information later in section four.</a:t>
            </a:r>
          </a:p>
          <a:p>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When we started today, one of the pieces of good news I shared is that you and your student will be able to use 2019 tax information.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p>
          <a:p>
            <a:r>
              <a:rPr lang="en-US" baseline="0" dirty="0"/>
              <a:t>This means you’ll be using tax information for taxes you’ve already completed. You’ll have the option to enter your information manually or use the IRS Data Retrieval Tool.</a:t>
            </a:r>
            <a:endParaRPr lang="en-US" dirty="0"/>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2" name="Slide Number Placeholder 1"/>
          <p:cNvSpPr>
            <a:spLocks noGrp="1"/>
          </p:cNvSpPr>
          <p:nvPr>
            <p:ph type="sldNum" sz="quarter" idx="11"/>
          </p:nvPr>
        </p:nvSpPr>
        <p:spPr/>
        <p:txBody>
          <a:bodyPr/>
          <a:lstStyle/>
          <a:p>
            <a:fld id="{076E16F0-1813-4CAC-AF3F-FB7495FEBA94}" type="slidenum">
              <a:rPr lang="en-US" smtClean="0"/>
              <a:t>24</a:t>
            </a:fld>
            <a:endParaRPr lang="en-US"/>
          </a:p>
        </p:txBody>
      </p:sp>
    </p:spTree>
    <p:extLst>
      <p:ext uri="{BB962C8B-B14F-4D97-AF65-F5344CB8AC3E}">
        <p14:creationId xmlns:p14="http://schemas.microsoft.com/office/powerpoint/2010/main" val="31921482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kern="1200" dirty="0">
                <a:solidFill>
                  <a:schemeClr val="tx1"/>
                </a:solidFill>
                <a:effectLst/>
                <a:latin typeface="Arial" charset="0"/>
                <a:ea typeface="+mn-ea"/>
                <a:cs typeface="+mn-cs"/>
              </a:rPr>
              <a:t>The </a:t>
            </a:r>
            <a:r>
              <a:rPr lang="en-US" sz="1200" b="1" kern="1200" dirty="0">
                <a:solidFill>
                  <a:schemeClr val="tx1"/>
                </a:solidFill>
                <a:effectLst/>
                <a:latin typeface="Arial" charset="0"/>
                <a:ea typeface="+mn-ea"/>
                <a:cs typeface="+mn-cs"/>
              </a:rPr>
              <a:t>IRS Data Retrieval Tool</a:t>
            </a:r>
            <a:r>
              <a:rPr lang="en-US" sz="1200" b="0" kern="1200" dirty="0">
                <a:solidFill>
                  <a:schemeClr val="tx1"/>
                </a:solidFill>
                <a:effectLst/>
                <a:latin typeface="Arial" charset="0"/>
                <a:ea typeface="+mn-ea"/>
                <a:cs typeface="+mn-cs"/>
              </a:rPr>
              <a:t> allows you to prefill the answers to some financial questions on the FAFSA</a:t>
            </a:r>
            <a:r>
              <a:rPr lang="en-US" sz="1200" b="0" kern="1200" baseline="0" dirty="0">
                <a:solidFill>
                  <a:schemeClr val="tx1"/>
                </a:solidFill>
                <a:effectLst/>
                <a:latin typeface="Arial" charset="0"/>
                <a:ea typeface="+mn-ea"/>
                <a:cs typeface="+mn-cs"/>
              </a:rPr>
              <a:t> </a:t>
            </a:r>
            <a:r>
              <a:rPr lang="en-US" sz="1200" b="0" kern="1200" dirty="0">
                <a:solidFill>
                  <a:schemeClr val="tx1"/>
                </a:solidFill>
                <a:effectLst/>
                <a:latin typeface="Arial" charset="0"/>
                <a:ea typeface="+mn-ea"/>
                <a:cs typeface="+mn-cs"/>
              </a:rPr>
              <a:t>by transferring data from your federal income tax returns. </a:t>
            </a:r>
          </a:p>
          <a:p>
            <a:endParaRPr lang="en-US" sz="1200" b="0" kern="1200" dirty="0">
              <a:solidFill>
                <a:schemeClr val="tx1"/>
              </a:solidFill>
              <a:effectLst/>
              <a:latin typeface="Arial" charset="0"/>
              <a:ea typeface="+mn-ea"/>
              <a:cs typeface="+mn-cs"/>
            </a:endParaRPr>
          </a:p>
          <a:p>
            <a:r>
              <a:rPr lang="en-US" sz="1200" b="0" kern="1200" dirty="0">
                <a:solidFill>
                  <a:schemeClr val="tx1"/>
                </a:solidFill>
                <a:effectLst/>
                <a:latin typeface="Arial" charset="0"/>
                <a:ea typeface="+mn-ea"/>
                <a:cs typeface="+mn-cs"/>
              </a:rPr>
              <a:t>This can save time </a:t>
            </a:r>
            <a:r>
              <a:rPr lang="en-US" baseline="0" dirty="0"/>
              <a:t>and it will also help avoid errors that can occur when entering information manually. </a:t>
            </a:r>
          </a:p>
          <a:p>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Another good reason to use the IRS Data Retrieval tool is that it will also save time later as it satisfies most colleges’ verification process—which is a step that occurs after submitting the FAFSA.</a:t>
            </a:r>
            <a:endParaRPr lang="en-US" dirty="0"/>
          </a:p>
          <a:p>
            <a:endParaRPr lang="en-US" dirty="0"/>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2" name="Slide Number Placeholder 1"/>
          <p:cNvSpPr>
            <a:spLocks noGrp="1"/>
          </p:cNvSpPr>
          <p:nvPr>
            <p:ph type="sldNum" sz="quarter" idx="11"/>
          </p:nvPr>
        </p:nvSpPr>
        <p:spPr/>
        <p:txBody>
          <a:bodyPr/>
          <a:lstStyle/>
          <a:p>
            <a:fld id="{076E16F0-1813-4CAC-AF3F-FB7495FEBA94}" type="slidenum">
              <a:rPr lang="en-US" smtClean="0"/>
              <a:t>25</a:t>
            </a:fld>
            <a:endParaRPr lang="en-US"/>
          </a:p>
        </p:txBody>
      </p:sp>
    </p:spTree>
    <p:extLst>
      <p:ext uri="{BB962C8B-B14F-4D97-AF65-F5344CB8AC3E}">
        <p14:creationId xmlns:p14="http://schemas.microsoft.com/office/powerpoint/2010/main" val="33580490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After</a:t>
            </a:r>
            <a:r>
              <a:rPr lang="en-US" sz="1200" kern="1200" baseline="0" dirty="0">
                <a:solidFill>
                  <a:schemeClr val="tx1"/>
                </a:solidFill>
                <a:effectLst/>
                <a:latin typeface="Arial" charset="0"/>
                <a:ea typeface="+mn-ea"/>
                <a:cs typeface="+mn-cs"/>
              </a:rPr>
              <a:t> tax information has been entered, bank balances and asset information need to be entered.</a:t>
            </a:r>
            <a:endParaRPr lang="en-US" sz="1200" kern="1200" dirty="0">
              <a:solidFill>
                <a:schemeClr val="tx1"/>
              </a:solidFill>
              <a:effectLst/>
              <a:latin typeface="Arial" charset="0"/>
              <a:ea typeface="+mn-ea"/>
              <a:cs typeface="+mn-cs"/>
            </a:endParaRPr>
          </a:p>
          <a:p>
            <a:r>
              <a:rPr lang="en-US" sz="1200" b="1" kern="1200" dirty="0">
                <a:solidFill>
                  <a:schemeClr val="tx1"/>
                </a:solidFill>
                <a:effectLst/>
                <a:latin typeface="Arial" charset="0"/>
                <a:ea typeface="+mn-ea"/>
                <a:cs typeface="+mn-cs"/>
              </a:rPr>
              <a:t>Assets and investments to report include, but are not limited to:</a:t>
            </a:r>
            <a:endParaRPr lang="en-US" sz="1200" kern="1200" dirty="0">
              <a:solidFill>
                <a:schemeClr val="tx1"/>
              </a:solidFill>
              <a:effectLst/>
              <a:latin typeface="Arial" charset="0"/>
              <a:ea typeface="+mn-ea"/>
              <a:cs typeface="+mn-cs"/>
            </a:endParaRPr>
          </a:p>
          <a:p>
            <a:pPr lvl="0"/>
            <a:r>
              <a:rPr lang="en-US" sz="1200" kern="1200" dirty="0">
                <a:solidFill>
                  <a:schemeClr val="tx1"/>
                </a:solidFill>
                <a:effectLst/>
                <a:latin typeface="Arial" charset="0"/>
                <a:ea typeface="+mn-ea"/>
                <a:cs typeface="+mn-cs"/>
              </a:rPr>
              <a:t>Real estate investments</a:t>
            </a:r>
          </a:p>
          <a:p>
            <a:pPr lvl="0"/>
            <a:r>
              <a:rPr lang="en-US" sz="1200" kern="1200" dirty="0">
                <a:solidFill>
                  <a:schemeClr val="tx1"/>
                </a:solidFill>
                <a:effectLst/>
                <a:latin typeface="Arial" charset="0"/>
                <a:ea typeface="+mn-ea"/>
                <a:cs typeface="+mn-cs"/>
              </a:rPr>
              <a:t>Rental property investments</a:t>
            </a:r>
          </a:p>
          <a:p>
            <a:pPr lvl="0"/>
            <a:r>
              <a:rPr lang="en-US" sz="1200" kern="1200" dirty="0">
                <a:solidFill>
                  <a:schemeClr val="tx1"/>
                </a:solidFill>
                <a:effectLst/>
                <a:latin typeface="Arial" charset="0"/>
                <a:ea typeface="+mn-ea"/>
                <a:cs typeface="+mn-cs"/>
              </a:rPr>
              <a:t>Trust funds</a:t>
            </a:r>
          </a:p>
          <a:p>
            <a:pPr lvl="0"/>
            <a:r>
              <a:rPr lang="en-US" sz="1200" kern="1200" dirty="0">
                <a:solidFill>
                  <a:schemeClr val="tx1"/>
                </a:solidFill>
                <a:effectLst/>
                <a:latin typeface="Arial" charset="0"/>
                <a:ea typeface="+mn-ea"/>
                <a:cs typeface="+mn-cs"/>
              </a:rPr>
              <a:t>Money market funds, mutual funds, certificates of deposits (CDs)</a:t>
            </a:r>
          </a:p>
          <a:p>
            <a:pPr lvl="0"/>
            <a:r>
              <a:rPr lang="en-US" sz="1200" kern="1200" dirty="0">
                <a:solidFill>
                  <a:schemeClr val="tx1"/>
                </a:solidFill>
                <a:effectLst/>
                <a:latin typeface="Arial" charset="0"/>
                <a:ea typeface="+mn-ea"/>
                <a:cs typeface="+mn-cs"/>
              </a:rPr>
              <a:t>Stocks, stock options, bonds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Uniform Gift to Minors Act (UGMA) &amp; Uniform Transfer to Minors Act (UTMA) accounts</a:t>
            </a:r>
          </a:p>
          <a:p>
            <a:pPr lvl="0"/>
            <a:r>
              <a:rPr lang="en-US" sz="1200" kern="1200" dirty="0">
                <a:solidFill>
                  <a:schemeClr val="tx1"/>
                </a:solidFill>
                <a:effectLst/>
                <a:latin typeface="Arial" charset="0"/>
                <a:ea typeface="+mn-ea"/>
                <a:cs typeface="+mn-cs"/>
              </a:rPr>
              <a:t>Education savings plans (e.g., Coverdell, 529 savings, 529 prepaid)</a:t>
            </a:r>
          </a:p>
          <a:p>
            <a:pPr lvl="0"/>
            <a:r>
              <a:rPr lang="en-US" sz="1200" kern="1200" dirty="0">
                <a:solidFill>
                  <a:schemeClr val="tx1"/>
                </a:solidFill>
                <a:effectLst/>
                <a:latin typeface="Arial" charset="0"/>
                <a:ea typeface="+mn-ea"/>
                <a:cs typeface="+mn-cs"/>
              </a:rPr>
              <a:t>Current business and/or investment farm</a:t>
            </a:r>
          </a:p>
          <a:p>
            <a:pPr lvl="0"/>
            <a:endParaRPr lang="en-US" sz="1200" kern="1200" dirty="0">
              <a:solidFill>
                <a:schemeClr val="tx1"/>
              </a:solidFill>
              <a:effectLst/>
              <a:latin typeface="Arial" charset="0"/>
              <a:ea typeface="+mn-ea"/>
              <a:cs typeface="+mn-cs"/>
            </a:endParaRPr>
          </a:p>
          <a:p>
            <a:endParaRPr lang="en-US" sz="1200" kern="1200" dirty="0">
              <a:solidFill>
                <a:schemeClr val="tx1"/>
              </a:solidFill>
              <a:effectLst/>
              <a:latin typeface="Arial" charset="0"/>
              <a:ea typeface="+mn-ea"/>
              <a:cs typeface="+mn-cs"/>
            </a:endParaRPr>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2" name="Slide Number Placeholder 1"/>
          <p:cNvSpPr>
            <a:spLocks noGrp="1"/>
          </p:cNvSpPr>
          <p:nvPr>
            <p:ph type="sldNum" sz="quarter" idx="11"/>
          </p:nvPr>
        </p:nvSpPr>
        <p:spPr/>
        <p:txBody>
          <a:bodyPr/>
          <a:lstStyle/>
          <a:p>
            <a:fld id="{076E16F0-1813-4CAC-AF3F-FB7495FEBA94}" type="slidenum">
              <a:rPr lang="en-US" smtClean="0"/>
              <a:t>26</a:t>
            </a:fld>
            <a:endParaRPr lang="en-US"/>
          </a:p>
        </p:txBody>
      </p:sp>
    </p:spTree>
    <p:extLst>
      <p:ext uri="{BB962C8B-B14F-4D97-AF65-F5344CB8AC3E}">
        <p14:creationId xmlns:p14="http://schemas.microsoft.com/office/powerpoint/2010/main" val="6422835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dirty="0"/>
              <a:t>It’s important</a:t>
            </a:r>
            <a:r>
              <a:rPr lang="en-US" sz="1200" baseline="0" dirty="0"/>
              <a:t> to know what information is not needed.</a:t>
            </a:r>
          </a:p>
          <a:p>
            <a:r>
              <a:rPr lang="en-US" sz="1200" b="1" dirty="0"/>
              <a:t>Do NOT report these assets or investments:</a:t>
            </a:r>
          </a:p>
          <a:p>
            <a:pPr lvl="1"/>
            <a:r>
              <a:rPr lang="en-US" sz="1200" dirty="0"/>
              <a:t>The home you live in</a:t>
            </a:r>
          </a:p>
          <a:p>
            <a:pPr lvl="1"/>
            <a:r>
              <a:rPr lang="en-US" sz="1200" dirty="0"/>
              <a:t>A farm you live on and materially operate</a:t>
            </a:r>
          </a:p>
          <a:p>
            <a:pPr lvl="1"/>
            <a:r>
              <a:rPr lang="en-US" sz="1200" dirty="0"/>
              <a:t>Life insurance</a:t>
            </a:r>
          </a:p>
          <a:p>
            <a:pPr lvl="1"/>
            <a:r>
              <a:rPr lang="en-US" sz="1200" dirty="0"/>
              <a:t>Retirement accounts (e.g., 401(k), pensions, Keogh, IRAs)</a:t>
            </a:r>
          </a:p>
          <a:p>
            <a:pPr lvl="1"/>
            <a:r>
              <a:rPr lang="en-US" sz="1200" dirty="0"/>
              <a:t>The value of a small business if your family owns and controls more than 50% of the business and the business has fewer than 100 full-time or full-time equivalent employees.</a:t>
            </a:r>
          </a:p>
          <a:p>
            <a:endParaRPr lang="en-US" sz="1200" kern="1200" dirty="0">
              <a:solidFill>
                <a:schemeClr val="tx1"/>
              </a:solidFill>
              <a:effectLst/>
              <a:latin typeface="Arial" charset="0"/>
              <a:ea typeface="+mn-ea"/>
              <a:cs typeface="+mn-cs"/>
            </a:endParaRPr>
          </a:p>
          <a:p>
            <a:endParaRPr lang="en-US" sz="1200" kern="1200" dirty="0">
              <a:solidFill>
                <a:schemeClr val="tx1"/>
              </a:solidFill>
              <a:effectLst/>
              <a:latin typeface="Arial" charset="0"/>
              <a:ea typeface="+mn-ea"/>
              <a:cs typeface="+mn-cs"/>
            </a:endParaRPr>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2" name="Slide Number Placeholder 1"/>
          <p:cNvSpPr>
            <a:spLocks noGrp="1"/>
          </p:cNvSpPr>
          <p:nvPr>
            <p:ph type="sldNum" sz="quarter" idx="11"/>
          </p:nvPr>
        </p:nvSpPr>
        <p:spPr/>
        <p:txBody>
          <a:bodyPr/>
          <a:lstStyle/>
          <a:p>
            <a:fld id="{076E16F0-1813-4CAC-AF3F-FB7495FEBA94}" type="slidenum">
              <a:rPr lang="en-US" smtClean="0"/>
              <a:t>27</a:t>
            </a:fld>
            <a:endParaRPr lang="en-US"/>
          </a:p>
        </p:txBody>
      </p:sp>
    </p:spTree>
    <p:extLst>
      <p:ext uri="{BB962C8B-B14F-4D97-AF65-F5344CB8AC3E}">
        <p14:creationId xmlns:p14="http://schemas.microsoft.com/office/powerpoint/2010/main" val="7066381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Arial" panose="020B0604020202020204" pitchFamily="34" charset="0"/>
                <a:cs typeface="Arial" panose="020B0604020202020204" pitchFamily="34" charset="0"/>
              </a:rPr>
              <a:t>The next</a:t>
            </a:r>
            <a:r>
              <a:rPr lang="en-US" sz="1200" baseline="0" dirty="0">
                <a:latin typeface="Arial" panose="020B0604020202020204" pitchFamily="34" charset="0"/>
                <a:cs typeface="Arial" panose="020B0604020202020204" pitchFamily="34" charset="0"/>
              </a:rPr>
              <a:t> section of the FAFSA deals with your student’s dependency status.</a:t>
            </a:r>
            <a:endParaRPr lang="en-US" sz="1200" b="0" i="0" kern="0" dirty="0">
              <a:solidFill>
                <a:srgbClr val="000000"/>
              </a:solidFill>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i="0" kern="0" dirty="0">
              <a:solidFill>
                <a:srgbClr val="000000"/>
              </a:solidFill>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0" dirty="0">
                <a:solidFill>
                  <a:srgbClr val="000000"/>
                </a:solidFill>
                <a:latin typeface="Arial" panose="020B0604020202020204" pitchFamily="34" charset="0"/>
                <a:cs typeface="Arial" panose="020B0604020202020204" pitchFamily="34" charset="0"/>
              </a:rPr>
              <a:t>Parent information is not required if the student checks at least one of these: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dirty="0">
                <a:latin typeface="Arial" panose="020B0604020202020204" pitchFamily="34" charset="0"/>
                <a:cs typeface="Arial" panose="020B0604020202020204" pitchFamily="34" charset="0"/>
              </a:rPr>
              <a:t>Born before January 1, 1997</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Both parents deceased since age 13</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dirty="0">
                <a:latin typeface="Arial" panose="020B0604020202020204" pitchFamily="34" charset="0"/>
                <a:cs typeface="Arial" panose="020B0604020202020204" pitchFamily="34" charset="0"/>
              </a:rPr>
              <a:t>Dependent or ward of the court since age 13</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In foster care since age 13</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u="none" strike="noStrike" cap="none" normalizeH="0" baseline="0" dirty="0">
                <a:ln>
                  <a:noFill/>
                </a:ln>
                <a:effectLst/>
                <a:latin typeface="Arial" panose="020B0604020202020204" pitchFamily="34" charset="0"/>
                <a:cs typeface="Arial" panose="020B0604020202020204" pitchFamily="34" charset="0"/>
              </a:rPr>
              <a:t>Currently in legal guardianship</a:t>
            </a:r>
            <a:endParaRPr kumimoji="0" lang="en-US" sz="1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u="none" strike="noStrike" cap="none" normalizeH="0" baseline="0" dirty="0">
                <a:ln>
                  <a:noFill/>
                </a:ln>
                <a:effectLst/>
                <a:latin typeface="Arial" panose="020B0604020202020204" pitchFamily="34" charset="0"/>
                <a:cs typeface="Arial" panose="020B0604020202020204" pitchFamily="34" charset="0"/>
              </a:rPr>
              <a:t>Enrolled in graduate or professional school</a:t>
            </a:r>
            <a:endParaRPr kumimoji="0" lang="en-US" sz="1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u="none" strike="noStrike" cap="none" normalizeH="0" baseline="0" dirty="0">
                <a:ln>
                  <a:noFill/>
                </a:ln>
                <a:effectLst/>
                <a:latin typeface="Arial" panose="020B0604020202020204" pitchFamily="34" charset="0"/>
                <a:cs typeface="Arial" panose="020B0604020202020204" pitchFamily="34" charset="0"/>
              </a:rPr>
              <a:t>Have children and provide more than half of their support</a:t>
            </a:r>
            <a:endParaRPr kumimoji="0" lang="en-US" sz="1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u="none" strike="noStrike" cap="none" normalizeH="0" baseline="0" dirty="0">
                <a:ln>
                  <a:noFill/>
                </a:ln>
                <a:effectLst/>
                <a:latin typeface="Arial" panose="020B0604020202020204" pitchFamily="34" charset="0"/>
                <a:cs typeface="Arial" panose="020B0604020202020204" pitchFamily="34" charset="0"/>
              </a:rPr>
              <a:t>Married</a:t>
            </a:r>
            <a:endParaRPr kumimoji="0" lang="en-US" sz="1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u="none" strike="noStrike" cap="none" normalizeH="0" baseline="0" dirty="0">
                <a:ln>
                  <a:noFill/>
                </a:ln>
                <a:effectLst/>
                <a:latin typeface="Arial" panose="020B0604020202020204" pitchFamily="34" charset="0"/>
                <a:cs typeface="Arial" panose="020B0604020202020204" pitchFamily="34" charset="0"/>
              </a:rPr>
              <a:t>Have dependents (other than your children or spouse) who live with you and you provide more than half of their support</a:t>
            </a:r>
            <a:endParaRPr kumimoji="0" lang="en-US" sz="1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Unaccompanied homeless youth</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Veteran or on active duty</a:t>
            </a:r>
          </a:p>
          <a:p>
            <a:pPr marL="0" indent="0">
              <a:buFont typeface="Arial" panose="020B0604020202020204" pitchFamily="34" charset="0"/>
              <a:buNone/>
            </a:pPr>
            <a:r>
              <a:rPr lang="en-US" sz="1200" baseline="0" dirty="0">
                <a:latin typeface="Arial" panose="020B0604020202020204" pitchFamily="34" charset="0"/>
                <a:cs typeface="Arial" panose="020B0604020202020204" pitchFamily="34" charset="0"/>
              </a:rPr>
              <a:t>(Source: https://studentaid.ed.gov/sa/fafsa/filling-out/dependency)</a:t>
            </a:r>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2" name="Slide Number Placeholder 1"/>
          <p:cNvSpPr>
            <a:spLocks noGrp="1"/>
          </p:cNvSpPr>
          <p:nvPr>
            <p:ph type="sldNum" sz="quarter" idx="11"/>
          </p:nvPr>
        </p:nvSpPr>
        <p:spPr/>
        <p:txBody>
          <a:bodyPr/>
          <a:lstStyle/>
          <a:p>
            <a:fld id="{076E16F0-1813-4CAC-AF3F-FB7495FEBA94}" type="slidenum">
              <a:rPr lang="en-US" smtClean="0"/>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t>Section 4 is the parent information section.</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One of the biggest questions that comes</a:t>
            </a:r>
            <a:r>
              <a:rPr lang="en-US" baseline="0" dirty="0"/>
              <a:t> up about the FAFSA is which parent needs to provide financial information. </a:t>
            </a:r>
          </a:p>
          <a:p>
            <a:pPr eaLnBrk="1" hangingPunct="1"/>
            <a:endParaRPr lang="en-US" baseline="0" dirty="0"/>
          </a:p>
          <a:p>
            <a:pPr eaLnBrk="1" hangingPunct="1"/>
            <a:r>
              <a:rPr lang="en-US" baseline="0" dirty="0"/>
              <a:t>So let’s start first with the situations when both parents need to provide information. If the biological or adoptive parents are married or live together, both parents provide financial information.  </a:t>
            </a:r>
            <a:endParaRPr lang="en-US" dirty="0"/>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2" name="Slide Number Placeholder 1"/>
          <p:cNvSpPr>
            <a:spLocks noGrp="1"/>
          </p:cNvSpPr>
          <p:nvPr>
            <p:ph type="sldNum" sz="quarter" idx="11"/>
          </p:nvPr>
        </p:nvSpPr>
        <p:spPr/>
        <p:txBody>
          <a:bodyPr/>
          <a:lstStyle/>
          <a:p>
            <a:fld id="{076E16F0-1813-4CAC-AF3F-FB7495FEBA94}" type="slidenum">
              <a:rPr lang="en-US" smtClean="0"/>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defRPr/>
            </a:pPr>
            <a:r>
              <a:rPr lang="en-US" sz="1200" b="0" dirty="0">
                <a:latin typeface="Arial" pitchFamily="34" charset="0"/>
                <a:ea typeface="ＭＳ Ｐゴシック" pitchFamily="34" charset="-128"/>
              </a:rPr>
              <a:t>Federal grants</a:t>
            </a:r>
            <a:r>
              <a:rPr lang="en-US" sz="1200" b="0" baseline="0" dirty="0">
                <a:latin typeface="Arial" pitchFamily="34" charset="0"/>
                <a:ea typeface="ＭＳ Ｐゴシック" pitchFamily="34" charset="-128"/>
              </a:rPr>
              <a:t> </a:t>
            </a:r>
            <a:r>
              <a:rPr lang="en-US" sz="1200" b="0" dirty="0">
                <a:latin typeface="Arial" pitchFamily="34" charset="0"/>
                <a:ea typeface="ＭＳ Ｐゴシック" pitchFamily="34" charset="-128"/>
              </a:rPr>
              <a:t>are money for college that does not have to be repaid. The first, and largest, type of federal grant available to</a:t>
            </a:r>
            <a:r>
              <a:rPr lang="en-US" sz="1200" b="0" baseline="0" dirty="0">
                <a:latin typeface="Arial" pitchFamily="34" charset="0"/>
                <a:ea typeface="ＭＳ Ｐゴシック" pitchFamily="34" charset="-128"/>
              </a:rPr>
              <a:t> those who qualify</a:t>
            </a:r>
            <a:r>
              <a:rPr lang="en-US" sz="1200" b="0" dirty="0">
                <a:latin typeface="Arial" pitchFamily="34" charset="0"/>
                <a:ea typeface="ＭＳ Ｐゴシック" pitchFamily="34" charset="-128"/>
              </a:rPr>
              <a:t> is called the Pell grant.</a:t>
            </a:r>
            <a:r>
              <a:rPr lang="en-US" sz="1200" b="0" baseline="0" dirty="0">
                <a:latin typeface="Arial" pitchFamily="34" charset="0"/>
                <a:ea typeface="ＭＳ Ｐゴシック" pitchFamily="34" charset="-128"/>
              </a:rPr>
              <a:t> For the 2020-21 academic year, students can receive up to $6,345 a year towards college. Pell grants are based upon financial information reported on the FAFSA, and they are provided to every student who qualifies.</a:t>
            </a:r>
            <a:endParaRPr lang="en-US" sz="1200" b="0" dirty="0">
              <a:latin typeface="Arial" pitchFamily="34" charset="0"/>
              <a:ea typeface="ＭＳ Ｐゴシック" pitchFamily="34" charset="-128"/>
            </a:endParaRPr>
          </a:p>
          <a:p>
            <a:pPr eaLnBrk="1" hangingPunct="1">
              <a:lnSpc>
                <a:spcPct val="90000"/>
              </a:lnSpc>
              <a:defRPr/>
            </a:pPr>
            <a:endParaRPr lang="en-US" sz="1200" b="1" dirty="0">
              <a:latin typeface="Arial" pitchFamily="34" charset="0"/>
              <a:ea typeface="ＭＳ Ｐゴシック" pitchFamily="34" charset="-128"/>
            </a:endParaRPr>
          </a:p>
          <a:p>
            <a:pPr eaLnBrk="1" hangingPunct="1">
              <a:lnSpc>
                <a:spcPct val="90000"/>
              </a:lnSpc>
              <a:defRPr/>
            </a:pPr>
            <a:r>
              <a:rPr lang="en-US" sz="1200" dirty="0">
                <a:latin typeface="Arial" pitchFamily="34" charset="0"/>
                <a:ea typeface="ＭＳ Ｐゴシック" pitchFamily="34" charset="-128"/>
              </a:rPr>
              <a:t>Another type of grant is the Supplemental Educational Opportunity Grant.</a:t>
            </a:r>
            <a:r>
              <a:rPr lang="en-US" sz="1200" baseline="0" dirty="0">
                <a:latin typeface="Arial" pitchFamily="34" charset="0"/>
                <a:ea typeface="ＭＳ Ｐゴシック" pitchFamily="34" charset="-128"/>
              </a:rPr>
              <a:t> </a:t>
            </a:r>
            <a:r>
              <a:rPr lang="en-US" sz="1200" dirty="0">
                <a:latin typeface="Arial" pitchFamily="34" charset="0"/>
                <a:ea typeface="ＭＳ Ｐゴシック" pitchFamily="34" charset="-128"/>
              </a:rPr>
              <a:t>This grant can range from $100 to $4,000</a:t>
            </a:r>
            <a:r>
              <a:rPr lang="en-US" sz="1200" baseline="0" dirty="0">
                <a:latin typeface="Arial" pitchFamily="34" charset="0"/>
                <a:ea typeface="ＭＳ Ｐゴシック" pitchFamily="34" charset="-128"/>
              </a:rPr>
              <a:t> a year, and like the Pell grant, it is based on your family’s income. The difference between the Pell grant and SEOG is that there are unlimited funds for the Pell grant so anyone who is eligible will get it. Funds for the SEOG grant run out and when they are gone, they are gone—which is a good reason to complete the FAFSA as soon as possible.       </a:t>
            </a:r>
          </a:p>
          <a:p>
            <a:pPr eaLnBrk="1" hangingPunct="1">
              <a:lnSpc>
                <a:spcPct val="90000"/>
              </a:lnSpc>
              <a:defRPr/>
            </a:pPr>
            <a:endParaRPr lang="en-US" sz="1200" baseline="0" dirty="0">
              <a:latin typeface="Arial" pitchFamily="34" charset="0"/>
              <a:ea typeface="ＭＳ Ｐゴシック" pitchFamily="34" charset="-128"/>
            </a:endParaRPr>
          </a:p>
          <a:p>
            <a:pPr eaLnBrk="1" hangingPunct="1">
              <a:lnSpc>
                <a:spcPct val="90000"/>
              </a:lnSpc>
              <a:defRPr/>
            </a:pPr>
            <a:r>
              <a:rPr lang="en-US" sz="1200" baseline="0" dirty="0">
                <a:latin typeface="Arial" pitchFamily="34" charset="0"/>
                <a:ea typeface="ＭＳ Ｐゴシック" pitchFamily="34" charset="-128"/>
              </a:rPr>
              <a:t>Your student can apply for grants regardless of the type of college they are going to; technical/community, 2-year or 4-year colleges. Grants are based on financial need, and not the type of undergraduate degree they will pursue, such as an Associate vs. a Bachelor’s degree. </a:t>
            </a:r>
            <a:endParaRPr lang="en-US" sz="1200" dirty="0">
              <a:latin typeface="Arial" pitchFamily="34" charset="0"/>
              <a:ea typeface="ＭＳ Ｐゴシック" pitchFamily="34" charset="-128"/>
            </a:endParaRPr>
          </a:p>
          <a:p>
            <a:pPr eaLnBrk="1" hangingPunct="1">
              <a:lnSpc>
                <a:spcPct val="90000"/>
              </a:lnSpc>
              <a:defRPr/>
            </a:pPr>
            <a:endParaRPr lang="en-US" sz="1200" dirty="0">
              <a:latin typeface="Arial" pitchFamily="34" charset="0"/>
              <a:ea typeface="ＭＳ Ｐゴシック" pitchFamily="34" charset="-128"/>
            </a:endParaRPr>
          </a:p>
          <a:p>
            <a:pPr eaLnBrk="1" hangingPunct="1">
              <a:lnSpc>
                <a:spcPct val="90000"/>
              </a:lnSpc>
              <a:defRPr/>
            </a:pPr>
            <a:endParaRPr lang="en-US" sz="1200" dirty="0">
              <a:latin typeface="Arial" pitchFamily="34" charset="0"/>
              <a:ea typeface="ＭＳ Ｐゴシック" pitchFamily="34" charset="-128"/>
            </a:endParaRPr>
          </a:p>
          <a:p>
            <a:pPr eaLnBrk="1" hangingPunct="1">
              <a:lnSpc>
                <a:spcPct val="90000"/>
              </a:lnSpc>
              <a:defRPr/>
            </a:pPr>
            <a:endParaRPr lang="en-US" sz="1200" dirty="0">
              <a:latin typeface="Arial" pitchFamily="34" charset="0"/>
              <a:ea typeface="ＭＳ Ｐゴシック" pitchFamily="34" charset="-128"/>
            </a:endParaRPr>
          </a:p>
          <a:p>
            <a:pPr eaLnBrk="1" hangingPunct="1">
              <a:lnSpc>
                <a:spcPct val="90000"/>
              </a:lnSpc>
            </a:pPr>
            <a:endParaRPr lang="en-US" dirty="0"/>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2" name="Slide Number Placeholder 1"/>
          <p:cNvSpPr>
            <a:spLocks noGrp="1"/>
          </p:cNvSpPr>
          <p:nvPr>
            <p:ph type="sldNum" sz="quarter" idx="11"/>
          </p:nvPr>
        </p:nvSpPr>
        <p:spPr/>
        <p:txBody>
          <a:bodyPr/>
          <a:lstStyle/>
          <a:p>
            <a:fld id="{076E16F0-1813-4CAC-AF3F-FB7495FEBA94}" type="slidenum">
              <a:rPr lang="en-US" smtClean="0"/>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p:txBody>
          <a:bodyPr/>
          <a:lstStyle/>
          <a:p>
            <a:pPr eaLnBrk="1" hangingPunct="1"/>
            <a:r>
              <a:rPr lang="en-US" dirty="0"/>
              <a:t>In the case of divorce,</a:t>
            </a:r>
            <a:r>
              <a:rPr lang="en-US" baseline="0" dirty="0"/>
              <a:t> separation, or single parents who do not live together, the parent the student lived with the most during the last 12 months would provide financial information. If the student lived with each parent equally, then the parent who provided the most financial support provides their financial information</a:t>
            </a:r>
            <a:r>
              <a:rPr lang="en-US" dirty="0"/>
              <a:t>. </a:t>
            </a:r>
          </a:p>
          <a:p>
            <a:pPr eaLnBrk="1" hangingPunct="1"/>
            <a:endParaRPr lang="en-US" dirty="0"/>
          </a:p>
          <a:p>
            <a:pPr eaLnBrk="1" hangingPunct="1"/>
            <a:r>
              <a:rPr lang="en-US" dirty="0"/>
              <a:t>If the parent that is providing</a:t>
            </a:r>
            <a:r>
              <a:rPr lang="en-US" baseline="0" dirty="0"/>
              <a:t> financial information is</a:t>
            </a:r>
            <a:r>
              <a:rPr lang="en-US" dirty="0"/>
              <a:t> remarried, the student will also have to provide that stepparent’s information on the FAFSA. </a:t>
            </a:r>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2" name="Slide Number Placeholder 1"/>
          <p:cNvSpPr>
            <a:spLocks noGrp="1"/>
          </p:cNvSpPr>
          <p:nvPr>
            <p:ph type="sldNum" sz="quarter" idx="11"/>
          </p:nvPr>
        </p:nvSpPr>
        <p:spPr/>
        <p:txBody>
          <a:bodyPr/>
          <a:lstStyle/>
          <a:p>
            <a:fld id="{076E16F0-1813-4CAC-AF3F-FB7495FEBA94}" type="slidenum">
              <a:rPr lang="en-US" smtClean="0"/>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p:txBody>
          <a:bodyPr/>
          <a:lstStyle/>
          <a:p>
            <a:r>
              <a:rPr lang="en-US" baseline="0" dirty="0"/>
              <a:t>The parent will provide information about marital status, dates of birth, etc.</a:t>
            </a:r>
          </a:p>
          <a:p>
            <a:endParaRPr lang="en-US" baseline="0" dirty="0"/>
          </a:p>
          <a:p>
            <a:r>
              <a:rPr lang="en-US" baseline="0" dirty="0"/>
              <a:t>One thing to note is, if you (the parent) don’t have a Social Security number, you can still enter your information and use all zeros for the SSN (000-00-0000)</a:t>
            </a:r>
          </a:p>
          <a:p>
            <a:pPr eaLnBrk="1" hangingPunct="1"/>
            <a:endParaRPr lang="en-US" dirty="0"/>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2" name="Slide Number Placeholder 1"/>
          <p:cNvSpPr>
            <a:spLocks noGrp="1"/>
          </p:cNvSpPr>
          <p:nvPr>
            <p:ph type="sldNum" sz="quarter" idx="11"/>
          </p:nvPr>
        </p:nvSpPr>
        <p:spPr/>
        <p:txBody>
          <a:bodyPr/>
          <a:lstStyle/>
          <a:p>
            <a:fld id="{076E16F0-1813-4CAC-AF3F-FB7495FEBA94}" type="slidenum">
              <a:rPr lang="en-US" smtClean="0"/>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p:txBody>
          <a:bodyPr/>
          <a:lstStyle/>
          <a:p>
            <a:r>
              <a:rPr lang="en-US" sz="1200" kern="1200" dirty="0">
                <a:solidFill>
                  <a:schemeClr val="tx1"/>
                </a:solidFill>
                <a:effectLst/>
                <a:latin typeface="Arial" charset="0"/>
                <a:ea typeface="+mn-ea"/>
                <a:cs typeface="+mn-cs"/>
              </a:rPr>
              <a:t>Just like the student had to, the parent will also </a:t>
            </a:r>
            <a:r>
              <a:rPr lang="en-US" sz="1200" kern="1200" baseline="0" dirty="0">
                <a:solidFill>
                  <a:schemeClr val="tx1"/>
                </a:solidFill>
                <a:effectLst/>
                <a:latin typeface="Arial" charset="0"/>
                <a:ea typeface="+mn-ea"/>
                <a:cs typeface="+mn-cs"/>
              </a:rPr>
              <a:t>need to enter their tax and asset information.</a:t>
            </a:r>
            <a:endParaRPr lang="en-US" sz="1200" kern="1200" dirty="0">
              <a:solidFill>
                <a:schemeClr val="tx1"/>
              </a:solidFill>
              <a:effectLst/>
              <a:latin typeface="Arial" charset="0"/>
              <a:ea typeface="+mn-ea"/>
              <a:cs typeface="+mn-cs"/>
            </a:endParaRPr>
          </a:p>
          <a:p>
            <a:pPr eaLnBrk="1" hangingPunct="1"/>
            <a:endParaRPr lang="en-US" dirty="0"/>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2" name="Slide Number Placeholder 1"/>
          <p:cNvSpPr>
            <a:spLocks noGrp="1"/>
          </p:cNvSpPr>
          <p:nvPr>
            <p:ph type="sldNum" sz="quarter" idx="11"/>
          </p:nvPr>
        </p:nvSpPr>
        <p:spPr/>
        <p:txBody>
          <a:bodyPr/>
          <a:lstStyle/>
          <a:p>
            <a:fld id="{076E16F0-1813-4CAC-AF3F-FB7495FEBA94}" type="slidenum">
              <a:rPr lang="en-US" smtClean="0"/>
              <a:t>32</a:t>
            </a:fld>
            <a:endParaRPr lang="en-US"/>
          </a:p>
        </p:txBody>
      </p:sp>
    </p:spTree>
    <p:extLst>
      <p:ext uri="{BB962C8B-B14F-4D97-AF65-F5344CB8AC3E}">
        <p14:creationId xmlns:p14="http://schemas.microsoft.com/office/powerpoint/2010/main" val="39051471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p:txBody>
          <a:bodyPr/>
          <a:lstStyle/>
          <a:p>
            <a:r>
              <a:rPr lang="en-US" baseline="0" dirty="0"/>
              <a:t>Section 5 contains questions about who lives in the student’s household and if anyone received federal benefits, including </a:t>
            </a:r>
            <a:r>
              <a:rPr lang="en-US" dirty="0"/>
              <a:t>Medicaid or Supplemental Security Income (SSI), Supplemental Nutrition Assistance Program (SNAP), Free or Reduced Price Lunch, Temporary Assistance for Needy Families (TANF), or Special Supplemental Nutrition Program for Women, Infants, and Children (WIC)</a:t>
            </a:r>
          </a:p>
          <a:p>
            <a:endParaRPr lang="en-US" dirty="0"/>
          </a:p>
          <a:p>
            <a:r>
              <a:rPr lang="en-US" dirty="0"/>
              <a:t>This section also determines if the student is a dislocated worker which may automatically qualify them for specific federal aid, such as the Pell Grant.</a:t>
            </a:r>
          </a:p>
          <a:p>
            <a:endParaRPr lang="en-US" baseline="0" dirty="0"/>
          </a:p>
          <a:p>
            <a:pPr eaLnBrk="1" hangingPunct="1"/>
            <a:endParaRPr lang="en-US" dirty="0"/>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2" name="Slide Number Placeholder 1"/>
          <p:cNvSpPr>
            <a:spLocks noGrp="1"/>
          </p:cNvSpPr>
          <p:nvPr>
            <p:ph type="sldNum" sz="quarter" idx="11"/>
          </p:nvPr>
        </p:nvSpPr>
        <p:spPr/>
        <p:txBody>
          <a:bodyPr/>
          <a:lstStyle/>
          <a:p>
            <a:fld id="{076E16F0-1813-4CAC-AF3F-FB7495FEBA94}" type="slidenum">
              <a:rPr lang="en-US" smtClean="0"/>
              <a:t>33</a:t>
            </a:fld>
            <a:endParaRPr lang="en-US"/>
          </a:p>
        </p:txBody>
      </p:sp>
    </p:spTree>
    <p:extLst>
      <p:ext uri="{BB962C8B-B14F-4D97-AF65-F5344CB8AC3E}">
        <p14:creationId xmlns:p14="http://schemas.microsoft.com/office/powerpoint/2010/main" val="27207661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In section 6, your student</a:t>
            </a:r>
            <a:r>
              <a:rPr lang="en-US" baseline="0" dirty="0"/>
              <a:t> will choose the colleges they want to send the FAFSA information to</a:t>
            </a:r>
            <a:r>
              <a:rPr lang="en-US" dirty="0"/>
              <a:t>.</a:t>
            </a:r>
          </a:p>
          <a:p>
            <a:pPr eaLnBrk="1" hangingPunct="1"/>
            <a:r>
              <a:rPr lang="en-US" dirty="0"/>
              <a:t>They can list up to ten colleges, so they need to make sure to enter all the colleges they are considering</a:t>
            </a:r>
            <a:r>
              <a:rPr lang="en-US" baseline="0" dirty="0"/>
              <a:t> attending. If</a:t>
            </a:r>
            <a:r>
              <a:rPr lang="en-US" dirty="0"/>
              <a:t> they’re not sure of all the colleges they want to apply to yet, or decide to add some later, t</a:t>
            </a:r>
            <a:r>
              <a:rPr lang="en-US" baseline="0" dirty="0"/>
              <a:t>hey</a:t>
            </a:r>
            <a:r>
              <a:rPr lang="en-US" dirty="0"/>
              <a:t> can go back to FAFSA.gov and add additional colleges after</a:t>
            </a:r>
            <a:r>
              <a:rPr lang="en-US" baseline="0" dirty="0"/>
              <a:t> submitting the FAFSA (this can be done by clicking on “add a school” on the FAFSA homepage).</a:t>
            </a:r>
          </a:p>
          <a:p>
            <a:pPr eaLnBrk="1" hangingPunct="1"/>
            <a:endParaRPr lang="en-US" dirty="0"/>
          </a:p>
          <a:p>
            <a:pPr eaLnBrk="1" hangingPunct="1"/>
            <a:r>
              <a:rPr lang="en-US" dirty="0"/>
              <a:t>It’s also very important to remember that the FAFSA is not the college admission application! Students cannot</a:t>
            </a:r>
            <a:r>
              <a:rPr lang="en-US" baseline="0" dirty="0"/>
              <a:t> apply for college at FAFSA.gov. They</a:t>
            </a:r>
            <a:r>
              <a:rPr lang="en-US" dirty="0"/>
              <a:t> will need to complete college admissions applications through each college’s website.</a:t>
            </a:r>
          </a:p>
          <a:p>
            <a:pPr eaLnBrk="1" hangingPunct="1"/>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They can</a:t>
            </a:r>
            <a:r>
              <a:rPr lang="en-US" baseline="0" dirty="0"/>
              <a:t> either enter the state, city and name of the college(s) or if they know the college’s federal school code, enter it in the federal school code box. Once they have entered the college information, click search. Once they see the college they want to send the FAFSA to, click on it.   </a:t>
            </a:r>
            <a:endParaRPr lang="en-US" dirty="0"/>
          </a:p>
          <a:p>
            <a:pPr eaLnBrk="1" hangingPunct="1"/>
            <a:endParaRPr lang="en-US" dirty="0"/>
          </a:p>
          <a:p>
            <a:pPr eaLnBrk="1" hangingPunct="1"/>
            <a:endParaRPr lang="en-US" dirty="0"/>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2" name="Slide Number Placeholder 1"/>
          <p:cNvSpPr>
            <a:spLocks noGrp="1"/>
          </p:cNvSpPr>
          <p:nvPr>
            <p:ph type="sldNum" sz="quarter" idx="11"/>
          </p:nvPr>
        </p:nvSpPr>
        <p:spPr/>
        <p:txBody>
          <a:bodyPr/>
          <a:lstStyle/>
          <a:p>
            <a:fld id="{076E16F0-1813-4CAC-AF3F-FB7495FEBA94}" type="slidenum">
              <a:rPr lang="en-US" smtClean="0"/>
              <a:t>34</a:t>
            </a:fld>
            <a:endParaRPr lang="en-US"/>
          </a:p>
        </p:txBody>
      </p:sp>
    </p:spTree>
    <p:extLst>
      <p:ext uri="{BB962C8B-B14F-4D97-AF65-F5344CB8AC3E}">
        <p14:creationId xmlns:p14="http://schemas.microsoft.com/office/powerpoint/2010/main" val="7540312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For each school or college </a:t>
            </a:r>
            <a:r>
              <a:rPr lang="en-US" baseline="0" dirty="0"/>
              <a:t>selected</a:t>
            </a:r>
            <a:r>
              <a:rPr lang="en-US" dirty="0"/>
              <a:t>, your student</a:t>
            </a:r>
            <a:r>
              <a:rPr lang="en-US" baseline="0" dirty="0"/>
              <a:t> will</a:t>
            </a:r>
            <a:r>
              <a:rPr lang="en-US" dirty="0"/>
              <a:t> also need to choose a housing plan. This is where they select whether</a:t>
            </a:r>
            <a:r>
              <a:rPr lang="en-US" baseline="0" dirty="0"/>
              <a:t> they will be living on campus, off campus or with a parent. This information is important because the college financial aid office will use it when determining the cost of college.</a:t>
            </a:r>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2" name="Slide Number Placeholder 1"/>
          <p:cNvSpPr>
            <a:spLocks noGrp="1"/>
          </p:cNvSpPr>
          <p:nvPr>
            <p:ph type="sldNum" sz="quarter" idx="11"/>
          </p:nvPr>
        </p:nvSpPr>
        <p:spPr/>
        <p:txBody>
          <a:bodyPr/>
          <a:lstStyle/>
          <a:p>
            <a:fld id="{076E16F0-1813-4CAC-AF3F-FB7495FEBA94}" type="slidenum">
              <a:rPr lang="en-US" smtClean="0"/>
              <a:t>35</a:t>
            </a:fld>
            <a:endParaRPr lang="en-US"/>
          </a:p>
        </p:txBody>
      </p:sp>
    </p:spTree>
    <p:extLst>
      <p:ext uri="{BB962C8B-B14F-4D97-AF65-F5344CB8AC3E}">
        <p14:creationId xmlns:p14="http://schemas.microsoft.com/office/powerpoint/2010/main" val="6582816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Section 6 also gives you the chance to verify all the information, enter an FSA ID to sign electronically, and submit the FAFSA. </a:t>
            </a:r>
          </a:p>
          <a:p>
            <a:pPr eaLnBrk="1" hangingPunct="1"/>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If your</a:t>
            </a:r>
            <a:r>
              <a:rPr lang="en-US" baseline="0" dirty="0"/>
              <a:t> student is a dependent then you (the parent) must also sign the FAFSA with an FSA ID before submitting.</a:t>
            </a:r>
            <a:endParaRPr lang="en-US" dirty="0"/>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2" name="Slide Number Placeholder 1"/>
          <p:cNvSpPr>
            <a:spLocks noGrp="1"/>
          </p:cNvSpPr>
          <p:nvPr>
            <p:ph type="sldNum" sz="quarter" idx="11"/>
          </p:nvPr>
        </p:nvSpPr>
        <p:spPr/>
        <p:txBody>
          <a:bodyPr/>
          <a:lstStyle/>
          <a:p>
            <a:fld id="{076E16F0-1813-4CAC-AF3F-FB7495FEBA94}" type="slidenum">
              <a:rPr lang="en-US" smtClean="0"/>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aseline="0" dirty="0"/>
              <a:t>If you (the parent) don’t have a SSN, your student must print a signature page.</a:t>
            </a:r>
          </a:p>
          <a:p>
            <a:endParaRPr lang="en-US" baseline="0" dirty="0"/>
          </a:p>
          <a:p>
            <a:r>
              <a:rPr lang="en-US" baseline="0" dirty="0"/>
              <a:t>In order to print it you’ll need to turn off pop-up blockers.</a:t>
            </a:r>
            <a:endParaRPr lang="en-US" dirty="0"/>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2" name="Slide Number Placeholder 1"/>
          <p:cNvSpPr>
            <a:spLocks noGrp="1"/>
          </p:cNvSpPr>
          <p:nvPr>
            <p:ph type="sldNum" sz="quarter" idx="11"/>
          </p:nvPr>
        </p:nvSpPr>
        <p:spPr/>
        <p:txBody>
          <a:bodyPr/>
          <a:lstStyle/>
          <a:p>
            <a:fld id="{076E16F0-1813-4CAC-AF3F-FB7495FEBA94}" type="slidenum">
              <a:rPr lang="en-US" smtClean="0"/>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aseline="0" dirty="0">
                <a:latin typeface="Arial" panose="020B0604020202020204" pitchFamily="34" charset="0"/>
                <a:cs typeface="Arial" panose="020B0604020202020204" pitchFamily="34" charset="0"/>
              </a:rPr>
              <a:t>Then you both need to sign it before your student can mail it to Federal Student Aid</a:t>
            </a:r>
          </a:p>
          <a:p>
            <a:pPr marL="400050" indent="-171450" eaLnBrk="0" hangingPunct="0">
              <a:spcBef>
                <a:spcPct val="20000"/>
              </a:spcBef>
              <a:buFont typeface="Arial" panose="020B0604020202020204" pitchFamily="34" charset="0"/>
              <a:buChar char="•"/>
            </a:pPr>
            <a:r>
              <a:rPr lang="en-US" sz="1200" b="0" i="0" dirty="0">
                <a:solidFill>
                  <a:srgbClr val="000000"/>
                </a:solidFill>
                <a:latin typeface="Arial" panose="020B0604020202020204" pitchFamily="34" charset="0"/>
                <a:cs typeface="Arial" panose="020B0604020202020204" pitchFamily="34" charset="0"/>
              </a:rPr>
              <a:t>Mail immediately</a:t>
            </a:r>
          </a:p>
          <a:p>
            <a:pPr marL="400050" indent="-171450" eaLnBrk="0" hangingPunct="0">
              <a:spcBef>
                <a:spcPct val="20000"/>
              </a:spcBef>
              <a:buFont typeface="Arial" panose="020B0604020202020204" pitchFamily="34" charset="0"/>
              <a:buChar char="•"/>
            </a:pPr>
            <a:r>
              <a:rPr lang="en-US" sz="1200" b="0" i="0" dirty="0">
                <a:solidFill>
                  <a:srgbClr val="000000"/>
                </a:solidFill>
                <a:latin typeface="Arial" panose="020B0604020202020204" pitchFamily="34" charset="0"/>
                <a:cs typeface="Arial" panose="020B0604020202020204" pitchFamily="34" charset="0"/>
              </a:rPr>
              <a:t>FAFSA will not process until this is received</a:t>
            </a:r>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2" name="Slide Number Placeholder 1"/>
          <p:cNvSpPr>
            <a:spLocks noGrp="1"/>
          </p:cNvSpPr>
          <p:nvPr>
            <p:ph type="sldNum" sz="quarter" idx="11"/>
          </p:nvPr>
        </p:nvSpPr>
        <p:spPr/>
        <p:txBody>
          <a:bodyPr/>
          <a:lstStyle/>
          <a:p>
            <a:fld id="{076E16F0-1813-4CAC-AF3F-FB7495FEBA94}" type="slidenum">
              <a:rPr lang="en-US" smtClean="0"/>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p:txBody>
          <a:bodyPr/>
          <a:lstStyle/>
          <a:p>
            <a:pPr eaLnBrk="1" hangingPunct="1"/>
            <a:r>
              <a:rPr lang="en-US" dirty="0"/>
              <a:t>After you’ve completed everything your student</a:t>
            </a:r>
            <a:r>
              <a:rPr lang="en-US" baseline="0" dirty="0"/>
              <a:t> will</a:t>
            </a:r>
            <a:r>
              <a:rPr lang="en-US" dirty="0"/>
              <a:t> see the confirmation page. When they see the confirmation page, they will know that they’ve successfully submitted the FAFSA. Congratulations!  They can print this page, and </a:t>
            </a:r>
            <a:r>
              <a:rPr lang="en-US" baseline="0" dirty="0"/>
              <a:t>it will also be e-mailed to them, so they should watch for that.</a:t>
            </a:r>
            <a:endParaRPr lang="en-US" dirty="0"/>
          </a:p>
          <a:p>
            <a:pPr eaLnBrk="1" hangingPunct="1"/>
            <a:endParaRPr lang="en-US" dirty="0"/>
          </a:p>
          <a:p>
            <a:pPr eaLnBrk="1" hangingPunct="1"/>
            <a:r>
              <a:rPr lang="en-US" i="1" dirty="0"/>
              <a:t>**</a:t>
            </a:r>
            <a:r>
              <a:rPr lang="en-US" i="1" baseline="0" dirty="0"/>
              <a:t> I</a:t>
            </a:r>
            <a:r>
              <a:rPr lang="en-US" i="1" dirty="0"/>
              <a:t>f any</a:t>
            </a:r>
            <a:r>
              <a:rPr lang="en-US" i="1" baseline="0" dirty="0"/>
              <a:t> other children in your family need to complete a FAFSA, the confirmation page will include a link that transfers all of the parent information into a new FAFSA. This option is only available on the confirmation page so look for this link if you need to complete more than one FAFSA in your family**</a:t>
            </a:r>
          </a:p>
          <a:p>
            <a:pPr eaLnBrk="1" hangingPunct="1"/>
            <a:endParaRPr lang="en-US" i="1" baseline="0" dirty="0"/>
          </a:p>
          <a:p>
            <a:pPr eaLnBrk="1" hangingPunct="1"/>
            <a:r>
              <a:rPr lang="en-US" i="0" baseline="0" dirty="0"/>
              <a:t>This is what the top half of the confirmation page looks like, here is the second half.</a:t>
            </a:r>
          </a:p>
          <a:p>
            <a:pPr eaLnBrk="1" hangingPunct="1"/>
            <a:endParaRPr lang="en-US" i="0" baseline="0" dirty="0"/>
          </a:p>
          <a:p>
            <a:pPr eaLnBrk="1" hangingPunct="1"/>
            <a:r>
              <a:rPr lang="en-US" b="1" i="0" baseline="0" dirty="0"/>
              <a:t>[click to next slide]</a:t>
            </a:r>
            <a:endParaRPr lang="en-US" b="1" i="0" dirty="0"/>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2" name="Slide Number Placeholder 1"/>
          <p:cNvSpPr>
            <a:spLocks noGrp="1"/>
          </p:cNvSpPr>
          <p:nvPr>
            <p:ph type="sldNum" sz="quarter" idx="11"/>
          </p:nvPr>
        </p:nvSpPr>
        <p:spPr/>
        <p:txBody>
          <a:bodyPr/>
          <a:lstStyle/>
          <a:p>
            <a:fld id="{076E16F0-1813-4CAC-AF3F-FB7495FEBA94}" type="slidenum">
              <a:rPr lang="en-US" smtClean="0"/>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b="0" dirty="0">
                <a:latin typeface="Arial" pitchFamily="34" charset="0"/>
                <a:ea typeface="ＭＳ Ｐゴシック" pitchFamily="34" charset="-128"/>
              </a:rPr>
              <a:t>Work-study is</a:t>
            </a:r>
            <a:r>
              <a:rPr lang="en-US" b="0" baseline="0" dirty="0">
                <a:latin typeface="Arial" pitchFamily="34" charset="0"/>
                <a:ea typeface="ＭＳ Ｐゴシック" pitchFamily="34" charset="-128"/>
              </a:rPr>
              <a:t> money </a:t>
            </a:r>
            <a:r>
              <a:rPr lang="en-US" dirty="0">
                <a:latin typeface="Arial" pitchFamily="34" charset="0"/>
                <a:ea typeface="ＭＳ Ｐゴシック" pitchFamily="34" charset="-128"/>
              </a:rPr>
              <a:t>earned by working a job on</a:t>
            </a:r>
            <a:r>
              <a:rPr lang="en-US" baseline="0" dirty="0">
                <a:latin typeface="Arial" pitchFamily="34" charset="0"/>
                <a:ea typeface="ＭＳ Ｐゴシック" pitchFamily="34" charset="-128"/>
              </a:rPr>
              <a:t> or near </a:t>
            </a:r>
            <a:r>
              <a:rPr lang="en-US" dirty="0">
                <a:latin typeface="Arial" pitchFamily="34" charset="0"/>
                <a:ea typeface="ＭＳ Ｐゴシック" pitchFamily="34" charset="-128"/>
              </a:rPr>
              <a:t>campus. C</a:t>
            </a:r>
            <a:r>
              <a:rPr lang="en-US" baseline="0" dirty="0">
                <a:latin typeface="Arial" pitchFamily="34" charset="0"/>
                <a:ea typeface="ＭＳ Ｐゴシック" pitchFamily="34" charset="-128"/>
              </a:rPr>
              <a:t>olleges know of your student’s interest in work-study if they check “yes” in the work-study box on the FAFSA. They should always check this box whether they think they will work or not! If they are offered work-study, they don’t have to accept it, but it is a great way to earn more money to pay for personal and college expenses. </a:t>
            </a:r>
          </a:p>
          <a:p>
            <a:pPr eaLnBrk="1" hangingPunct="1">
              <a:defRPr/>
            </a:pPr>
            <a:r>
              <a:rPr lang="en-US" baseline="0" dirty="0">
                <a:latin typeface="Arial" pitchFamily="34" charset="0"/>
                <a:ea typeface="ＭＳ Ｐゴシック" pitchFamily="34" charset="-128"/>
              </a:rPr>
              <a:t>On-campus jobs are convenient because your student can often work between classes. These jobs can also be a way to meet and connect with new people.</a:t>
            </a:r>
          </a:p>
          <a:p>
            <a:pPr eaLnBrk="1" hangingPunct="1">
              <a:defRPr/>
            </a:pPr>
            <a:r>
              <a:rPr lang="en-US" b="1" baseline="0" dirty="0">
                <a:latin typeface="Arial" pitchFamily="34" charset="0"/>
                <a:ea typeface="ＭＳ Ｐゴシック" pitchFamily="34" charset="-128"/>
              </a:rPr>
              <a:t>[Insert personal story if you had work-study and the connections that you made.]</a:t>
            </a:r>
          </a:p>
          <a:p>
            <a:pPr eaLnBrk="1" hangingPunct="1">
              <a:defRPr/>
            </a:pPr>
            <a:endParaRPr lang="en-US" dirty="0">
              <a:latin typeface="Arial" pitchFamily="34" charset="0"/>
              <a:ea typeface="ＭＳ Ｐゴシック" pitchFamily="34" charset="-128"/>
            </a:endParaRPr>
          </a:p>
          <a:p>
            <a:pPr eaLnBrk="1" hangingPunct="1">
              <a:defRPr/>
            </a:pPr>
            <a:r>
              <a:rPr lang="en-US" baseline="0" dirty="0">
                <a:latin typeface="Arial" pitchFamily="34" charset="0"/>
                <a:ea typeface="ＭＳ Ｐゴシック" pitchFamily="34" charset="-128"/>
              </a:rPr>
              <a:t>Just like any job, your student will get paid for the hours they work. They will receive a paycheck (sometimes every two weeks, sometimes monthly) and they can use it for textbooks or food or save it for paying tuition – it’s their choice what college expenses they use it for.  </a:t>
            </a:r>
          </a:p>
          <a:p>
            <a:pPr eaLnBrk="1" hangingPunct="1">
              <a:defRPr/>
            </a:pPr>
            <a:r>
              <a:rPr lang="en-US" baseline="0" dirty="0">
                <a:latin typeface="Arial" pitchFamily="34" charset="0"/>
                <a:ea typeface="ＭＳ Ｐゴシック" pitchFamily="34" charset="-128"/>
              </a:rPr>
              <a:t>Each college treats work-study differently. If your student qualifies, they may be assigned a job or they may have to apply for a job so they’ll need to pay attention to what’s required of them. </a:t>
            </a:r>
            <a:r>
              <a:rPr lang="en-US" dirty="0">
                <a:latin typeface="Arial" pitchFamily="34" charset="0"/>
                <a:ea typeface="ＭＳ Ｐゴシック" pitchFamily="34" charset="-128"/>
              </a:rPr>
              <a:t>T</a:t>
            </a:r>
            <a:r>
              <a:rPr lang="en-US" baseline="0" dirty="0">
                <a:latin typeface="Arial" pitchFamily="34" charset="0"/>
                <a:ea typeface="ＭＳ Ｐゴシック" pitchFamily="34" charset="-128"/>
              </a:rPr>
              <a:t>here isn’t a guarantee that they will get a job,</a:t>
            </a:r>
            <a:r>
              <a:rPr lang="en-US" dirty="0">
                <a:latin typeface="Arial" pitchFamily="34" charset="0"/>
                <a:ea typeface="ＭＳ Ｐゴシック" pitchFamily="34" charset="-128"/>
              </a:rPr>
              <a:t> but if they take all the steps needed, they’ll definitely have a good chance.</a:t>
            </a:r>
            <a:r>
              <a:rPr lang="en-US" baseline="0" dirty="0">
                <a:latin typeface="Arial" pitchFamily="34" charset="0"/>
                <a:ea typeface="ＭＳ Ｐゴシック" pitchFamily="34" charset="-128"/>
              </a:rPr>
              <a:t> </a:t>
            </a:r>
            <a:endParaRPr lang="en-US" dirty="0">
              <a:latin typeface="Arial" pitchFamily="34" charset="0"/>
              <a:ea typeface="ＭＳ Ｐゴシック" pitchFamily="34" charset="-128"/>
            </a:endParaRPr>
          </a:p>
          <a:p>
            <a:pPr eaLnBrk="1" hangingPunct="1">
              <a:defRPr/>
            </a:pPr>
            <a:endParaRPr lang="en-US" dirty="0">
              <a:latin typeface="Arial" pitchFamily="34" charset="0"/>
              <a:ea typeface="ＭＳ Ｐゴシック" pitchFamily="34" charset="-128"/>
            </a:endParaRPr>
          </a:p>
          <a:p>
            <a:pPr eaLnBrk="1" hangingPunct="1"/>
            <a:endParaRPr lang="en-US" dirty="0"/>
          </a:p>
          <a:p>
            <a:pPr eaLnBrk="1" hangingPunct="1">
              <a:lnSpc>
                <a:spcPct val="90000"/>
              </a:lnSpc>
            </a:pPr>
            <a:endParaRPr lang="en-US" dirty="0"/>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2" name="Slide Number Placeholder 1"/>
          <p:cNvSpPr>
            <a:spLocks noGrp="1"/>
          </p:cNvSpPr>
          <p:nvPr>
            <p:ph type="sldNum" sz="quarter" idx="11"/>
          </p:nvPr>
        </p:nvSpPr>
        <p:spPr/>
        <p:txBody>
          <a:bodyPr/>
          <a:lstStyle/>
          <a:p>
            <a:fld id="{076E16F0-1813-4CAC-AF3F-FB7495FEBA94}" type="slidenum">
              <a:rPr lang="en-US" smtClean="0"/>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p:txBody>
          <a:bodyPr/>
          <a:lstStyle/>
          <a:p>
            <a:pPr eaLnBrk="1" hangingPunct="1"/>
            <a:r>
              <a:rPr lang="en-US" dirty="0"/>
              <a:t>This will include information</a:t>
            </a:r>
            <a:r>
              <a:rPr lang="en-US" baseline="0" dirty="0"/>
              <a:t> on the colleges you selected to have the FAFSA sent to, the estimated EFC or expected family contribution (this is based on a formula the government uses to determine what you and your student can contribute to college costs—it doesn’t mean you or your student need to pay this), and estimated federal grant and federal student loan amounts. These numbers are not final and can change based upon verification of tax and financial information provided by you and your student on the FAFSA.</a:t>
            </a:r>
          </a:p>
          <a:p>
            <a:pPr eaLnBrk="1" hangingPunct="1"/>
            <a:endParaRPr lang="en-US" baseline="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a:t>Ok, now that we have covered the sections needed to complete </a:t>
            </a:r>
            <a:r>
              <a:rPr lang="en-US" sz="1200" baseline="0" dirty="0"/>
              <a:t>the FAFSA, I am going to talk about what happens next.</a:t>
            </a:r>
            <a:endParaRPr lang="en-US" sz="1200" dirty="0"/>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2" name="Slide Number Placeholder 1"/>
          <p:cNvSpPr>
            <a:spLocks noGrp="1"/>
          </p:cNvSpPr>
          <p:nvPr>
            <p:ph type="sldNum" sz="quarter" idx="11"/>
          </p:nvPr>
        </p:nvSpPr>
        <p:spPr/>
        <p:txBody>
          <a:bodyPr/>
          <a:lstStyle/>
          <a:p>
            <a:fld id="{076E16F0-1813-4CAC-AF3F-FB7495FEBA94}" type="slidenum">
              <a:rPr lang="en-US" smtClean="0"/>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aseline="0" dirty="0"/>
              <a:t>Now let’s look at what happens after the FAFSA.</a:t>
            </a:r>
          </a:p>
        </p:txBody>
      </p:sp>
      <p:sp>
        <p:nvSpPr>
          <p:cNvPr id="4" name="Header Placeholder 3"/>
          <p:cNvSpPr>
            <a:spLocks noGrp="1"/>
          </p:cNvSpPr>
          <p:nvPr>
            <p:ph type="hdr" sz="quarter" idx="10"/>
          </p:nvPr>
        </p:nvSpPr>
        <p:spPr/>
        <p:txBody>
          <a:bodyPr/>
          <a:lstStyle/>
          <a:p>
            <a:pPr>
              <a:defRPr/>
            </a:pPr>
            <a:endParaRPr lang="en-US" dirty="0"/>
          </a:p>
        </p:txBody>
      </p:sp>
      <p:sp>
        <p:nvSpPr>
          <p:cNvPr id="2" name="Slide Number Placeholder 1"/>
          <p:cNvSpPr>
            <a:spLocks noGrp="1"/>
          </p:cNvSpPr>
          <p:nvPr>
            <p:ph type="sldNum" sz="quarter" idx="11"/>
          </p:nvPr>
        </p:nvSpPr>
        <p:spPr/>
        <p:txBody>
          <a:bodyPr/>
          <a:lstStyle/>
          <a:p>
            <a:fld id="{076E16F0-1813-4CAC-AF3F-FB7495FEBA94}" type="slidenum">
              <a:rPr lang="en-US" smtClean="0"/>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aseline="0" dirty="0">
                <a:latin typeface="Arial" panose="020B0604020202020204" pitchFamily="34" charset="0"/>
                <a:cs typeface="Arial" panose="020B0604020202020204" pitchFamily="34" charset="0"/>
              </a:rPr>
              <a:t>Your student will need to watch for emails from FSA. The first one typically arrives 3 to 5 days after submitting the FAFSA electronically. The email will come from FederalStudentAidFAFSA@cpsemail.ed.gov with a link to FAFSA.gov.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baseline="0" dirty="0">
              <a:solidFill>
                <a:srgbClr val="404041"/>
              </a:solidFill>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baseline="0" dirty="0">
                <a:solidFill>
                  <a:srgbClr val="404041"/>
                </a:solidFill>
                <a:latin typeface="Arial" panose="020B0604020202020204" pitchFamily="34" charset="0"/>
                <a:cs typeface="Arial" panose="020B0604020202020204" pitchFamily="34" charset="0"/>
              </a:rPr>
              <a:t>Log in to </a:t>
            </a:r>
            <a:r>
              <a:rPr lang="en-US" sz="1200" b="1" i="0" u="none" strike="noStrike" baseline="0" dirty="0">
                <a:solidFill>
                  <a:srgbClr val="404041"/>
                </a:solidFill>
                <a:latin typeface="Arial" panose="020B0604020202020204" pitchFamily="34" charset="0"/>
                <a:cs typeface="Arial" panose="020B0604020202020204" pitchFamily="34" charset="0"/>
              </a:rPr>
              <a:t>FAFSA.gov </a:t>
            </a:r>
            <a:r>
              <a:rPr lang="en-US" sz="1200" b="0" i="0" u="none" strike="noStrike" baseline="0" dirty="0">
                <a:solidFill>
                  <a:srgbClr val="404041"/>
                </a:solidFill>
                <a:latin typeface="Arial" panose="020B0604020202020204" pitchFamily="34" charset="0"/>
                <a:cs typeface="Arial" panose="020B0604020202020204" pitchFamily="34" charset="0"/>
              </a:rPr>
              <a:t>using an FSA ID. </a:t>
            </a:r>
            <a:r>
              <a:rPr lang="en-US" sz="1200" baseline="0" dirty="0">
                <a:latin typeface="Arial" panose="020B0604020202020204" pitchFamily="34" charset="0"/>
                <a:cs typeface="Arial" panose="020B0604020202020204" pitchFamily="34" charset="0"/>
              </a:rPr>
              <a:t>Download the Student Aid Report—it contains all the information provided on the FAFSA. Check the SAR carefully for incorrect and/or missing information.</a:t>
            </a:r>
          </a:p>
          <a:p>
            <a:endParaRPr lang="en-US" sz="1200" baseline="0" dirty="0">
              <a:latin typeface="Arial" panose="020B0604020202020204" pitchFamily="34" charset="0"/>
              <a:cs typeface="Arial" panose="020B0604020202020204" pitchFamily="34" charset="0"/>
            </a:endParaRPr>
          </a:p>
          <a:p>
            <a:r>
              <a:rPr lang="en-US" sz="1200" b="0" i="0" u="none" strike="noStrike" baseline="0" dirty="0">
                <a:solidFill>
                  <a:srgbClr val="404041"/>
                </a:solidFill>
                <a:latin typeface="Arial" panose="020B0604020202020204" pitchFamily="34" charset="0"/>
                <a:cs typeface="Arial" panose="020B0604020202020204" pitchFamily="34" charset="0"/>
              </a:rPr>
              <a:t>Make necessary corrections and/or provide missing information if needed</a:t>
            </a:r>
          </a:p>
          <a:p>
            <a:r>
              <a:rPr lang="en-US" sz="1200" b="0" i="0" u="none" strike="noStrike" baseline="0" dirty="0">
                <a:solidFill>
                  <a:srgbClr val="404041"/>
                </a:solidFill>
                <a:latin typeface="Arial" panose="020B0604020202020204" pitchFamily="34" charset="0"/>
                <a:cs typeface="Arial" panose="020B0604020202020204" pitchFamily="34" charset="0"/>
              </a:rPr>
              <a:t>If the financial aid office doesn’t have all of the information it needs, your student might: </a:t>
            </a:r>
          </a:p>
          <a:p>
            <a:r>
              <a:rPr lang="en-US" sz="1200" b="0" i="0" u="none" strike="noStrike" baseline="0" dirty="0">
                <a:solidFill>
                  <a:srgbClr val="404041"/>
                </a:solidFill>
                <a:latin typeface="Arial" panose="020B0604020202020204" pitchFamily="34" charset="0"/>
                <a:cs typeface="Arial" panose="020B0604020202020204" pitchFamily="34" charset="0"/>
              </a:rPr>
              <a:t>Not receive all of the aid they are eligible for </a:t>
            </a:r>
          </a:p>
          <a:p>
            <a:r>
              <a:rPr lang="en-US" sz="1200" b="0" i="0" u="none" strike="noStrike" baseline="0" dirty="0">
                <a:solidFill>
                  <a:srgbClr val="404041"/>
                </a:solidFill>
                <a:latin typeface="Arial" panose="020B0604020202020204" pitchFamily="34" charset="0"/>
                <a:cs typeface="Arial" panose="020B0604020202020204" pitchFamily="34" charset="0"/>
              </a:rPr>
              <a:t>Not receive any aid</a:t>
            </a:r>
          </a:p>
          <a:p>
            <a:r>
              <a:rPr lang="en-US" sz="1200" b="0" i="0" u="none" strike="noStrike" baseline="0" dirty="0">
                <a:solidFill>
                  <a:srgbClr val="404041"/>
                </a:solidFill>
                <a:latin typeface="Arial" panose="020B0604020202020204" pitchFamily="34" charset="0"/>
                <a:cs typeface="Arial" panose="020B0604020202020204" pitchFamily="34" charset="0"/>
              </a:rPr>
              <a:t>Have to return aid that they received in error</a:t>
            </a:r>
            <a:endParaRPr lang="en-US" sz="1200" baseline="0" dirty="0">
              <a:latin typeface="Arial" panose="020B0604020202020204" pitchFamily="34" charset="0"/>
              <a:cs typeface="Arial" panose="020B0604020202020204" pitchFamily="34" charset="0"/>
            </a:endParaRPr>
          </a:p>
          <a:p>
            <a:endParaRPr lang="en-US" sz="1200" baseline="0" dirty="0">
              <a:latin typeface="Arial" panose="020B0604020202020204" pitchFamily="34" charset="0"/>
              <a:cs typeface="Arial" panose="020B0604020202020204" pitchFamily="34" charset="0"/>
            </a:endParaRPr>
          </a:p>
          <a:p>
            <a:r>
              <a:rPr lang="en-US" sz="1200" baseline="0" dirty="0">
                <a:latin typeface="Arial" panose="020B0604020202020204" pitchFamily="34" charset="0"/>
                <a:cs typeface="Arial" panose="020B0604020202020204" pitchFamily="34" charset="0"/>
              </a:rPr>
              <a:t>Call 1-800-4-FED-AID if your student does not have a SAR within two weeks of filing their FAFSA.</a:t>
            </a:r>
          </a:p>
          <a:p>
            <a:pPr algn="l"/>
            <a:endParaRPr lang="en-US" sz="1200" b="0" i="0" u="none" strike="noStrike" baseline="0" dirty="0">
              <a:solidFill>
                <a:srgbClr val="000000"/>
              </a:solidFill>
              <a:latin typeface="Arial" panose="020B0604020202020204" pitchFamily="34" charset="0"/>
              <a:cs typeface="Arial" panose="020B0604020202020204" pitchFamily="34" charset="0"/>
            </a:endParaRPr>
          </a:p>
          <a:p>
            <a:endParaRPr lang="en-US" sz="1200" b="0" i="0" u="none" strike="noStrike" baseline="0" dirty="0">
              <a:solidFill>
                <a:srgbClr val="404041"/>
              </a:solidFill>
              <a:latin typeface="Arial" panose="020B0604020202020204" pitchFamily="34" charset="0"/>
              <a:cs typeface="Arial" panose="020B0604020202020204" pitchFamily="34" charset="0"/>
            </a:endParaRPr>
          </a:p>
          <a:p>
            <a:endParaRPr lang="en-US" sz="1200" baseline="0" dirty="0">
              <a:latin typeface="Arial" panose="020B0604020202020204" pitchFamily="34" charset="0"/>
              <a:cs typeface="Arial" panose="020B0604020202020204" pitchFamily="34" charset="0"/>
            </a:endParaRPr>
          </a:p>
          <a:p>
            <a:endParaRPr lang="en-US" sz="1200" baseline="0" dirty="0">
              <a:latin typeface="Arial" panose="020B0604020202020204" pitchFamily="34" charset="0"/>
              <a:cs typeface="Arial" panose="020B0604020202020204" pitchFamily="34" charset="0"/>
            </a:endParaRPr>
          </a:p>
          <a:p>
            <a:pPr eaLnBrk="1" hangingPunct="1"/>
            <a:endParaRPr lang="en-US" sz="1200" dirty="0">
              <a:latin typeface="Arial" panose="020B0604020202020204" pitchFamily="34" charset="0"/>
              <a:cs typeface="Arial" panose="020B0604020202020204" pitchFamily="34" charset="0"/>
            </a:endParaRPr>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2" name="Slide Number Placeholder 1"/>
          <p:cNvSpPr>
            <a:spLocks noGrp="1"/>
          </p:cNvSpPr>
          <p:nvPr>
            <p:ph type="sldNum" sz="quarter" idx="11"/>
          </p:nvPr>
        </p:nvSpPr>
        <p:spPr/>
        <p:txBody>
          <a:bodyPr/>
          <a:lstStyle/>
          <a:p>
            <a:fld id="{076E16F0-1813-4CAC-AF3F-FB7495FEBA94}" type="slidenum">
              <a:rPr lang="en-US" smtClean="0"/>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sz="1200" b="0" i="0" u="none" strike="noStrike" baseline="0" dirty="0">
                <a:solidFill>
                  <a:srgbClr val="000000"/>
                </a:solidFill>
                <a:latin typeface="Arial" panose="020B0604020202020204" pitchFamily="34" charset="0"/>
                <a:cs typeface="Arial" panose="020B0604020202020204" pitchFamily="34" charset="0"/>
              </a:rPr>
              <a:t>Your student will also need to check the student portals of the colleges they applied to. Portals can be accessed from each college’s main website. Each one is different (you can see some examples of the log in page on the screen).</a:t>
            </a:r>
          </a:p>
          <a:p>
            <a:pPr algn="l"/>
            <a:endParaRPr lang="en-US" sz="1200" b="0" i="0" u="none" strike="noStrike" baseline="0" dirty="0">
              <a:solidFill>
                <a:srgbClr val="000000"/>
              </a:solidFill>
              <a:latin typeface="Arial" panose="020B0604020202020204" pitchFamily="34" charset="0"/>
              <a:cs typeface="Arial" panose="020B0604020202020204" pitchFamily="34" charset="0"/>
            </a:endParaRPr>
          </a:p>
          <a:p>
            <a:pPr algn="l"/>
            <a:r>
              <a:rPr lang="en-US" sz="1200" b="1" i="0" u="none" strike="noStrike" baseline="0" dirty="0">
                <a:solidFill>
                  <a:srgbClr val="000000"/>
                </a:solidFill>
                <a:latin typeface="Arial" panose="020B0604020202020204" pitchFamily="34" charset="0"/>
                <a:cs typeface="Arial" panose="020B0604020202020204" pitchFamily="34" charset="0"/>
              </a:rPr>
              <a:t>[USE AS MUCH OR AS LITTLE OF THIS INFO AS DEEMED NECESSARY]</a:t>
            </a:r>
          </a:p>
          <a:p>
            <a:pPr algn="l"/>
            <a:endParaRPr lang="en-US" sz="1200" b="0" i="0" u="none" strike="noStrike" baseline="0" dirty="0">
              <a:solidFill>
                <a:srgbClr val="000000"/>
              </a:solidFill>
              <a:latin typeface="Arial" panose="020B0604020202020204" pitchFamily="34" charset="0"/>
              <a:cs typeface="Arial" panose="020B0604020202020204" pitchFamily="34" charset="0"/>
            </a:endParaRPr>
          </a:p>
          <a:p>
            <a:pPr algn="l"/>
            <a:r>
              <a:rPr lang="en-US" sz="1200" b="0" i="0" u="none" strike="noStrike" baseline="0" dirty="0">
                <a:solidFill>
                  <a:srgbClr val="000000"/>
                </a:solidFill>
                <a:latin typeface="Arial" panose="020B0604020202020204" pitchFamily="34" charset="0"/>
                <a:cs typeface="Arial" panose="020B0604020202020204" pitchFamily="34" charset="0"/>
              </a:rPr>
              <a:t>Your student is looking for instruction on:</a:t>
            </a:r>
          </a:p>
          <a:p>
            <a:pPr algn="l"/>
            <a:endParaRPr lang="en-US" sz="1200" b="0" i="0" u="none" strike="noStrike" baseline="0" dirty="0">
              <a:solidFill>
                <a:srgbClr val="000000"/>
              </a:solidFill>
              <a:latin typeface="Arial" panose="020B0604020202020204" pitchFamily="34" charset="0"/>
              <a:cs typeface="Arial" panose="020B0604020202020204" pitchFamily="34" charset="0"/>
            </a:endParaRPr>
          </a:p>
          <a:p>
            <a:pPr marR="800"/>
            <a:r>
              <a:rPr lang="en-US" sz="1200" b="1" i="0" u="none" strike="noStrike" baseline="0" dirty="0">
                <a:solidFill>
                  <a:srgbClr val="404041"/>
                </a:solidFill>
                <a:latin typeface="Arial" panose="020B0604020202020204" pitchFamily="34" charset="0"/>
                <a:cs typeface="Arial" panose="020B0604020202020204" pitchFamily="34" charset="0"/>
              </a:rPr>
              <a:t>Completing FAFSA Verification (if selected)</a:t>
            </a:r>
          </a:p>
          <a:p>
            <a:r>
              <a:rPr lang="en-US" sz="1200" b="0" i="0" u="none" strike="noStrike" baseline="0" dirty="0">
                <a:solidFill>
                  <a:srgbClr val="404041"/>
                </a:solidFill>
                <a:latin typeface="Arial" panose="020B0604020202020204" pitchFamily="34" charset="0"/>
                <a:cs typeface="Arial" panose="020B0604020202020204" pitchFamily="34" charset="0"/>
              </a:rPr>
              <a:t>Your college’s Financial Aid Office will contact them.</a:t>
            </a:r>
          </a:p>
          <a:p>
            <a:r>
              <a:rPr lang="en-US" sz="1200" b="0" i="0" u="none" strike="noStrike" baseline="0" dirty="0">
                <a:solidFill>
                  <a:srgbClr val="404041"/>
                </a:solidFill>
                <a:latin typeface="Arial" panose="020B0604020202020204" pitchFamily="34" charset="0"/>
                <a:cs typeface="Arial" panose="020B0604020202020204" pitchFamily="34" charset="0"/>
              </a:rPr>
              <a:t>Check your college student portal for instructions.</a:t>
            </a:r>
          </a:p>
          <a:p>
            <a:r>
              <a:rPr lang="en-US" sz="1200" b="0" i="0" u="none" strike="noStrike" baseline="0" dirty="0">
                <a:solidFill>
                  <a:srgbClr val="404041"/>
                </a:solidFill>
                <a:latin typeface="Arial" panose="020B0604020202020204" pitchFamily="34" charset="0"/>
                <a:cs typeface="Arial" panose="020B0604020202020204" pitchFamily="34" charset="0"/>
              </a:rPr>
              <a:t>Information must be provided and verification completed before a college can offer any financial aid.</a:t>
            </a:r>
          </a:p>
          <a:p>
            <a:r>
              <a:rPr lang="en-US" sz="1200" b="0" i="0" u="none" strike="noStrike" baseline="0" dirty="0">
                <a:solidFill>
                  <a:srgbClr val="404041"/>
                </a:solidFill>
                <a:latin typeface="Arial" panose="020B0604020202020204" pitchFamily="34" charset="0"/>
                <a:cs typeface="Arial" panose="020B0604020202020204" pitchFamily="34" charset="0"/>
              </a:rPr>
              <a:t>The sooner it’s completed the better; some aid is given on a first come, first served basis</a:t>
            </a:r>
          </a:p>
          <a:p>
            <a:endParaRPr lang="en-US" sz="1200" b="0" i="0" u="none" strike="noStrike" baseline="0" dirty="0">
              <a:solidFill>
                <a:srgbClr val="404041"/>
              </a:solidFill>
              <a:latin typeface="Arial" panose="020B0604020202020204" pitchFamily="34" charset="0"/>
              <a:cs typeface="Arial" panose="020B0604020202020204" pitchFamily="34" charset="0"/>
            </a:endParaRPr>
          </a:p>
          <a:p>
            <a:r>
              <a:rPr lang="en-US" sz="1200" b="0" i="0" u="none" strike="noStrike" baseline="0" dirty="0">
                <a:solidFill>
                  <a:srgbClr val="404041"/>
                </a:solidFill>
                <a:latin typeface="Arial" panose="020B0604020202020204" pitchFamily="34" charset="0"/>
                <a:cs typeface="Arial" panose="020B0604020202020204" pitchFamily="34" charset="0"/>
              </a:rPr>
              <a:t>Verification usually requires a federal IRS Tax Return Transcript which can be requested online at </a:t>
            </a:r>
            <a:r>
              <a:rPr lang="en-US" sz="1200" b="1" i="0" u="none" strike="noStrike" baseline="0" dirty="0">
                <a:solidFill>
                  <a:srgbClr val="404041"/>
                </a:solidFill>
                <a:latin typeface="Arial" panose="020B0604020202020204" pitchFamily="34" charset="0"/>
                <a:cs typeface="Arial" panose="020B0604020202020204" pitchFamily="34" charset="0"/>
              </a:rPr>
              <a:t>IRS.gov </a:t>
            </a:r>
            <a:r>
              <a:rPr lang="en-US" sz="1200" b="0" i="0" u="none" strike="noStrike" baseline="0" dirty="0">
                <a:solidFill>
                  <a:srgbClr val="404041"/>
                </a:solidFill>
                <a:latin typeface="Arial" panose="020B0604020202020204" pitchFamily="34" charset="0"/>
                <a:cs typeface="Arial" panose="020B0604020202020204" pitchFamily="34" charset="0"/>
              </a:rPr>
              <a:t>or by calling </a:t>
            </a:r>
            <a:r>
              <a:rPr lang="en-US" sz="1200" b="1" i="0" u="none" strike="noStrike" baseline="0" dirty="0">
                <a:solidFill>
                  <a:srgbClr val="404041"/>
                </a:solidFill>
                <a:latin typeface="Arial" panose="020B0604020202020204" pitchFamily="34" charset="0"/>
                <a:cs typeface="Arial" panose="020B0604020202020204" pitchFamily="34" charset="0"/>
              </a:rPr>
              <a:t>1-800-829-1040</a:t>
            </a:r>
            <a:endParaRPr lang="en-US" sz="1200" b="0" i="0" u="none" strike="noStrike" baseline="0" dirty="0">
              <a:solidFill>
                <a:srgbClr val="404041"/>
              </a:solidFill>
              <a:latin typeface="Arial" panose="020B0604020202020204" pitchFamily="34" charset="0"/>
              <a:cs typeface="Arial" panose="020B0604020202020204" pitchFamily="34" charset="0"/>
            </a:endParaRPr>
          </a:p>
          <a:p>
            <a:endParaRPr lang="en-US" sz="1200" baseline="0" dirty="0">
              <a:latin typeface="Arial" panose="020B0604020202020204" pitchFamily="34" charset="0"/>
              <a:cs typeface="Arial" panose="020B0604020202020204" pitchFamily="34" charset="0"/>
            </a:endParaRPr>
          </a:p>
          <a:p>
            <a:pPr algn="l"/>
            <a:endParaRPr lang="en-US" sz="1200" b="0" i="0" u="none" strike="noStrike" baseline="0" dirty="0">
              <a:solidFill>
                <a:srgbClr val="000000"/>
              </a:solidFill>
              <a:latin typeface="Arial" panose="020B0604020202020204" pitchFamily="34" charset="0"/>
              <a:cs typeface="Arial" panose="020B0604020202020204" pitchFamily="34" charset="0"/>
            </a:endParaRPr>
          </a:p>
          <a:p>
            <a:pPr marR="800"/>
            <a:r>
              <a:rPr lang="en-US" sz="1200" b="1" i="0" u="none" strike="noStrike" baseline="0" dirty="0">
                <a:solidFill>
                  <a:srgbClr val="404041"/>
                </a:solidFill>
                <a:latin typeface="Arial" panose="020B0604020202020204" pitchFamily="34" charset="0"/>
                <a:cs typeface="Arial" panose="020B0604020202020204" pitchFamily="34" charset="0"/>
              </a:rPr>
              <a:t>Reviewing Financial Aid Offers</a:t>
            </a:r>
          </a:p>
          <a:p>
            <a:r>
              <a:rPr lang="en-US" sz="1200" b="0" i="0" u="none" strike="noStrike" baseline="0" dirty="0">
                <a:solidFill>
                  <a:srgbClr val="404041"/>
                </a:solidFill>
                <a:latin typeface="Arial" panose="020B0604020202020204" pitchFamily="34" charset="0"/>
                <a:cs typeface="Arial" panose="020B0604020202020204" pitchFamily="34" charset="0"/>
              </a:rPr>
              <a:t>Very few colleges will send offers in the mail.</a:t>
            </a:r>
          </a:p>
          <a:p>
            <a:r>
              <a:rPr lang="en-US" sz="1200" b="0" i="0" u="none" strike="noStrike" baseline="0" dirty="0">
                <a:solidFill>
                  <a:srgbClr val="404041"/>
                </a:solidFill>
                <a:latin typeface="Arial" panose="020B0604020202020204" pitchFamily="34" charset="0"/>
                <a:cs typeface="Arial" panose="020B0604020202020204" pitchFamily="34" charset="0"/>
              </a:rPr>
              <a:t>It’s more likely that your student will need to check their college’s student portal to retrieve their offer.</a:t>
            </a:r>
          </a:p>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a:p>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Accept financial aid </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Make sure they notify colleges they will not attend so the college can free up financial aid for other students.</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If the financial aid package includes Federal Student Loans, your student will need to visit </a:t>
            </a:r>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studentloans.gov </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to: </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Complete entrance counseling</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Sign a Master Promissory Note</a:t>
            </a:r>
          </a:p>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a:p>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Receive Financial Aid</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Before financial aid can be disbursed your student will need to:</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Register for classes</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Select a housing and meal plan if they are going to live on campus</a:t>
            </a:r>
          </a:p>
          <a:p>
            <a:endParaRPr lang="en-US" sz="1200" b="0" i="0" u="none" strike="noStrike" kern="1200" baseline="0" dirty="0">
              <a:solidFill>
                <a:schemeClr val="tx1"/>
              </a:solidFill>
              <a:latin typeface="Arial" charset="0"/>
              <a:ea typeface="+mn-ea"/>
              <a:cs typeface="+mn-cs"/>
            </a:endParaRPr>
          </a:p>
          <a:p>
            <a:endParaRPr lang="en-US" sz="1000" baseline="0" dirty="0"/>
          </a:p>
          <a:p>
            <a:pPr eaLnBrk="1" hangingPunct="1"/>
            <a:endParaRPr lang="en-US" sz="1000" dirty="0"/>
          </a:p>
          <a:p>
            <a:pPr eaLnBrk="1" hangingPunct="1"/>
            <a:endParaRPr lang="en-US" sz="1000" dirty="0"/>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2" name="Slide Number Placeholder 1"/>
          <p:cNvSpPr>
            <a:spLocks noGrp="1"/>
          </p:cNvSpPr>
          <p:nvPr>
            <p:ph type="sldNum" sz="quarter" idx="11"/>
          </p:nvPr>
        </p:nvSpPr>
        <p:spPr/>
        <p:txBody>
          <a:bodyPr/>
          <a:lstStyle/>
          <a:p>
            <a:fld id="{076E16F0-1813-4CAC-AF3F-FB7495FEBA94}" type="slidenum">
              <a:rPr lang="en-US" smtClean="0"/>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So we went through a lot</a:t>
            </a:r>
            <a:r>
              <a:rPr lang="en-US" baseline="0" dirty="0"/>
              <a:t> today and you might feel overwhelmed.</a:t>
            </a:r>
          </a:p>
          <a:p>
            <a:pPr eaLnBrk="1" hangingPunct="1"/>
            <a:endParaRPr lang="en-US" baseline="0" dirty="0"/>
          </a:p>
          <a:p>
            <a:pPr eaLnBrk="1" hangingPunct="1"/>
            <a:r>
              <a:rPr lang="en-US" baseline="0" dirty="0"/>
              <a:t>Don’t worry--help is available.</a:t>
            </a:r>
          </a:p>
          <a:p>
            <a:pPr eaLnBrk="1" hangingPunct="1"/>
            <a:endParaRPr lang="en-US" baseline="0" dirty="0"/>
          </a:p>
          <a:p>
            <a:pPr eaLnBrk="1" hangingPunct="1"/>
            <a:r>
              <a:rPr lang="en-US" dirty="0"/>
              <a:t>To access live help, select the “Live Help” option and reach FAFSA Customer Service on the web Monday through Friday, 8 a.m. – 11 p.m. (ET).</a:t>
            </a:r>
          </a:p>
          <a:p>
            <a:pPr eaLnBrk="1" hangingPunct="1"/>
            <a:r>
              <a:rPr lang="en-US" dirty="0"/>
              <a:t>You can also call the Federal Student Aid Information Center with specific questions about the FAFSA. </a:t>
            </a:r>
          </a:p>
          <a:p>
            <a:pPr eaLnBrk="1" hangingPunct="1"/>
            <a:endParaRPr lang="en-US" dirty="0"/>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2" name="Slide Number Placeholder 1"/>
          <p:cNvSpPr>
            <a:spLocks noGrp="1"/>
          </p:cNvSpPr>
          <p:nvPr>
            <p:ph type="sldNum" sz="quarter" idx="11"/>
          </p:nvPr>
        </p:nvSpPr>
        <p:spPr/>
        <p:txBody>
          <a:bodyPr/>
          <a:lstStyle/>
          <a:p>
            <a:fld id="{076E16F0-1813-4CAC-AF3F-FB7495FEBA94}" type="slidenum">
              <a:rPr lang="en-US" smtClean="0"/>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Thank</a:t>
            </a:r>
            <a:r>
              <a:rPr lang="en-US" baseline="0" dirty="0"/>
              <a:t> you for attending.</a:t>
            </a:r>
          </a:p>
          <a:p>
            <a:pPr eaLnBrk="1" hangingPunct="1"/>
            <a:endParaRPr lang="en-US" baseline="0" dirty="0"/>
          </a:p>
          <a:p>
            <a:pPr eaLnBrk="1" hangingPunct="1"/>
            <a:r>
              <a:rPr lang="en-US" baseline="0" dirty="0"/>
              <a:t>Any questions?</a:t>
            </a:r>
          </a:p>
        </p:txBody>
      </p:sp>
      <p:sp>
        <p:nvSpPr>
          <p:cNvPr id="4" name="Header Placeholder 3"/>
          <p:cNvSpPr>
            <a:spLocks noGrp="1"/>
          </p:cNvSpPr>
          <p:nvPr>
            <p:ph type="hdr" sz="quarter" idx="10"/>
          </p:nvPr>
        </p:nvSpPr>
        <p:spPr/>
        <p:txBody>
          <a:bodyPr/>
          <a:lstStyle/>
          <a:p>
            <a:pPr>
              <a:defRPr/>
            </a:pPr>
            <a:endParaRPr lang="en-US" dirty="0"/>
          </a:p>
        </p:txBody>
      </p:sp>
      <p:sp>
        <p:nvSpPr>
          <p:cNvPr id="2" name="Slide Number Placeholder 1"/>
          <p:cNvSpPr>
            <a:spLocks noGrp="1"/>
          </p:cNvSpPr>
          <p:nvPr>
            <p:ph type="sldNum" sz="quarter" idx="11"/>
          </p:nvPr>
        </p:nvSpPr>
        <p:spPr/>
        <p:txBody>
          <a:bodyPr/>
          <a:lstStyle/>
          <a:p>
            <a:fld id="{076E16F0-1813-4CAC-AF3F-FB7495FEBA94}" type="slidenum">
              <a:rPr lang="en-US" smtClean="0"/>
              <a:t>45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dirty="0"/>
              <a:t>By</a:t>
            </a:r>
            <a:r>
              <a:rPr lang="en-US" sz="1200" baseline="0" dirty="0"/>
              <a:t> completing the FAFSA your student may qualify for Federal Student Loans. </a:t>
            </a:r>
          </a:p>
          <a:p>
            <a:endParaRPr lang="en-US" sz="1200"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aseline="0" dirty="0"/>
              <a:t>The </a:t>
            </a:r>
            <a:r>
              <a:rPr lang="en-US" sz="1200" dirty="0"/>
              <a:t>two types of Federal Student Loans, also known as </a:t>
            </a:r>
            <a:r>
              <a:rPr lang="en-US" sz="1200" baseline="0" dirty="0"/>
              <a:t>Direct L</a:t>
            </a:r>
            <a:r>
              <a:rPr lang="en-US" sz="1200" dirty="0"/>
              <a:t>oans--</a:t>
            </a:r>
            <a:r>
              <a:rPr lang="en-US" sz="1200" baseline="0" dirty="0"/>
              <a:t>subsidized and unsubsidized. The big difference between these two loans is that subsidized loans are based on financial need and unsubsidized are not.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aseline="0" dirty="0"/>
              <a:t>Your student can borrow a total of $5,500 as a first-time freshman between both loan types.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i="0" dirty="0"/>
              <a:t>If your student doesn’t qualify for a subsidized loan, colleges may offer up to an additional $3,500 in unsubsidized loans,</a:t>
            </a:r>
            <a:r>
              <a:rPr lang="en-US" sz="1200" i="0" baseline="0" dirty="0"/>
              <a:t> for a maximum of </a:t>
            </a:r>
            <a:r>
              <a:rPr lang="en-US" sz="1200" i="0" dirty="0"/>
              <a:t>$5,500.</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i="0"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aseline="0" dirty="0"/>
              <a:t>There is no credit check and they do not need to start paying the loan back until six months after they graduate or drop to less than half-time enrollment (6 credits). The interest rate on both subsidized and unsubsidized </a:t>
            </a:r>
            <a:r>
              <a:rPr lang="en-US" dirty="0"/>
              <a:t>loans can change from year to year, but once a student takes out a loan, the rate is fixed for the duration of the loan. </a:t>
            </a:r>
            <a:r>
              <a:rPr lang="en-US" sz="1200" baseline="0" dirty="0"/>
              <a:t>For loans made between 7/1/20 and 6/30/21, the interest rate is 2.75%. Rates are determined in July just before the academic year.</a:t>
            </a:r>
          </a:p>
          <a:p>
            <a:endParaRPr lang="en-US" sz="1200" baseline="0" dirty="0"/>
          </a:p>
          <a:p>
            <a:r>
              <a:rPr lang="en-US" sz="1200" baseline="0" dirty="0"/>
              <a:t>For the subsidized loan, the government covers the interest making it an interest free loan during enrollment. For an unsubsidized loan, the student is responsible for the interest and it accrues while the student is in college.</a:t>
            </a:r>
          </a:p>
          <a:p>
            <a:endParaRPr lang="en-US" sz="1200" baseline="0" dirty="0"/>
          </a:p>
          <a:p>
            <a:r>
              <a:rPr lang="en-US" sz="1200" baseline="0" dirty="0"/>
              <a:t>A little tip: If your student accepts an unsubsidized loan, which is the loan that they are responsible to cover the interest for, they can save a lot of money if they make interest payments while they are in college. </a:t>
            </a:r>
            <a:r>
              <a:rPr lang="en-US" sz="1200" dirty="0"/>
              <a:t>If they don’t pay the accruing interest, it will be added to the principal amount of the loan and increase the amount they have to repay. </a:t>
            </a:r>
          </a:p>
          <a:p>
            <a:endParaRPr lang="en-US" sz="1200"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aseline="0" dirty="0"/>
              <a:t>Family financial need as calculated by the FAFSA will determine whether your student gets both a subsidized loan and an unsubsidized loan or just an unsubsidized loan.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aseline="0" dirty="0"/>
          </a:p>
          <a:p>
            <a:r>
              <a:rPr lang="en-US" sz="1200" b="1" dirty="0"/>
              <a:t>Student Loan</a:t>
            </a:r>
            <a:r>
              <a:rPr lang="en-US" sz="1200" b="1" baseline="0" dirty="0"/>
              <a:t> Fees: </a:t>
            </a:r>
            <a:r>
              <a:rPr lang="en-US" sz="1200" dirty="0"/>
              <a:t>Most federal student loans have loan fees that are a percentage of the total loan amount. </a:t>
            </a:r>
            <a:r>
              <a:rPr lang="en-US" sz="1200" b="1" dirty="0"/>
              <a:t>Your student</a:t>
            </a:r>
            <a:r>
              <a:rPr lang="en-US" sz="1200" b="1" baseline="0" dirty="0"/>
              <a:t> does NOT need to come up with any money to pay this fee.</a:t>
            </a:r>
            <a:r>
              <a:rPr lang="en-US" sz="1200" baseline="0" dirty="0"/>
              <a:t> </a:t>
            </a:r>
            <a:r>
              <a:rPr lang="en-US" sz="1200" dirty="0"/>
              <a:t>The loan fee is deducted from each loan disbursement your student receives. This means the money they receive will be less than the amount they actually borrow. Your student is responsible for repaying the entire amount they borrow and not just the amount they received.</a:t>
            </a:r>
          </a:p>
          <a:p>
            <a:endParaRPr lang="en-US" sz="1200" dirty="0"/>
          </a:p>
          <a:p>
            <a:r>
              <a:rPr lang="en-US" sz="1200" dirty="0"/>
              <a:t>So, let’s say your student</a:t>
            </a:r>
            <a:r>
              <a:rPr lang="en-US" sz="1200" baseline="0" dirty="0"/>
              <a:t> is </a:t>
            </a:r>
            <a:r>
              <a:rPr lang="en-US" sz="1200" dirty="0"/>
              <a:t>offered a subsidized loan for $2,500 which is the amount they will be</a:t>
            </a:r>
            <a:r>
              <a:rPr lang="en-US" sz="1200" baseline="0" dirty="0"/>
              <a:t> responsible for paying back</a:t>
            </a:r>
            <a:r>
              <a:rPr lang="en-US" sz="1200" dirty="0"/>
              <a:t>. Once the loan fee of 1.057%</a:t>
            </a:r>
            <a:r>
              <a:rPr lang="en-US" sz="1200" baseline="0" dirty="0"/>
              <a:t> </a:t>
            </a:r>
            <a:r>
              <a:rPr lang="en-US" sz="1200" dirty="0"/>
              <a:t>or $26.42 is deducted, your student will receive just over $2,473.58 to use towards their college</a:t>
            </a:r>
            <a:r>
              <a:rPr lang="en-US" sz="1200" baseline="0" dirty="0"/>
              <a:t> costs</a:t>
            </a:r>
            <a:r>
              <a:rPr lang="en-US" sz="1200" dirty="0"/>
              <a:t>.  </a:t>
            </a:r>
            <a:r>
              <a:rPr lang="en-US" sz="1200" baseline="0" dirty="0"/>
              <a:t>(Source: https://studentaid.ed.gov/sa/types/loans/interest-rates)</a:t>
            </a:r>
          </a:p>
          <a:p>
            <a:pPr eaLnBrk="1" hangingPunct="1"/>
            <a:endParaRPr lang="en-US" sz="1200" dirty="0"/>
          </a:p>
          <a:p>
            <a:pPr eaLnBrk="1" hangingPunct="1"/>
            <a:endParaRPr lang="en-US" sz="1200" dirty="0"/>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2" name="Slide Number Placeholder 1"/>
          <p:cNvSpPr>
            <a:spLocks noGrp="1"/>
          </p:cNvSpPr>
          <p:nvPr>
            <p:ph type="sldNum" sz="quarter" idx="11"/>
          </p:nvPr>
        </p:nvSpPr>
        <p:spPr/>
        <p:txBody>
          <a:bodyPr/>
          <a:lstStyle/>
          <a:p>
            <a:fld id="{076E16F0-1813-4CAC-AF3F-FB7495FEBA94}" type="slidenum">
              <a:rPr lang="en-US" smtClean="0"/>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sz="1200" dirty="0">
                <a:latin typeface="Arial" pitchFamily="34" charset="0"/>
                <a:ea typeface="ＭＳ Ｐゴシック" pitchFamily="34" charset="-128"/>
              </a:rPr>
              <a:t>For all of the loan types we’</a:t>
            </a:r>
            <a:r>
              <a:rPr lang="en-US" altLang="ja-JP" sz="1200" dirty="0">
                <a:latin typeface="Arial" pitchFamily="34" charset="0"/>
                <a:ea typeface="ＭＳ Ｐゴシック" pitchFamily="34" charset="-128"/>
              </a:rPr>
              <a:t>ve talked about so far, the student</a:t>
            </a:r>
            <a:r>
              <a:rPr lang="en-US" altLang="ja-JP" sz="1200" baseline="0" dirty="0">
                <a:latin typeface="Arial" pitchFamily="34" charset="0"/>
                <a:ea typeface="ＭＳ Ｐゴシック" pitchFamily="34" charset="-128"/>
              </a:rPr>
              <a:t> </a:t>
            </a:r>
            <a:r>
              <a:rPr lang="en-US" altLang="ja-JP" sz="1200" dirty="0">
                <a:latin typeface="Arial" pitchFamily="34" charset="0"/>
                <a:ea typeface="ＭＳ Ｐゴシック" pitchFamily="34" charset="-128"/>
              </a:rPr>
              <a:t>would be the borrower. In the Federal PLUS loan program, you,</a:t>
            </a:r>
            <a:r>
              <a:rPr lang="en-US" altLang="ja-JP" sz="1200" baseline="0" dirty="0">
                <a:latin typeface="Arial" pitchFamily="34" charset="0"/>
                <a:ea typeface="ＭＳ Ｐゴシック" pitchFamily="34" charset="-128"/>
              </a:rPr>
              <a:t> the parent, </a:t>
            </a:r>
            <a:r>
              <a:rPr lang="en-US" altLang="ja-JP" sz="1200" dirty="0">
                <a:latin typeface="Arial" pitchFamily="34" charset="0"/>
                <a:ea typeface="ＭＳ Ｐゴシック" pitchFamily="34" charset="-128"/>
              </a:rPr>
              <a:t>would be the borrower, and would be the one required to pay back this loan. </a:t>
            </a:r>
          </a:p>
          <a:p>
            <a:pPr eaLnBrk="1" hangingPunct="1">
              <a:defRPr/>
            </a:pPr>
            <a:endParaRPr lang="en-US" altLang="ja-JP" sz="1200" baseline="0" dirty="0">
              <a:latin typeface="Arial" pitchFamily="34" charset="0"/>
              <a:ea typeface="ＭＳ Ｐゴシック" pitchFamily="34" charset="-128"/>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a:latin typeface="Arial" pitchFamily="34" charset="0"/>
                <a:ea typeface="ＭＳ Ｐゴシック" pitchFamily="34" charset="-128"/>
              </a:rPr>
              <a:t>To receive a</a:t>
            </a:r>
            <a:r>
              <a:rPr lang="en-US" sz="1200" baseline="0" dirty="0">
                <a:latin typeface="Arial" pitchFamily="34" charset="0"/>
                <a:ea typeface="ＭＳ Ｐゴシック" pitchFamily="34" charset="-128"/>
              </a:rPr>
              <a:t> Direct PLUS </a:t>
            </a:r>
            <a:r>
              <a:rPr lang="en-US" sz="1200" dirty="0">
                <a:latin typeface="Arial" pitchFamily="34" charset="0"/>
                <a:ea typeface="ＭＳ Ｐゴシック" pitchFamily="34" charset="-128"/>
              </a:rPr>
              <a:t>loan, you must meet certain credit requirements. Once approved, you may borrow up to the cost of attendance minus any other financial aid received.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ja-JP" sz="1200" baseline="0" dirty="0">
              <a:latin typeface="Arial" pitchFamily="34" charset="0"/>
              <a:ea typeface="ＭＳ Ｐゴシック" pitchFamily="34" charset="-128"/>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aseline="0" dirty="0"/>
              <a:t>For loans made between 7/1/20 and 6/30/21, the</a:t>
            </a:r>
            <a:r>
              <a:rPr lang="en-US" altLang="ja-JP" sz="1200" baseline="0" dirty="0">
                <a:latin typeface="Arial" pitchFamily="34" charset="0"/>
                <a:ea typeface="ＭＳ Ｐゴシック" pitchFamily="34" charset="-128"/>
              </a:rPr>
              <a:t> interest rate for a Direct </a:t>
            </a:r>
            <a:r>
              <a:rPr lang="en-US" sz="1200" dirty="0">
                <a:latin typeface="Arial" pitchFamily="34" charset="0"/>
                <a:ea typeface="ＭＳ Ｐゴシック" pitchFamily="34" charset="-128"/>
              </a:rPr>
              <a:t>PLUS loan is 5.30%. Like</a:t>
            </a:r>
            <a:r>
              <a:rPr lang="en-US" sz="1200" baseline="0" dirty="0">
                <a:latin typeface="Arial" pitchFamily="34" charset="0"/>
                <a:ea typeface="ＭＳ Ｐゴシック" pitchFamily="34" charset="-128"/>
              </a:rPr>
              <a:t> the subsidized and unsubsidized</a:t>
            </a:r>
            <a:r>
              <a:rPr lang="en-US" sz="1200" dirty="0">
                <a:latin typeface="Arial" pitchFamily="34" charset="0"/>
                <a:ea typeface="ＭＳ Ｐゴシック" pitchFamily="34" charset="-128"/>
              </a:rPr>
              <a:t>, this rate is</a:t>
            </a:r>
            <a:r>
              <a:rPr lang="en-US" sz="1200" baseline="0" dirty="0">
                <a:latin typeface="Arial" pitchFamily="34" charset="0"/>
                <a:ea typeface="ＭＳ Ｐゴシック" pitchFamily="34" charset="-128"/>
              </a:rPr>
              <a:t> fixed for the life of the loan.  </a:t>
            </a:r>
          </a:p>
          <a:p>
            <a:pPr eaLnBrk="1" hangingPunct="1">
              <a:defRPr/>
            </a:pPr>
            <a:endParaRPr lang="en-US" sz="1200" baseline="0" dirty="0">
              <a:latin typeface="Arial" pitchFamily="34" charset="0"/>
              <a:ea typeface="ＭＳ Ｐゴシック" pitchFamily="34" charset="-128"/>
            </a:endParaRPr>
          </a:p>
          <a:p>
            <a:pPr eaLnBrk="1" hangingPunct="1">
              <a:defRPr/>
            </a:pPr>
            <a:r>
              <a:rPr lang="en-US" sz="1200" dirty="0">
                <a:latin typeface="Arial" pitchFamily="34" charset="0"/>
                <a:ea typeface="ＭＳ Ｐゴシック" pitchFamily="34" charset="-128"/>
              </a:rPr>
              <a:t>Repayment begins immediately after the last disbursement of the loan, but parents can choose to delay those payments until six months after the student graduates or drops to less than half-time enrollment.</a:t>
            </a:r>
            <a:r>
              <a:rPr lang="en-US" sz="1200" baseline="0" dirty="0">
                <a:latin typeface="Arial" pitchFamily="34" charset="0"/>
                <a:ea typeface="ＭＳ Ｐゴシック" pitchFamily="34" charset="-128"/>
              </a:rPr>
              <a:t> If you choose this payment option, be aware that interest still accrues! </a:t>
            </a:r>
          </a:p>
          <a:p>
            <a:pPr eaLnBrk="1" hangingPunct="1">
              <a:defRPr/>
            </a:pPr>
            <a:endParaRPr lang="en-US" sz="1200" baseline="0" dirty="0">
              <a:latin typeface="Arial" pitchFamily="34" charset="0"/>
              <a:ea typeface="ＭＳ Ｐゴシック" pitchFamily="34" charset="-128"/>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a:t>These loans</a:t>
            </a:r>
            <a:r>
              <a:rPr lang="en-US" sz="1200" baseline="0" dirty="0"/>
              <a:t> also</a:t>
            </a:r>
            <a:r>
              <a:rPr lang="en-US" sz="1200" dirty="0"/>
              <a:t> have loan fees that are a percentage of the total loan amount. </a:t>
            </a:r>
            <a:r>
              <a:rPr lang="en-US" sz="1200" b="1" dirty="0"/>
              <a:t>You do </a:t>
            </a:r>
            <a:r>
              <a:rPr lang="en-US" sz="1200" b="1" baseline="0" dirty="0"/>
              <a:t>NOT need to come up with any money to pay this fee.</a:t>
            </a:r>
            <a:r>
              <a:rPr lang="en-US" sz="1200" baseline="0" dirty="0"/>
              <a:t> </a:t>
            </a:r>
            <a:r>
              <a:rPr lang="en-US" sz="1200" dirty="0"/>
              <a:t>The loan fee is deducted from each loan disbursement</a:t>
            </a:r>
            <a:r>
              <a:rPr lang="en-US" sz="1200" baseline="0" dirty="0"/>
              <a:t> just like federal loans</a:t>
            </a:r>
            <a:r>
              <a:rPr lang="en-US" sz="1200" dirty="0"/>
              <a:t>. The</a:t>
            </a:r>
            <a:r>
              <a:rPr lang="en-US" sz="1200" baseline="0" dirty="0"/>
              <a:t> Parent PLUS fee for loans made between 10/1/20 and 10/1/21 is 4.228%.</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aseline="0" dirty="0"/>
              <a:t>(Source: https://studentaid.ed.gov/sa/types/loans/interest-rates)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baseline="0" dirty="0">
              <a:latin typeface="Arial" pitchFamily="34" charset="0"/>
              <a:ea typeface="ＭＳ Ｐゴシック" pitchFamily="34" charset="-128"/>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baseline="0" dirty="0">
              <a:latin typeface="Arial" pitchFamily="34" charset="0"/>
              <a:ea typeface="ＭＳ Ｐゴシック" pitchFamily="34" charset="-128"/>
            </a:endParaRPr>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2" name="Slide Number Placeholder 1"/>
          <p:cNvSpPr>
            <a:spLocks noGrp="1"/>
          </p:cNvSpPr>
          <p:nvPr>
            <p:ph type="sldNum" sz="quarter" idx="11"/>
          </p:nvPr>
        </p:nvSpPr>
        <p:spPr/>
        <p:txBody>
          <a:bodyPr/>
          <a:lstStyle/>
          <a:p>
            <a:fld id="{076E16F0-1813-4CAC-AF3F-FB7495FEBA94}" type="slidenum">
              <a:rPr lang="en-US" smtClean="0"/>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90000"/>
              </a:lnSpc>
              <a:spcBef>
                <a:spcPct val="30000"/>
              </a:spcBef>
              <a:spcAft>
                <a:spcPct val="0"/>
              </a:spcAft>
              <a:buClrTx/>
              <a:buSzTx/>
              <a:buFontTx/>
              <a:buNone/>
              <a:tabLst/>
              <a:defRPr/>
            </a:pPr>
            <a:r>
              <a:rPr lang="en-US" sz="1200" dirty="0"/>
              <a:t>Some states, </a:t>
            </a:r>
            <a:r>
              <a:rPr lang="en-US" sz="1200" baseline="0" dirty="0"/>
              <a:t>like Wisconsin, offer s</a:t>
            </a:r>
            <a:r>
              <a:rPr lang="en-US" sz="1200" dirty="0"/>
              <a:t>tate grants</a:t>
            </a:r>
            <a:r>
              <a:rPr lang="en-US" sz="1200" baseline="0" dirty="0"/>
              <a:t> to students who attend colleges in their state. </a:t>
            </a:r>
            <a:r>
              <a:rPr lang="en-US" sz="1200" dirty="0"/>
              <a:t>Your student may be required to complete the FAFSA to be eligible for the state grants that are available (the FAFSA is usually the</a:t>
            </a:r>
            <a:r>
              <a:rPr lang="en-US" sz="1200" baseline="0" dirty="0"/>
              <a:t> application and most of these are automatically awarded)</a:t>
            </a:r>
            <a:r>
              <a:rPr lang="en-US" sz="1200" dirty="0"/>
              <a:t>. In Wisconsin</a:t>
            </a:r>
            <a:r>
              <a:rPr lang="en-US" sz="1200" baseline="0" dirty="0"/>
              <a:t> the FAFSA is required for state grants. </a:t>
            </a:r>
            <a:r>
              <a:rPr lang="en-US" sz="1200" dirty="0"/>
              <a:t>There are a few state grants that have additional requirements,</a:t>
            </a:r>
            <a:r>
              <a:rPr lang="en-US" sz="1200" baseline="0" dirty="0"/>
              <a:t> for </a:t>
            </a:r>
            <a:r>
              <a:rPr lang="en-US" sz="1200" dirty="0"/>
              <a:t>example is the grant for students with disabilities. </a:t>
            </a:r>
          </a:p>
          <a:p>
            <a:pPr marL="0" marR="0" indent="0" algn="l" defTabSz="914400" rtl="0" eaLnBrk="1" fontAlgn="base" latinLnBrk="0" hangingPunct="1">
              <a:lnSpc>
                <a:spcPct val="90000"/>
              </a:lnSpc>
              <a:spcBef>
                <a:spcPct val="30000"/>
              </a:spcBef>
              <a:spcAft>
                <a:spcPct val="0"/>
              </a:spcAft>
              <a:buClrTx/>
              <a:buSzTx/>
              <a:buFontTx/>
              <a:buNone/>
              <a:tabLst/>
              <a:defRPr/>
            </a:pPr>
            <a:endParaRPr lang="en-US" sz="1200" dirty="0"/>
          </a:p>
          <a:p>
            <a:pPr marL="0" marR="0" indent="0" algn="l" defTabSz="914400" rtl="0" eaLnBrk="1" fontAlgn="base" latinLnBrk="0" hangingPunct="1">
              <a:lnSpc>
                <a:spcPct val="90000"/>
              </a:lnSpc>
              <a:spcBef>
                <a:spcPct val="30000"/>
              </a:spcBef>
              <a:spcAft>
                <a:spcPct val="0"/>
              </a:spcAft>
              <a:buClrTx/>
              <a:buSzTx/>
              <a:buFontTx/>
              <a:buNone/>
              <a:tabLst/>
              <a:defRPr/>
            </a:pPr>
            <a:r>
              <a:rPr lang="en-US" sz="1200" baseline="0" dirty="0"/>
              <a:t>Much like federal grants, state grants are gi</a:t>
            </a:r>
            <a:r>
              <a:rPr lang="en-US" sz="1200" b="0" baseline="0" dirty="0">
                <a:latin typeface="Arial" pitchFamily="34" charset="0"/>
                <a:ea typeface="ＭＳ Ｐゴシック" pitchFamily="34" charset="-128"/>
              </a:rPr>
              <a:t>ven based upon financial information reported on the FAFSA. However, they are awarded on a first come, first served basis and funding will run out. So you should complete the FAFSA as soon as possible and make sure to meet the college’s priority date.</a:t>
            </a:r>
          </a:p>
          <a:p>
            <a:pPr marL="0" marR="0" indent="0" algn="l" defTabSz="914400" rtl="0" eaLnBrk="1" fontAlgn="base" latinLnBrk="0" hangingPunct="1">
              <a:lnSpc>
                <a:spcPct val="90000"/>
              </a:lnSpc>
              <a:spcBef>
                <a:spcPct val="30000"/>
              </a:spcBef>
              <a:spcAft>
                <a:spcPct val="0"/>
              </a:spcAft>
              <a:buClrTx/>
              <a:buSzTx/>
              <a:buFontTx/>
              <a:buNone/>
              <a:tabLst/>
              <a:defRPr/>
            </a:pPr>
            <a:endParaRPr lang="en-US" sz="1200" b="0" baseline="0" dirty="0">
              <a:latin typeface="Arial" pitchFamily="34" charset="0"/>
              <a:ea typeface="ＭＳ Ｐゴシック" pitchFamily="34" charset="-128"/>
            </a:endParaRPr>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2" name="Slide Number Placeholder 1"/>
          <p:cNvSpPr>
            <a:spLocks noGrp="1"/>
          </p:cNvSpPr>
          <p:nvPr>
            <p:ph type="sldNum" sz="quarter" idx="11"/>
          </p:nvPr>
        </p:nvSpPr>
        <p:spPr/>
        <p:txBody>
          <a:bodyPr/>
          <a:lstStyle/>
          <a:p>
            <a:fld id="{076E16F0-1813-4CAC-AF3F-FB7495FEBA94}" type="slidenum">
              <a:rPr lang="en-US" smtClean="0"/>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move on and talk about some other types</a:t>
            </a:r>
            <a:r>
              <a:rPr lang="en-US" baseline="0" dirty="0"/>
              <a:t> of financial aid.</a:t>
            </a:r>
            <a:endParaRPr lang="en-US" dirty="0"/>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5" name="Slide Number Placeholder 4"/>
          <p:cNvSpPr>
            <a:spLocks noGrp="1"/>
          </p:cNvSpPr>
          <p:nvPr>
            <p:ph type="sldNum" sz="quarter" idx="11"/>
          </p:nvPr>
        </p:nvSpPr>
        <p:spPr/>
        <p:txBody>
          <a:bodyPr/>
          <a:lstStyle/>
          <a:p>
            <a:fld id="{076E16F0-1813-4CAC-AF3F-FB7495FEBA94}" type="slidenum">
              <a:rPr lang="en-US" smtClean="0"/>
              <a:t>8</a:t>
            </a:fld>
            <a:endParaRPr lang="en-US"/>
          </a:p>
        </p:txBody>
      </p:sp>
    </p:spTree>
    <p:extLst>
      <p:ext uri="{BB962C8B-B14F-4D97-AF65-F5344CB8AC3E}">
        <p14:creationId xmlns:p14="http://schemas.microsoft.com/office/powerpoint/2010/main" val="38875709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dirty="0">
                <a:solidFill>
                  <a:srgbClr val="000000"/>
                </a:solidFill>
              </a:rPr>
              <a:t>Scholarships</a:t>
            </a:r>
            <a:r>
              <a:rPr lang="en-US" baseline="0" dirty="0">
                <a:solidFill>
                  <a:srgbClr val="000000"/>
                </a:solidFill>
              </a:rPr>
              <a:t> </a:t>
            </a:r>
            <a:r>
              <a:rPr lang="en-US" dirty="0">
                <a:solidFill>
                  <a:srgbClr val="000000"/>
                </a:solidFill>
              </a:rPr>
              <a:t>are </a:t>
            </a:r>
            <a:r>
              <a:rPr lang="en-US" b="1" dirty="0">
                <a:solidFill>
                  <a:srgbClr val="000000"/>
                </a:solidFill>
              </a:rPr>
              <a:t>not</a:t>
            </a:r>
            <a:r>
              <a:rPr lang="en-US" dirty="0">
                <a:solidFill>
                  <a:srgbClr val="000000"/>
                </a:solidFill>
              </a:rPr>
              <a:t> a type of federal financial aid</a:t>
            </a:r>
            <a:r>
              <a:rPr lang="en-US" baseline="0" dirty="0">
                <a:solidFill>
                  <a:srgbClr val="000000"/>
                </a:solidFill>
              </a:rPr>
              <a:t> and the funds do not have to be repaid</a:t>
            </a:r>
            <a:r>
              <a:rPr lang="en-US" dirty="0">
                <a:solidFill>
                  <a:srgbClr val="000000"/>
                </a:solidFill>
              </a:rPr>
              <a:t>. Each scholarship has its</a:t>
            </a:r>
            <a:r>
              <a:rPr lang="en-US" baseline="0" dirty="0">
                <a:solidFill>
                  <a:srgbClr val="000000"/>
                </a:solidFill>
              </a:rPr>
              <a:t> own</a:t>
            </a:r>
            <a:r>
              <a:rPr lang="en-US" dirty="0">
                <a:solidFill>
                  <a:srgbClr val="000000"/>
                </a:solidFill>
              </a:rPr>
              <a:t> application and they are available to all kinds of students! Scholarships</a:t>
            </a:r>
            <a:r>
              <a:rPr lang="en-US" baseline="0" dirty="0">
                <a:solidFill>
                  <a:srgbClr val="000000"/>
                </a:solidFill>
              </a:rPr>
              <a:t> are awarded for many things besides GPA. There are scholarships out there for students who draw well (Doodle for Google) and there is even a “Zombie Apocalypse” scholarship for which all the student has to do to apply is submit an short online written response (250 words) to a question about their high school being overrun by Zombies! </a:t>
            </a:r>
          </a:p>
          <a:p>
            <a:pPr lvl="0" eaLnBrk="1" hangingPunct="1"/>
            <a:endParaRPr lang="en-US" baseline="0" dirty="0">
              <a:solidFill>
                <a:srgbClr val="000000"/>
              </a:solidFill>
            </a:endParaRPr>
          </a:p>
          <a:p>
            <a:pPr lvl="0" eaLnBrk="1" hangingPunct="1"/>
            <a:r>
              <a:rPr lang="en-US" baseline="0" dirty="0">
                <a:solidFill>
                  <a:srgbClr val="000000"/>
                </a:solidFill>
              </a:rPr>
              <a:t>Not to confuse matters but sometimes a scholarship application may require that the student complete the FAFSA so they can decide how much money may be awarded to them based upon their family’s income. So part of the selection process may be based on financial need as calculated by the FAFSA. Not all scholarships work this way—I just want you to be aware and to pay attention to the details of each scholarship application.</a:t>
            </a:r>
          </a:p>
          <a:p>
            <a:pPr lvl="0" eaLnBrk="1" hangingPunct="1"/>
            <a:endParaRPr lang="en-US" baseline="0" dirty="0">
              <a:solidFill>
                <a:srgbClr val="000000"/>
              </a:solidFill>
            </a:endParaRPr>
          </a:p>
          <a:p>
            <a:pPr lvl="0" eaLnBrk="1" hangingPunct="1"/>
            <a:r>
              <a:rPr lang="en-US" baseline="0" dirty="0">
                <a:solidFill>
                  <a:srgbClr val="000000"/>
                </a:solidFill>
              </a:rPr>
              <a:t>As a final reminder, your student has to complete separate scholarship applications to be eligible! </a:t>
            </a:r>
          </a:p>
          <a:p>
            <a:pPr lvl="0" eaLnBrk="1" hangingPunct="1"/>
            <a:endParaRPr lang="en-US" baseline="0" dirty="0">
              <a:solidFill>
                <a:srgbClr val="000000"/>
              </a:solidFill>
            </a:endParaRPr>
          </a:p>
          <a:p>
            <a:pPr lvl="0" eaLnBrk="1" hangingPunct="1"/>
            <a:r>
              <a:rPr lang="en-US" baseline="0" dirty="0">
                <a:solidFill>
                  <a:srgbClr val="000000"/>
                </a:solidFill>
              </a:rPr>
              <a:t>So where can you and your student find scholarships? Let’s talk about that. </a:t>
            </a:r>
            <a:endParaRPr lang="en-US" dirty="0">
              <a:solidFill>
                <a:srgbClr val="000000"/>
              </a:solidFill>
            </a:endParaRPr>
          </a:p>
          <a:p>
            <a:endParaRPr lang="en-US" dirty="0">
              <a:solidFill>
                <a:srgbClr val="000000"/>
              </a:solidFill>
            </a:endParaRPr>
          </a:p>
          <a:p>
            <a:pPr eaLnBrk="1" hangingPunct="1">
              <a:defRPr/>
            </a:pPr>
            <a:endParaRPr lang="en-US" altLang="ja-JP" dirty="0">
              <a:latin typeface="Arial" pitchFamily="34" charset="0"/>
              <a:ea typeface="ＭＳ Ｐゴシック" pitchFamily="34" charset="-128"/>
            </a:endParaRPr>
          </a:p>
          <a:p>
            <a:endParaRPr lang="en-US" dirty="0"/>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5" name="Slide Number Placeholder 4"/>
          <p:cNvSpPr>
            <a:spLocks noGrp="1"/>
          </p:cNvSpPr>
          <p:nvPr>
            <p:ph type="sldNum" sz="quarter" idx="11"/>
          </p:nvPr>
        </p:nvSpPr>
        <p:spPr/>
        <p:txBody>
          <a:bodyPr/>
          <a:lstStyle/>
          <a:p>
            <a:fld id="{076E16F0-1813-4CAC-AF3F-FB7495FEBA94}" type="slidenum">
              <a:rPr lang="en-US" smtClean="0"/>
              <a:t>9</a:t>
            </a:fld>
            <a:endParaRPr lang="en-US"/>
          </a:p>
        </p:txBody>
      </p:sp>
    </p:spTree>
    <p:extLst>
      <p:ext uri="{BB962C8B-B14F-4D97-AF65-F5344CB8AC3E}">
        <p14:creationId xmlns:p14="http://schemas.microsoft.com/office/powerpoint/2010/main" val="1445136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96074344-55C2-418A-A28C-AD3AF1C13323}" type="slidenum">
              <a:rPr lang="en-US"/>
              <a:pPr>
                <a:defRPr/>
              </a:pPr>
              <a:t>‹#›</a:t>
            </a:fld>
            <a:endParaRPr lang="en-US" dirty="0"/>
          </a:p>
        </p:txBody>
      </p:sp>
    </p:spTree>
    <p:extLst>
      <p:ext uri="{BB962C8B-B14F-4D97-AF65-F5344CB8AC3E}">
        <p14:creationId xmlns:p14="http://schemas.microsoft.com/office/powerpoint/2010/main" val="2863203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CCF4904-23BE-45EF-99F8-C86FEACA4B4B}" type="slidenum">
              <a:rPr lang="en-US"/>
              <a:pPr>
                <a:defRPr/>
              </a:pPr>
              <a:t>‹#›</a:t>
            </a:fld>
            <a:endParaRPr lang="en-US" dirty="0"/>
          </a:p>
        </p:txBody>
      </p:sp>
    </p:spTree>
    <p:extLst>
      <p:ext uri="{BB962C8B-B14F-4D97-AF65-F5344CB8AC3E}">
        <p14:creationId xmlns:p14="http://schemas.microsoft.com/office/powerpoint/2010/main" val="1678395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7D04B1B-D80E-48AD-8ED4-3D2EB8EC990D}" type="slidenum">
              <a:rPr lang="en-US"/>
              <a:pPr>
                <a:defRPr/>
              </a:pPr>
              <a:t>‹#›</a:t>
            </a:fld>
            <a:endParaRPr lang="en-US" dirty="0"/>
          </a:p>
        </p:txBody>
      </p:sp>
    </p:spTree>
    <p:extLst>
      <p:ext uri="{BB962C8B-B14F-4D97-AF65-F5344CB8AC3E}">
        <p14:creationId xmlns:p14="http://schemas.microsoft.com/office/powerpoint/2010/main" val="4267634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5F585196-DFC3-41B7-BD32-197C23B49BB4}" type="slidenum">
              <a:rPr lang="en-US"/>
              <a:pPr>
                <a:defRPr/>
              </a:pPr>
              <a:t>‹#›</a:t>
            </a:fld>
            <a:endParaRPr lang="en-US" dirty="0"/>
          </a:p>
        </p:txBody>
      </p:sp>
    </p:spTree>
    <p:extLst>
      <p:ext uri="{BB962C8B-B14F-4D97-AF65-F5344CB8AC3E}">
        <p14:creationId xmlns:p14="http://schemas.microsoft.com/office/powerpoint/2010/main" val="1336609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EAAA9217-23AF-4C3F-AB75-360DC968CC11}" type="slidenum">
              <a:rPr lang="en-US"/>
              <a:pPr>
                <a:defRPr/>
              </a:pPr>
              <a:t>‹#›</a:t>
            </a:fld>
            <a:endParaRPr lang="en-US" dirty="0"/>
          </a:p>
        </p:txBody>
      </p:sp>
    </p:spTree>
    <p:extLst>
      <p:ext uri="{BB962C8B-B14F-4D97-AF65-F5344CB8AC3E}">
        <p14:creationId xmlns:p14="http://schemas.microsoft.com/office/powerpoint/2010/main" val="397845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9C6CF5C6-3E66-428B-B5C7-E7D5BF827FF5}" type="slidenum">
              <a:rPr lang="en-US"/>
              <a:pPr>
                <a:defRPr/>
              </a:pPr>
              <a:t>‹#›</a:t>
            </a:fld>
            <a:endParaRPr lang="en-US" dirty="0"/>
          </a:p>
        </p:txBody>
      </p:sp>
    </p:spTree>
    <p:extLst>
      <p:ext uri="{BB962C8B-B14F-4D97-AF65-F5344CB8AC3E}">
        <p14:creationId xmlns:p14="http://schemas.microsoft.com/office/powerpoint/2010/main" val="3335391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3157016-8627-4F6B-9FD1-8A0CDFBBC13B}" type="slidenum">
              <a:rPr lang="en-US"/>
              <a:pPr>
                <a:defRPr/>
              </a:pPr>
              <a:t>‹#›</a:t>
            </a:fld>
            <a:endParaRPr lang="en-US" dirty="0"/>
          </a:p>
        </p:txBody>
      </p:sp>
    </p:spTree>
    <p:extLst>
      <p:ext uri="{BB962C8B-B14F-4D97-AF65-F5344CB8AC3E}">
        <p14:creationId xmlns:p14="http://schemas.microsoft.com/office/powerpoint/2010/main" val="1213726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2E82EB6-1913-4AFC-9177-5FAC39F26BAB}" type="slidenum">
              <a:rPr lang="en-US"/>
              <a:pPr>
                <a:defRPr/>
              </a:pPr>
              <a:t>‹#›</a:t>
            </a:fld>
            <a:endParaRPr lang="en-US" dirty="0"/>
          </a:p>
        </p:txBody>
      </p:sp>
    </p:spTree>
    <p:extLst>
      <p:ext uri="{BB962C8B-B14F-4D97-AF65-F5344CB8AC3E}">
        <p14:creationId xmlns:p14="http://schemas.microsoft.com/office/powerpoint/2010/main" val="4279039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7ADB463C-1BAA-4DB7-963A-BCF88EBE9702}" type="slidenum">
              <a:rPr lang="en-US"/>
              <a:pPr>
                <a:defRPr/>
              </a:pPr>
              <a:t>‹#›</a:t>
            </a:fld>
            <a:endParaRPr lang="en-US" dirty="0"/>
          </a:p>
        </p:txBody>
      </p:sp>
    </p:spTree>
    <p:extLst>
      <p:ext uri="{BB962C8B-B14F-4D97-AF65-F5344CB8AC3E}">
        <p14:creationId xmlns:p14="http://schemas.microsoft.com/office/powerpoint/2010/main" val="3646612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77C1DBB9-07C9-4781-9676-724B6C28B53F}" type="slidenum">
              <a:rPr lang="en-US"/>
              <a:pPr>
                <a:defRPr/>
              </a:pPr>
              <a:t>‹#›</a:t>
            </a:fld>
            <a:endParaRPr lang="en-US" dirty="0"/>
          </a:p>
        </p:txBody>
      </p:sp>
    </p:spTree>
    <p:extLst>
      <p:ext uri="{BB962C8B-B14F-4D97-AF65-F5344CB8AC3E}">
        <p14:creationId xmlns:p14="http://schemas.microsoft.com/office/powerpoint/2010/main" val="685319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16EF6905-5080-452F-8566-621804031065}" type="slidenum">
              <a:rPr lang="en-US"/>
              <a:pPr>
                <a:defRPr/>
              </a:pPr>
              <a:t>‹#›</a:t>
            </a:fld>
            <a:endParaRPr lang="en-US" dirty="0"/>
          </a:p>
        </p:txBody>
      </p:sp>
    </p:spTree>
    <p:extLst>
      <p:ext uri="{BB962C8B-B14F-4D97-AF65-F5344CB8AC3E}">
        <p14:creationId xmlns:p14="http://schemas.microsoft.com/office/powerpoint/2010/main" val="3724680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ED39047-A646-43F7-A2B0-5A12151C6CF7}" type="slidenum">
              <a:rPr lang="en-US"/>
              <a:pPr>
                <a:defRPr/>
              </a:pPr>
              <a:t>‹#›</a:t>
            </a:fld>
            <a:endParaRPr lang="en-US" dirty="0"/>
          </a:p>
        </p:txBody>
      </p:sp>
    </p:spTree>
    <p:extLst>
      <p:ext uri="{BB962C8B-B14F-4D97-AF65-F5344CB8AC3E}">
        <p14:creationId xmlns:p14="http://schemas.microsoft.com/office/powerpoint/2010/main" val="442476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E99A594E-3C5C-45BA-BE23-13EA4F616382}" type="slidenum">
              <a:rPr lang="en-US"/>
              <a:pPr>
                <a:defRPr/>
              </a:pPr>
              <a:t>‹#›</a:t>
            </a:fld>
            <a:endParaRPr lang="en-US" dirty="0"/>
          </a:p>
        </p:txBody>
      </p:sp>
    </p:spTree>
    <p:extLst>
      <p:ext uri="{BB962C8B-B14F-4D97-AF65-F5344CB8AC3E}">
        <p14:creationId xmlns:p14="http://schemas.microsoft.com/office/powerpoint/2010/main" val="3514219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b="0" i="0" dirty="0"/>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b="0" i="0" dirty="0"/>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b="0" i="0"/>
            </a:lvl1pPr>
          </a:lstStyle>
          <a:p>
            <a:pPr>
              <a:defRPr/>
            </a:pPr>
            <a:fld id="{3BB82C13-D766-49AD-9A9B-7D5C59B06082}"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0" r:id="rId2"/>
    <p:sldLayoutId id="2147483659" r:id="rId3"/>
    <p:sldLayoutId id="2147483658" r:id="rId4"/>
    <p:sldLayoutId id="2147483657" r:id="rId5"/>
    <p:sldLayoutId id="2147483656" r:id="rId6"/>
    <p:sldLayoutId id="2147483655" r:id="rId7"/>
    <p:sldLayoutId id="2147483654" r:id="rId8"/>
    <p:sldLayoutId id="2147483653" r:id="rId9"/>
    <p:sldLayoutId id="2147483652" r:id="rId10"/>
    <p:sldLayoutId id="2147483651" r:id="rId11"/>
    <p:sldLayoutId id="2147483650" r:id="rId12"/>
    <p:sldLayoutId id="2147483649"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1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1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16.emf"/></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0.png"/><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jp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5.jpg"/></Relationships>
</file>

<file path=ppt/slides/_rels/slide4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emf"/><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emf"/></Relationships>
</file>

<file path=ppt/slides/_rels/slide4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emf"/></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p:nvPr>
        </p:nvSpPr>
        <p:spPr/>
        <p:txBody>
          <a:bodyPr/>
          <a:lstStyle/>
          <a:p>
            <a:r>
              <a:rPr lang="en-US" dirty="0"/>
              <a:t>Completing the FAFSA</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0"/>
            <a:ext cx="9220200" cy="6915150"/>
          </a:xfrm>
          <a:prstGeom prst="rect">
            <a:avLst/>
          </a:prstGeom>
        </p:spPr>
      </p:pic>
      <p:grpSp>
        <p:nvGrpSpPr>
          <p:cNvPr id="10" name="Group 9"/>
          <p:cNvGrpSpPr/>
          <p:nvPr/>
        </p:nvGrpSpPr>
        <p:grpSpPr>
          <a:xfrm>
            <a:off x="-152400" y="1240811"/>
            <a:ext cx="9677400" cy="1772854"/>
            <a:chOff x="34118" y="1039505"/>
            <a:chExt cx="9414682" cy="1772854"/>
          </a:xfrm>
        </p:grpSpPr>
        <p:sp>
          <p:nvSpPr>
            <p:cNvPr id="5" name="Rectangle 4"/>
            <p:cNvSpPr/>
            <p:nvPr/>
          </p:nvSpPr>
          <p:spPr>
            <a:xfrm>
              <a:off x="34118" y="1039505"/>
              <a:ext cx="8805081" cy="1772854"/>
            </a:xfrm>
            <a:custGeom>
              <a:avLst/>
              <a:gdLst>
                <a:gd name="connsiteX0" fmla="*/ 0 w 6934200"/>
                <a:gd name="connsiteY0" fmla="*/ 0 h 2492484"/>
                <a:gd name="connsiteX1" fmla="*/ 6934200 w 6934200"/>
                <a:gd name="connsiteY1" fmla="*/ 0 h 2492484"/>
                <a:gd name="connsiteX2" fmla="*/ 6934200 w 6934200"/>
                <a:gd name="connsiteY2" fmla="*/ 2492484 h 2492484"/>
                <a:gd name="connsiteX3" fmla="*/ 0 w 6934200"/>
                <a:gd name="connsiteY3" fmla="*/ 2492484 h 2492484"/>
                <a:gd name="connsiteX4" fmla="*/ 0 w 6934200"/>
                <a:gd name="connsiteY4" fmla="*/ 0 h 2492484"/>
                <a:gd name="connsiteX0" fmla="*/ 0 w 6947848"/>
                <a:gd name="connsiteY0" fmla="*/ 0 h 2492484"/>
                <a:gd name="connsiteX1" fmla="*/ 6934200 w 6947848"/>
                <a:gd name="connsiteY1" fmla="*/ 0 h 2492484"/>
                <a:gd name="connsiteX2" fmla="*/ 6947848 w 6947848"/>
                <a:gd name="connsiteY2" fmla="*/ 1714562 h 2492484"/>
                <a:gd name="connsiteX3" fmla="*/ 0 w 6947848"/>
                <a:gd name="connsiteY3" fmla="*/ 2492484 h 2492484"/>
                <a:gd name="connsiteX4" fmla="*/ 0 w 6947848"/>
                <a:gd name="connsiteY4" fmla="*/ 0 h 2492484"/>
                <a:gd name="connsiteX0" fmla="*/ 0 w 6947848"/>
                <a:gd name="connsiteY0" fmla="*/ 0 h 1714562"/>
                <a:gd name="connsiteX1" fmla="*/ 6934200 w 6947848"/>
                <a:gd name="connsiteY1" fmla="*/ 0 h 1714562"/>
                <a:gd name="connsiteX2" fmla="*/ 6947848 w 6947848"/>
                <a:gd name="connsiteY2" fmla="*/ 1714562 h 1714562"/>
                <a:gd name="connsiteX3" fmla="*/ 54591 w 6947848"/>
                <a:gd name="connsiteY3" fmla="*/ 1605379 h 1714562"/>
                <a:gd name="connsiteX4" fmla="*/ 0 w 6947848"/>
                <a:gd name="connsiteY4" fmla="*/ 0 h 1714562"/>
                <a:gd name="connsiteX0" fmla="*/ 0 w 7248098"/>
                <a:gd name="connsiteY0" fmla="*/ 27295 h 1741857"/>
                <a:gd name="connsiteX1" fmla="*/ 7248098 w 7248098"/>
                <a:gd name="connsiteY1" fmla="*/ 0 h 1741857"/>
                <a:gd name="connsiteX2" fmla="*/ 6947848 w 7248098"/>
                <a:gd name="connsiteY2" fmla="*/ 1741857 h 1741857"/>
                <a:gd name="connsiteX3" fmla="*/ 54591 w 7248098"/>
                <a:gd name="connsiteY3" fmla="*/ 1632674 h 1741857"/>
                <a:gd name="connsiteX4" fmla="*/ 0 w 7248098"/>
                <a:gd name="connsiteY4" fmla="*/ 27295 h 1741857"/>
                <a:gd name="connsiteX0" fmla="*/ 0 w 7273312"/>
                <a:gd name="connsiteY0" fmla="*/ 27295 h 1772854"/>
                <a:gd name="connsiteX1" fmla="*/ 7248098 w 7273312"/>
                <a:gd name="connsiteY1" fmla="*/ 0 h 1772854"/>
                <a:gd name="connsiteX2" fmla="*/ 7273312 w 7273312"/>
                <a:gd name="connsiteY2" fmla="*/ 1772854 h 1772854"/>
                <a:gd name="connsiteX3" fmla="*/ 54591 w 7273312"/>
                <a:gd name="connsiteY3" fmla="*/ 1632674 h 1772854"/>
                <a:gd name="connsiteX4" fmla="*/ 0 w 7273312"/>
                <a:gd name="connsiteY4" fmla="*/ 27295 h 1772854"/>
                <a:gd name="connsiteX0" fmla="*/ 0 w 7273312"/>
                <a:gd name="connsiteY0" fmla="*/ 27295 h 1772854"/>
                <a:gd name="connsiteX1" fmla="*/ 7248098 w 7273312"/>
                <a:gd name="connsiteY1" fmla="*/ 0 h 1772854"/>
                <a:gd name="connsiteX2" fmla="*/ 7273312 w 7273312"/>
                <a:gd name="connsiteY2" fmla="*/ 1772854 h 1772854"/>
                <a:gd name="connsiteX3" fmla="*/ 8096 w 7273312"/>
                <a:gd name="connsiteY3" fmla="*/ 1772159 h 1772854"/>
                <a:gd name="connsiteX4" fmla="*/ 0 w 7273312"/>
                <a:gd name="connsiteY4" fmla="*/ 27295 h 1772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3312" h="1772854">
                  <a:moveTo>
                    <a:pt x="0" y="27295"/>
                  </a:moveTo>
                  <a:lnTo>
                    <a:pt x="7248098" y="0"/>
                  </a:lnTo>
                  <a:lnTo>
                    <a:pt x="7273312" y="1772854"/>
                  </a:lnTo>
                  <a:lnTo>
                    <a:pt x="8096" y="1772159"/>
                  </a:lnTo>
                  <a:cubicBezTo>
                    <a:pt x="5397" y="1190538"/>
                    <a:pt x="2699" y="608916"/>
                    <a:pt x="0" y="27295"/>
                  </a:cubicBezTo>
                  <a:close/>
                </a:path>
              </a:pathLst>
            </a:custGeom>
            <a:solidFill>
              <a:srgbClr val="FEC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304800" y="1165116"/>
              <a:ext cx="9144000" cy="1400383"/>
            </a:xfrm>
            <a:prstGeom prst="rect">
              <a:avLst/>
            </a:prstGeom>
            <a:noFill/>
          </p:spPr>
          <p:txBody>
            <a:bodyPr wrap="square" rtlCol="0">
              <a:spAutoFit/>
            </a:bodyPr>
            <a:lstStyle/>
            <a:p>
              <a:r>
                <a:rPr lang="en-US" sz="8500" i="0" dirty="0">
                  <a:latin typeface="Arial Black" panose="020B0A04020102020204" pitchFamily="34" charset="0"/>
                  <a:cs typeface="Aharoni" panose="02010803020104030203" pitchFamily="2" charset="-79"/>
                </a:rPr>
                <a:t>Completing	</a:t>
              </a:r>
              <a:endParaRPr lang="en-US" sz="5000" i="0" baseline="90000" dirty="0">
                <a:latin typeface="Arial Black" panose="020B0A04020102020204" pitchFamily="34" charset="0"/>
                <a:cs typeface="Aharoni" panose="02010803020104030203" pitchFamily="2" charset="-79"/>
              </a:endParaRPr>
            </a:p>
          </p:txBody>
        </p:sp>
      </p:grpSp>
      <p:sp>
        <p:nvSpPr>
          <p:cNvPr id="7" name="Rectangle 6"/>
          <p:cNvSpPr/>
          <p:nvPr/>
        </p:nvSpPr>
        <p:spPr>
          <a:xfrm>
            <a:off x="2654728" y="2870657"/>
            <a:ext cx="5403743" cy="2328619"/>
          </a:xfrm>
          <a:custGeom>
            <a:avLst/>
            <a:gdLst>
              <a:gd name="connsiteX0" fmla="*/ 0 w 4876800"/>
              <a:gd name="connsiteY0" fmla="*/ 0 h 1600200"/>
              <a:gd name="connsiteX1" fmla="*/ 4876800 w 4876800"/>
              <a:gd name="connsiteY1" fmla="*/ 0 h 1600200"/>
              <a:gd name="connsiteX2" fmla="*/ 4876800 w 4876800"/>
              <a:gd name="connsiteY2" fmla="*/ 1600200 h 1600200"/>
              <a:gd name="connsiteX3" fmla="*/ 0 w 4876800"/>
              <a:gd name="connsiteY3" fmla="*/ 1600200 h 1600200"/>
              <a:gd name="connsiteX4" fmla="*/ 0 w 4876800"/>
              <a:gd name="connsiteY4" fmla="*/ 0 h 1600200"/>
              <a:gd name="connsiteX0" fmla="*/ 170481 w 5047281"/>
              <a:gd name="connsiteY0" fmla="*/ 0 h 1786179"/>
              <a:gd name="connsiteX1" fmla="*/ 5047281 w 5047281"/>
              <a:gd name="connsiteY1" fmla="*/ 0 h 1786179"/>
              <a:gd name="connsiteX2" fmla="*/ 5047281 w 5047281"/>
              <a:gd name="connsiteY2" fmla="*/ 1600200 h 1786179"/>
              <a:gd name="connsiteX3" fmla="*/ 0 w 5047281"/>
              <a:gd name="connsiteY3" fmla="*/ 1786179 h 1786179"/>
              <a:gd name="connsiteX4" fmla="*/ 170481 w 5047281"/>
              <a:gd name="connsiteY4" fmla="*/ 0 h 1786179"/>
              <a:gd name="connsiteX0" fmla="*/ 170481 w 5047281"/>
              <a:gd name="connsiteY0" fmla="*/ 46495 h 1832674"/>
              <a:gd name="connsiteX1" fmla="*/ 4938793 w 5047281"/>
              <a:gd name="connsiteY1" fmla="*/ 0 h 1832674"/>
              <a:gd name="connsiteX2" fmla="*/ 5047281 w 5047281"/>
              <a:gd name="connsiteY2" fmla="*/ 1646695 h 1832674"/>
              <a:gd name="connsiteX3" fmla="*/ 0 w 5047281"/>
              <a:gd name="connsiteY3" fmla="*/ 1832674 h 1832674"/>
              <a:gd name="connsiteX4" fmla="*/ 170481 w 5047281"/>
              <a:gd name="connsiteY4" fmla="*/ 46495 h 1832674"/>
              <a:gd name="connsiteX0" fmla="*/ 0 w 5372746"/>
              <a:gd name="connsiteY0" fmla="*/ 0 h 2204633"/>
              <a:gd name="connsiteX1" fmla="*/ 5264258 w 5372746"/>
              <a:gd name="connsiteY1" fmla="*/ 371959 h 2204633"/>
              <a:gd name="connsiteX2" fmla="*/ 5372746 w 5372746"/>
              <a:gd name="connsiteY2" fmla="*/ 2018654 h 2204633"/>
              <a:gd name="connsiteX3" fmla="*/ 325465 w 5372746"/>
              <a:gd name="connsiteY3" fmla="*/ 2204633 h 2204633"/>
              <a:gd name="connsiteX4" fmla="*/ 0 w 5372746"/>
              <a:gd name="connsiteY4" fmla="*/ 0 h 2204633"/>
              <a:gd name="connsiteX0" fmla="*/ 0 w 5372746"/>
              <a:gd name="connsiteY0" fmla="*/ 0 h 2204633"/>
              <a:gd name="connsiteX1" fmla="*/ 5264258 w 5372746"/>
              <a:gd name="connsiteY1" fmla="*/ 154983 h 2204633"/>
              <a:gd name="connsiteX2" fmla="*/ 5372746 w 5372746"/>
              <a:gd name="connsiteY2" fmla="*/ 2018654 h 2204633"/>
              <a:gd name="connsiteX3" fmla="*/ 325465 w 5372746"/>
              <a:gd name="connsiteY3" fmla="*/ 2204633 h 2204633"/>
              <a:gd name="connsiteX4" fmla="*/ 0 w 5372746"/>
              <a:gd name="connsiteY4" fmla="*/ 0 h 2204633"/>
              <a:gd name="connsiteX0" fmla="*/ 0 w 5372746"/>
              <a:gd name="connsiteY0" fmla="*/ 0 h 2282125"/>
              <a:gd name="connsiteX1" fmla="*/ 5264258 w 5372746"/>
              <a:gd name="connsiteY1" fmla="*/ 154983 h 2282125"/>
              <a:gd name="connsiteX2" fmla="*/ 5372746 w 5372746"/>
              <a:gd name="connsiteY2" fmla="*/ 2282125 h 2282125"/>
              <a:gd name="connsiteX3" fmla="*/ 325465 w 5372746"/>
              <a:gd name="connsiteY3" fmla="*/ 2204633 h 2282125"/>
              <a:gd name="connsiteX4" fmla="*/ 0 w 5372746"/>
              <a:gd name="connsiteY4" fmla="*/ 0 h 2282125"/>
              <a:gd name="connsiteX0" fmla="*/ 0 w 5372746"/>
              <a:gd name="connsiteY0" fmla="*/ 0 h 2406111"/>
              <a:gd name="connsiteX1" fmla="*/ 5264258 w 5372746"/>
              <a:gd name="connsiteY1" fmla="*/ 154983 h 2406111"/>
              <a:gd name="connsiteX2" fmla="*/ 5372746 w 5372746"/>
              <a:gd name="connsiteY2" fmla="*/ 2282125 h 2406111"/>
              <a:gd name="connsiteX3" fmla="*/ 604434 w 5372746"/>
              <a:gd name="connsiteY3" fmla="*/ 2406111 h 2406111"/>
              <a:gd name="connsiteX4" fmla="*/ 0 w 5372746"/>
              <a:gd name="connsiteY4" fmla="*/ 0 h 2406111"/>
              <a:gd name="connsiteX0" fmla="*/ 0 w 5372746"/>
              <a:gd name="connsiteY0" fmla="*/ 0 h 2406111"/>
              <a:gd name="connsiteX1" fmla="*/ 5357248 w 5372746"/>
              <a:gd name="connsiteY1" fmla="*/ 325464 h 2406111"/>
              <a:gd name="connsiteX2" fmla="*/ 5372746 w 5372746"/>
              <a:gd name="connsiteY2" fmla="*/ 2282125 h 2406111"/>
              <a:gd name="connsiteX3" fmla="*/ 604434 w 5372746"/>
              <a:gd name="connsiteY3" fmla="*/ 2406111 h 2406111"/>
              <a:gd name="connsiteX4" fmla="*/ 0 w 5372746"/>
              <a:gd name="connsiteY4" fmla="*/ 0 h 2406111"/>
              <a:gd name="connsiteX0" fmla="*/ 0 w 5372746"/>
              <a:gd name="connsiteY0" fmla="*/ 0 h 2406111"/>
              <a:gd name="connsiteX1" fmla="*/ 5357248 w 5372746"/>
              <a:gd name="connsiteY1" fmla="*/ 77491 h 2406111"/>
              <a:gd name="connsiteX2" fmla="*/ 5372746 w 5372746"/>
              <a:gd name="connsiteY2" fmla="*/ 2282125 h 2406111"/>
              <a:gd name="connsiteX3" fmla="*/ 604434 w 5372746"/>
              <a:gd name="connsiteY3" fmla="*/ 2406111 h 2406111"/>
              <a:gd name="connsiteX4" fmla="*/ 0 w 5372746"/>
              <a:gd name="connsiteY4" fmla="*/ 0 h 2406111"/>
              <a:gd name="connsiteX0" fmla="*/ 30997 w 5403743"/>
              <a:gd name="connsiteY0" fmla="*/ 0 h 2328619"/>
              <a:gd name="connsiteX1" fmla="*/ 5388245 w 5403743"/>
              <a:gd name="connsiteY1" fmla="*/ 77491 h 2328619"/>
              <a:gd name="connsiteX2" fmla="*/ 5403743 w 5403743"/>
              <a:gd name="connsiteY2" fmla="*/ 2282125 h 2328619"/>
              <a:gd name="connsiteX3" fmla="*/ 0 w 5403743"/>
              <a:gd name="connsiteY3" fmla="*/ 2328619 h 2328619"/>
              <a:gd name="connsiteX4" fmla="*/ 30997 w 5403743"/>
              <a:gd name="connsiteY4" fmla="*/ 0 h 2328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3743" h="2328619">
                <a:moveTo>
                  <a:pt x="30997" y="0"/>
                </a:moveTo>
                <a:lnTo>
                  <a:pt x="5388245" y="77491"/>
                </a:lnTo>
                <a:lnTo>
                  <a:pt x="5403743" y="2282125"/>
                </a:lnTo>
                <a:lnTo>
                  <a:pt x="0" y="2328619"/>
                </a:lnTo>
                <a:lnTo>
                  <a:pt x="30997" y="0"/>
                </a:lnTo>
                <a:close/>
              </a:path>
            </a:pathLst>
          </a:custGeom>
          <a:solidFill>
            <a:srgbClr val="F59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2971800" y="2945993"/>
            <a:ext cx="2209800" cy="1092607"/>
          </a:xfrm>
          <a:prstGeom prst="rect">
            <a:avLst/>
          </a:prstGeom>
          <a:noFill/>
        </p:spPr>
        <p:txBody>
          <a:bodyPr wrap="square" rtlCol="0">
            <a:spAutoFit/>
          </a:bodyPr>
          <a:lstStyle/>
          <a:p>
            <a:r>
              <a:rPr lang="en-US" sz="6500" i="0" dirty="0">
                <a:latin typeface="Arial Black" panose="020B0A04020102020204" pitchFamily="34" charset="0"/>
                <a:cs typeface="Aharoni" panose="02010803020104030203" pitchFamily="2" charset="-79"/>
              </a:rPr>
              <a:t>the</a:t>
            </a:r>
            <a:endParaRPr lang="en-US" sz="6500" i="0" baseline="90000" dirty="0">
              <a:latin typeface="Arial Black" panose="020B0A04020102020204" pitchFamily="34" charset="0"/>
              <a:cs typeface="Aharoni" panose="02010803020104030203" pitchFamily="2" charset="-79"/>
            </a:endParaRPr>
          </a:p>
        </p:txBody>
      </p:sp>
      <p:sp>
        <p:nvSpPr>
          <p:cNvPr id="12" name="TextBox 11"/>
          <p:cNvSpPr txBox="1"/>
          <p:nvPr/>
        </p:nvSpPr>
        <p:spPr>
          <a:xfrm>
            <a:off x="3486473" y="3857417"/>
            <a:ext cx="4800600" cy="1400383"/>
          </a:xfrm>
          <a:prstGeom prst="rect">
            <a:avLst/>
          </a:prstGeom>
          <a:noFill/>
        </p:spPr>
        <p:txBody>
          <a:bodyPr wrap="square" rtlCol="0">
            <a:spAutoFit/>
          </a:bodyPr>
          <a:lstStyle/>
          <a:p>
            <a:r>
              <a:rPr lang="en-US" sz="8500" i="0" dirty="0">
                <a:latin typeface="Arial Black" panose="020B0A04020102020204" pitchFamily="34" charset="0"/>
                <a:cs typeface="Aharoni" panose="02010803020104030203" pitchFamily="2" charset="-79"/>
              </a:rPr>
              <a:t>FAFSA</a:t>
            </a:r>
            <a:r>
              <a:rPr lang="en-US" sz="5000" i="0" baseline="90000" dirty="0">
                <a:latin typeface="Arial Black" panose="020B0A04020102020204" pitchFamily="34" charset="0"/>
                <a:cs typeface="Aharoni" panose="02010803020104030203" pitchFamily="2" charset="-79"/>
              </a:rPr>
              <a:t>®</a:t>
            </a:r>
          </a:p>
        </p:txBody>
      </p:sp>
      <p:sp>
        <p:nvSpPr>
          <p:cNvPr id="16" name="TextBox 15"/>
          <p:cNvSpPr txBox="1"/>
          <p:nvPr/>
        </p:nvSpPr>
        <p:spPr>
          <a:xfrm>
            <a:off x="465252" y="5541258"/>
            <a:ext cx="8602548" cy="630942"/>
          </a:xfrm>
          <a:prstGeom prst="rect">
            <a:avLst/>
          </a:prstGeom>
          <a:noFill/>
        </p:spPr>
        <p:txBody>
          <a:bodyPr wrap="none" rtlCol="0">
            <a:spAutoFit/>
          </a:bodyPr>
          <a:lstStyle/>
          <a:p>
            <a:r>
              <a:rPr lang="en-US" sz="3500" b="0" i="0" dirty="0">
                <a:latin typeface="Arial Black" panose="020B0A04020102020204" pitchFamily="34" charset="0"/>
              </a:rPr>
              <a:t>{How to unlock money for college}</a:t>
            </a:r>
          </a:p>
        </p:txBody>
      </p:sp>
      <p:sp>
        <p:nvSpPr>
          <p:cNvPr id="13" name="TextBox 12"/>
          <p:cNvSpPr txBox="1"/>
          <p:nvPr/>
        </p:nvSpPr>
        <p:spPr>
          <a:xfrm>
            <a:off x="0" y="6172200"/>
            <a:ext cx="9144000" cy="369332"/>
          </a:xfrm>
          <a:prstGeom prst="rect">
            <a:avLst/>
          </a:prstGeom>
          <a:noFill/>
        </p:spPr>
        <p:txBody>
          <a:bodyPr wrap="square" rtlCol="0">
            <a:spAutoFit/>
          </a:bodyPr>
          <a:lstStyle/>
          <a:p>
            <a:pPr algn="ctr"/>
            <a:r>
              <a:rPr lang="en-US" b="0" i="0" dirty="0">
                <a:latin typeface="Arial" panose="020B0604020202020204" pitchFamily="34" charset="0"/>
                <a:cs typeface="Arial" panose="020B0604020202020204" pitchFamily="34" charset="0"/>
              </a:rPr>
              <a:t>2020-21</a:t>
            </a:r>
            <a:r>
              <a:rPr lang="en-US" b="0" i="0" spc="100" dirty="0">
                <a:latin typeface="Arial" panose="020B0604020202020204" pitchFamily="34" charset="0"/>
                <a:cs typeface="Arial" panose="020B0604020202020204" pitchFamily="34" charset="0"/>
              </a:rPr>
              <a:t> A</a:t>
            </a:r>
            <a:r>
              <a:rPr lang="en-US" b="0" i="0" dirty="0">
                <a:latin typeface="Arial" panose="020B0604020202020204" pitchFamily="34" charset="0"/>
                <a:cs typeface="Arial" panose="020B0604020202020204" pitchFamily="34" charset="0"/>
              </a:rPr>
              <a:t>cademic Year</a:t>
            </a:r>
          </a:p>
        </p:txBody>
      </p:sp>
    </p:spTree>
    <p:extLst>
      <p:ext uri="{BB962C8B-B14F-4D97-AF65-F5344CB8AC3E}">
        <p14:creationId xmlns:p14="http://schemas.microsoft.com/office/powerpoint/2010/main" val="259152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
            <a:ext cx="9144000" cy="6934200"/>
          </a:xfrm>
          <a:prstGeom prst="rect">
            <a:avLst/>
          </a:prstGeom>
        </p:spPr>
      </p:pic>
      <p:sp>
        <p:nvSpPr>
          <p:cNvPr id="9" name="Title 6"/>
          <p:cNvSpPr>
            <a:spLocks noGrp="1"/>
          </p:cNvSpPr>
          <p:nvPr>
            <p:ph type="title"/>
          </p:nvPr>
        </p:nvSpPr>
        <p:spPr>
          <a:xfrm>
            <a:off x="304800" y="349430"/>
            <a:ext cx="8229600" cy="858753"/>
          </a:xfrm>
        </p:spPr>
        <p:txBody>
          <a:bodyPr/>
          <a:lstStyle/>
          <a:p>
            <a:pPr algn="l" rtl="0" fontAlgn="base"/>
            <a:r>
              <a:rPr lang="en-US" sz="6000" b="1" i="0" kern="1200" dirty="0">
                <a:solidFill>
                  <a:srgbClr val="000000"/>
                </a:solidFill>
                <a:effectLst/>
                <a:latin typeface="Arial Black" panose="020B0A04020102020204" pitchFamily="34" charset="0"/>
                <a:ea typeface="+mn-ea"/>
                <a:cs typeface="+mn-cs"/>
              </a:rPr>
              <a:t>Scholarships</a:t>
            </a:r>
            <a:endParaRPr lang="en-US" dirty="0">
              <a:effectLst/>
            </a:endParaRPr>
          </a:p>
        </p:txBody>
      </p:sp>
      <p:sp>
        <p:nvSpPr>
          <p:cNvPr id="5" name="Rectangle 3"/>
          <p:cNvSpPr/>
          <p:nvPr/>
        </p:nvSpPr>
        <p:spPr bwMode="auto">
          <a:xfrm>
            <a:off x="0" y="1651932"/>
            <a:ext cx="9147442" cy="5206068"/>
          </a:xfrm>
          <a:custGeom>
            <a:avLst/>
            <a:gdLst>
              <a:gd name="connsiteX0" fmla="*/ 0 w 9144000"/>
              <a:gd name="connsiteY0" fmla="*/ 0 h 5029200"/>
              <a:gd name="connsiteX1" fmla="*/ 9144000 w 9144000"/>
              <a:gd name="connsiteY1" fmla="*/ 0 h 5029200"/>
              <a:gd name="connsiteX2" fmla="*/ 9144000 w 9144000"/>
              <a:gd name="connsiteY2" fmla="*/ 5029200 h 5029200"/>
              <a:gd name="connsiteX3" fmla="*/ 0 w 9144000"/>
              <a:gd name="connsiteY3" fmla="*/ 5029200 h 5029200"/>
              <a:gd name="connsiteX4" fmla="*/ 0 w 9144000"/>
              <a:gd name="connsiteY4" fmla="*/ 0 h 5029200"/>
              <a:gd name="connsiteX0" fmla="*/ 0 w 9144000"/>
              <a:gd name="connsiteY0" fmla="*/ 159026 h 5188226"/>
              <a:gd name="connsiteX1" fmla="*/ 9134061 w 9144000"/>
              <a:gd name="connsiteY1" fmla="*/ 0 h 5188226"/>
              <a:gd name="connsiteX2" fmla="*/ 9144000 w 9144000"/>
              <a:gd name="connsiteY2" fmla="*/ 5188226 h 5188226"/>
              <a:gd name="connsiteX3" fmla="*/ 0 w 9144000"/>
              <a:gd name="connsiteY3" fmla="*/ 5188226 h 5188226"/>
              <a:gd name="connsiteX4" fmla="*/ 0 w 9144000"/>
              <a:gd name="connsiteY4" fmla="*/ 159026 h 5188226"/>
              <a:gd name="connsiteX0" fmla="*/ 0 w 9147442"/>
              <a:gd name="connsiteY0" fmla="*/ 176868 h 5206068"/>
              <a:gd name="connsiteX1" fmla="*/ 9147442 w 9147442"/>
              <a:gd name="connsiteY1" fmla="*/ 0 h 5206068"/>
              <a:gd name="connsiteX2" fmla="*/ 9144000 w 9147442"/>
              <a:gd name="connsiteY2" fmla="*/ 5206068 h 5206068"/>
              <a:gd name="connsiteX3" fmla="*/ 0 w 9147442"/>
              <a:gd name="connsiteY3" fmla="*/ 5206068 h 5206068"/>
              <a:gd name="connsiteX4" fmla="*/ 0 w 9147442"/>
              <a:gd name="connsiteY4" fmla="*/ 176868 h 5206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7442" h="5206068">
                <a:moveTo>
                  <a:pt x="0" y="176868"/>
                </a:moveTo>
                <a:lnTo>
                  <a:pt x="9147442" y="0"/>
                </a:lnTo>
                <a:cubicBezTo>
                  <a:pt x="9146295" y="1735356"/>
                  <a:pt x="9145147" y="3470712"/>
                  <a:pt x="9144000" y="5206068"/>
                </a:cubicBezTo>
                <a:lnTo>
                  <a:pt x="0" y="5206068"/>
                </a:lnTo>
                <a:lnTo>
                  <a:pt x="0" y="176868"/>
                </a:lnTo>
                <a:close/>
              </a:path>
            </a:pathLst>
          </a:custGeom>
          <a:solidFill>
            <a:srgbClr val="C0DA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dirty="0">
              <a:ln>
                <a:noFill/>
              </a:ln>
              <a:solidFill>
                <a:schemeClr val="tx1"/>
              </a:solidFill>
              <a:effectLst/>
              <a:latin typeface="Arial" charset="0"/>
            </a:endParaRPr>
          </a:p>
        </p:txBody>
      </p:sp>
      <p:sp>
        <p:nvSpPr>
          <p:cNvPr id="2" name="TextBox 1"/>
          <p:cNvSpPr txBox="1"/>
          <p:nvPr/>
        </p:nvSpPr>
        <p:spPr>
          <a:xfrm>
            <a:off x="304800" y="1947672"/>
            <a:ext cx="7543800" cy="584775"/>
          </a:xfrm>
          <a:prstGeom prst="rect">
            <a:avLst/>
          </a:prstGeom>
          <a:noFill/>
        </p:spPr>
        <p:txBody>
          <a:bodyPr wrap="square" rtlCol="0">
            <a:spAutoFit/>
          </a:bodyPr>
          <a:lstStyle/>
          <a:p>
            <a:r>
              <a:rPr lang="en-US" sz="3200" i="0" dirty="0">
                <a:latin typeface="Arial Narrow" panose="020B0606020202030204" pitchFamily="34" charset="0"/>
              </a:rPr>
              <a:t>Where to look and who to ask:</a:t>
            </a:r>
          </a:p>
        </p:txBody>
      </p:sp>
      <p:sp>
        <p:nvSpPr>
          <p:cNvPr id="38914" name="Rectangle 3"/>
          <p:cNvSpPr>
            <a:spLocks noGrp="1" noChangeArrowheads="1"/>
          </p:cNvSpPr>
          <p:nvPr>
            <p:ph idx="1"/>
          </p:nvPr>
        </p:nvSpPr>
        <p:spPr>
          <a:xfrm>
            <a:off x="533400" y="2511552"/>
            <a:ext cx="8610600" cy="3736848"/>
          </a:xfrm>
        </p:spPr>
        <p:txBody>
          <a:bodyPr numCol="2"/>
          <a:lstStyle/>
          <a:p>
            <a:pPr marL="228600" indent="-228600">
              <a:buFont typeface="Arial" panose="020B0604020202020204" pitchFamily="34" charset="0"/>
              <a:buChar char="•"/>
            </a:pPr>
            <a:r>
              <a:rPr lang="en-US" sz="2800" dirty="0">
                <a:latin typeface="Arial Narrow" pitchFamily="34" charset="0"/>
              </a:rPr>
              <a:t>School counselor</a:t>
            </a:r>
          </a:p>
          <a:p>
            <a:pPr marL="228600" indent="-228600">
              <a:buFont typeface="Arial" panose="020B0604020202020204" pitchFamily="34" charset="0"/>
              <a:buChar char="•"/>
            </a:pPr>
            <a:r>
              <a:rPr lang="en-US" sz="2800" dirty="0">
                <a:latin typeface="Arial Narrow" pitchFamily="34" charset="0"/>
              </a:rPr>
              <a:t>Church</a:t>
            </a:r>
          </a:p>
          <a:p>
            <a:pPr marL="228600" indent="-228600">
              <a:buFont typeface="Arial" panose="020B0604020202020204" pitchFamily="34" charset="0"/>
              <a:buChar char="•"/>
            </a:pPr>
            <a:r>
              <a:rPr lang="en-US" sz="2800" dirty="0">
                <a:latin typeface="Arial Narrow" pitchFamily="34" charset="0"/>
              </a:rPr>
              <a:t>Community foundations</a:t>
            </a:r>
          </a:p>
          <a:p>
            <a:pPr marL="228600" indent="-228600">
              <a:buFont typeface="Arial" panose="020B0604020202020204" pitchFamily="34" charset="0"/>
              <a:buChar char="•"/>
            </a:pPr>
            <a:r>
              <a:rPr lang="en-US" sz="2800" dirty="0">
                <a:latin typeface="Arial Narrow" pitchFamily="34" charset="0"/>
              </a:rPr>
              <a:t>Employer</a:t>
            </a:r>
          </a:p>
          <a:p>
            <a:pPr marL="228600" indent="-228600">
              <a:buFont typeface="Arial" panose="020B0604020202020204" pitchFamily="34" charset="0"/>
              <a:buChar char="•"/>
            </a:pPr>
            <a:r>
              <a:rPr lang="en-US" sz="2800" dirty="0">
                <a:latin typeface="Arial Narrow" pitchFamily="34" charset="0"/>
              </a:rPr>
              <a:t>Businesses and service organizations</a:t>
            </a:r>
          </a:p>
          <a:p>
            <a:pPr marL="228600" indent="-228600">
              <a:buFont typeface="Arial" panose="020B0604020202020204" pitchFamily="34" charset="0"/>
              <a:buChar char="•"/>
            </a:pPr>
            <a:r>
              <a:rPr lang="en-US" sz="2800" dirty="0">
                <a:latin typeface="Arial Narrow" pitchFamily="34" charset="0"/>
              </a:rPr>
              <a:t>College websites</a:t>
            </a:r>
            <a:br>
              <a:rPr lang="en-US" sz="2800" dirty="0">
                <a:latin typeface="Arial Narrow" pitchFamily="34" charset="0"/>
              </a:rPr>
            </a:br>
            <a:r>
              <a:rPr lang="en-US" sz="2800" dirty="0">
                <a:latin typeface="Arial Narrow" pitchFamily="34" charset="0"/>
              </a:rPr>
              <a:t>and financial aid offices</a:t>
            </a:r>
          </a:p>
          <a:p>
            <a:pPr marL="228600" indent="-228600">
              <a:buFont typeface="Arial" panose="020B0604020202020204" pitchFamily="34" charset="0"/>
              <a:buChar char="•"/>
            </a:pPr>
            <a:r>
              <a:rPr lang="en-US" sz="2800" dirty="0">
                <a:latin typeface="Arial Narrow" pitchFamily="34" charset="0"/>
              </a:rPr>
              <a:t>Online:</a:t>
            </a:r>
          </a:p>
          <a:p>
            <a:pPr marL="631825" lvl="1" indent="-233363">
              <a:buFont typeface="Arial Narrow" panose="020B0606020202030204" pitchFamily="34" charset="0"/>
              <a:buChar char="−"/>
            </a:pPr>
            <a:r>
              <a:rPr lang="en-US" sz="2400" dirty="0">
                <a:latin typeface="Arial Narrow" pitchFamily="34" charset="0"/>
              </a:rPr>
              <a:t>Fastweb.com</a:t>
            </a:r>
          </a:p>
          <a:p>
            <a:pPr marL="631825" lvl="1" indent="-233363">
              <a:buFont typeface="Arial Narrow" panose="020B0606020202030204" pitchFamily="34" charset="0"/>
              <a:buChar char="−"/>
            </a:pPr>
            <a:r>
              <a:rPr lang="en-US" sz="2400" dirty="0">
                <a:latin typeface="Arial Narrow" pitchFamily="34" charset="0"/>
              </a:rPr>
              <a:t>Niche.com</a:t>
            </a:r>
          </a:p>
          <a:p>
            <a:pPr marL="631825" lvl="1" indent="-233363">
              <a:buFont typeface="Arial Narrow" panose="020B0606020202030204" pitchFamily="34" charset="0"/>
              <a:buChar char="−"/>
            </a:pPr>
            <a:r>
              <a:rPr lang="en-US" sz="2400" dirty="0">
                <a:latin typeface="Arial Narrow" pitchFamily="34" charset="0"/>
              </a:rPr>
              <a:t>Scholarships.com</a:t>
            </a:r>
          </a:p>
          <a:p>
            <a:pPr marL="631825" lvl="1" indent="-233363">
              <a:buFont typeface="Arial Narrow" panose="020B0606020202030204" pitchFamily="34" charset="0"/>
              <a:buChar char="−"/>
            </a:pPr>
            <a:r>
              <a:rPr lang="en-US" sz="2400" dirty="0">
                <a:latin typeface="Arial Narrow" pitchFamily="34" charset="0"/>
              </a:rPr>
              <a:t>Petersons.com</a:t>
            </a:r>
          </a:p>
          <a:p>
            <a:pPr marL="631825" lvl="1" indent="-233363">
              <a:buFont typeface="Arial Narrow" panose="020B0606020202030204" pitchFamily="34" charset="0"/>
              <a:buChar char="−"/>
            </a:pPr>
            <a:r>
              <a:rPr lang="en-US" sz="2400" dirty="0">
                <a:latin typeface="Arial Narrow" pitchFamily="34" charset="0"/>
              </a:rPr>
              <a:t>Unigo.com</a:t>
            </a:r>
          </a:p>
          <a:p>
            <a:pPr marL="631825" lvl="1" indent="-233363">
              <a:buFont typeface="Arial Narrow" panose="020B0606020202030204" pitchFamily="34" charset="0"/>
              <a:buChar char="−"/>
            </a:pPr>
            <a:r>
              <a:rPr lang="en-US" sz="2400" dirty="0">
                <a:latin typeface="Arial Narrow" pitchFamily="34" charset="0"/>
              </a:rPr>
              <a:t>CollegeGreenlight.com</a:t>
            </a:r>
          </a:p>
          <a:p>
            <a:pPr marL="0" indent="0">
              <a:buNone/>
            </a:pPr>
            <a:endParaRPr lang="en-US" sz="2800" dirty="0">
              <a:latin typeface="Arial Narrow" pitchFamily="34" charset="0"/>
            </a:endParaRPr>
          </a:p>
        </p:txBody>
      </p:sp>
    </p:spTree>
    <p:extLst>
      <p:ext uri="{BB962C8B-B14F-4D97-AF65-F5344CB8AC3E}">
        <p14:creationId xmlns:p14="http://schemas.microsoft.com/office/powerpoint/2010/main" val="400002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8914">
                                            <p:txEl>
                                              <p:pRg st="0" end="0"/>
                                            </p:txEl>
                                          </p:spTgt>
                                        </p:tgtEl>
                                        <p:attrNameLst>
                                          <p:attrName>style.visibility</p:attrName>
                                        </p:attrNameLst>
                                      </p:cBhvr>
                                      <p:to>
                                        <p:strVal val="visible"/>
                                      </p:to>
                                    </p:set>
                                    <p:animEffect transition="in" filter="wipe(left)">
                                      <p:cBhvr>
                                        <p:cTn id="10" dur="500"/>
                                        <p:tgtEl>
                                          <p:spTgt spid="38914">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8914">
                                            <p:txEl>
                                              <p:pRg st="1" end="1"/>
                                            </p:txEl>
                                          </p:spTgt>
                                        </p:tgtEl>
                                        <p:attrNameLst>
                                          <p:attrName>style.visibility</p:attrName>
                                        </p:attrNameLst>
                                      </p:cBhvr>
                                      <p:to>
                                        <p:strVal val="visible"/>
                                      </p:to>
                                    </p:set>
                                    <p:animEffect transition="in" filter="wipe(left)">
                                      <p:cBhvr>
                                        <p:cTn id="13" dur="500"/>
                                        <p:tgtEl>
                                          <p:spTgt spid="38914">
                                            <p:txEl>
                                              <p:pRg st="1" end="1"/>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8914">
                                            <p:txEl>
                                              <p:pRg st="2" end="2"/>
                                            </p:txEl>
                                          </p:spTgt>
                                        </p:tgtEl>
                                        <p:attrNameLst>
                                          <p:attrName>style.visibility</p:attrName>
                                        </p:attrNameLst>
                                      </p:cBhvr>
                                      <p:to>
                                        <p:strVal val="visible"/>
                                      </p:to>
                                    </p:set>
                                    <p:animEffect transition="in" filter="wipe(left)">
                                      <p:cBhvr>
                                        <p:cTn id="16" dur="500"/>
                                        <p:tgtEl>
                                          <p:spTgt spid="38914">
                                            <p:txEl>
                                              <p:pRg st="2" end="2"/>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8914">
                                            <p:txEl>
                                              <p:pRg st="3" end="3"/>
                                            </p:txEl>
                                          </p:spTgt>
                                        </p:tgtEl>
                                        <p:attrNameLst>
                                          <p:attrName>style.visibility</p:attrName>
                                        </p:attrNameLst>
                                      </p:cBhvr>
                                      <p:to>
                                        <p:strVal val="visible"/>
                                      </p:to>
                                    </p:set>
                                    <p:animEffect transition="in" filter="wipe(left)">
                                      <p:cBhvr>
                                        <p:cTn id="19" dur="500"/>
                                        <p:tgtEl>
                                          <p:spTgt spid="38914">
                                            <p:txEl>
                                              <p:pRg st="3" end="3"/>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8914">
                                            <p:txEl>
                                              <p:pRg st="4" end="4"/>
                                            </p:txEl>
                                          </p:spTgt>
                                        </p:tgtEl>
                                        <p:attrNameLst>
                                          <p:attrName>style.visibility</p:attrName>
                                        </p:attrNameLst>
                                      </p:cBhvr>
                                      <p:to>
                                        <p:strVal val="visible"/>
                                      </p:to>
                                    </p:set>
                                    <p:animEffect transition="in" filter="wipe(left)">
                                      <p:cBhvr>
                                        <p:cTn id="22" dur="500"/>
                                        <p:tgtEl>
                                          <p:spTgt spid="38914">
                                            <p:txEl>
                                              <p:pRg st="4" end="4"/>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8914">
                                            <p:txEl>
                                              <p:pRg st="5" end="5"/>
                                            </p:txEl>
                                          </p:spTgt>
                                        </p:tgtEl>
                                        <p:attrNameLst>
                                          <p:attrName>style.visibility</p:attrName>
                                        </p:attrNameLst>
                                      </p:cBhvr>
                                      <p:to>
                                        <p:strVal val="visible"/>
                                      </p:to>
                                    </p:set>
                                    <p:animEffect transition="in" filter="wipe(left)">
                                      <p:cBhvr>
                                        <p:cTn id="25" dur="500"/>
                                        <p:tgtEl>
                                          <p:spTgt spid="38914">
                                            <p:txEl>
                                              <p:pRg st="5" end="5"/>
                                            </p:tx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8914">
                                            <p:txEl>
                                              <p:pRg st="6" end="6"/>
                                            </p:txEl>
                                          </p:spTgt>
                                        </p:tgtEl>
                                        <p:attrNameLst>
                                          <p:attrName>style.visibility</p:attrName>
                                        </p:attrNameLst>
                                      </p:cBhvr>
                                      <p:to>
                                        <p:strVal val="visible"/>
                                      </p:to>
                                    </p:set>
                                    <p:animEffect transition="in" filter="wipe(left)">
                                      <p:cBhvr>
                                        <p:cTn id="28" dur="500"/>
                                        <p:tgtEl>
                                          <p:spTgt spid="38914">
                                            <p:txEl>
                                              <p:pRg st="6" end="6"/>
                                            </p:tx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38914">
                                            <p:txEl>
                                              <p:pRg st="7" end="7"/>
                                            </p:txEl>
                                          </p:spTgt>
                                        </p:tgtEl>
                                        <p:attrNameLst>
                                          <p:attrName>style.visibility</p:attrName>
                                        </p:attrNameLst>
                                      </p:cBhvr>
                                      <p:to>
                                        <p:strVal val="visible"/>
                                      </p:to>
                                    </p:set>
                                    <p:animEffect transition="in" filter="wipe(left)">
                                      <p:cBhvr>
                                        <p:cTn id="31" dur="500"/>
                                        <p:tgtEl>
                                          <p:spTgt spid="38914">
                                            <p:txEl>
                                              <p:pRg st="7" end="7"/>
                                            </p:txEl>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8914">
                                            <p:txEl>
                                              <p:pRg st="8" end="8"/>
                                            </p:txEl>
                                          </p:spTgt>
                                        </p:tgtEl>
                                        <p:attrNameLst>
                                          <p:attrName>style.visibility</p:attrName>
                                        </p:attrNameLst>
                                      </p:cBhvr>
                                      <p:to>
                                        <p:strVal val="visible"/>
                                      </p:to>
                                    </p:set>
                                    <p:animEffect transition="in" filter="wipe(left)">
                                      <p:cBhvr>
                                        <p:cTn id="34" dur="500"/>
                                        <p:tgtEl>
                                          <p:spTgt spid="38914">
                                            <p:txEl>
                                              <p:pRg st="8" end="8"/>
                                            </p:txEl>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38914">
                                            <p:txEl>
                                              <p:pRg st="9" end="9"/>
                                            </p:txEl>
                                          </p:spTgt>
                                        </p:tgtEl>
                                        <p:attrNameLst>
                                          <p:attrName>style.visibility</p:attrName>
                                        </p:attrNameLst>
                                      </p:cBhvr>
                                      <p:to>
                                        <p:strVal val="visible"/>
                                      </p:to>
                                    </p:set>
                                    <p:animEffect transition="in" filter="wipe(left)">
                                      <p:cBhvr>
                                        <p:cTn id="37" dur="500"/>
                                        <p:tgtEl>
                                          <p:spTgt spid="38914">
                                            <p:txEl>
                                              <p:pRg st="9" end="9"/>
                                            </p:txEl>
                                          </p:spTgt>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38914">
                                            <p:txEl>
                                              <p:pRg st="10" end="10"/>
                                            </p:txEl>
                                          </p:spTgt>
                                        </p:tgtEl>
                                        <p:attrNameLst>
                                          <p:attrName>style.visibility</p:attrName>
                                        </p:attrNameLst>
                                      </p:cBhvr>
                                      <p:to>
                                        <p:strVal val="visible"/>
                                      </p:to>
                                    </p:set>
                                    <p:animEffect transition="in" filter="wipe(left)">
                                      <p:cBhvr>
                                        <p:cTn id="40" dur="500"/>
                                        <p:tgtEl>
                                          <p:spTgt spid="38914">
                                            <p:txEl>
                                              <p:pRg st="10" end="10"/>
                                            </p:txEl>
                                          </p:spTgt>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8914">
                                            <p:txEl>
                                              <p:pRg st="11" end="11"/>
                                            </p:txEl>
                                          </p:spTgt>
                                        </p:tgtEl>
                                        <p:attrNameLst>
                                          <p:attrName>style.visibility</p:attrName>
                                        </p:attrNameLst>
                                      </p:cBhvr>
                                      <p:to>
                                        <p:strVal val="visible"/>
                                      </p:to>
                                    </p:set>
                                    <p:animEffect transition="in" filter="wipe(left)">
                                      <p:cBhvr>
                                        <p:cTn id="43" dur="500"/>
                                        <p:tgtEl>
                                          <p:spTgt spid="38914">
                                            <p:txEl>
                                              <p:pRg st="11" end="11"/>
                                            </p:txEl>
                                          </p:spTgt>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38914">
                                            <p:txEl>
                                              <p:pRg st="12" end="12"/>
                                            </p:txEl>
                                          </p:spTgt>
                                        </p:tgtEl>
                                        <p:attrNameLst>
                                          <p:attrName>style.visibility</p:attrName>
                                        </p:attrNameLst>
                                      </p:cBhvr>
                                      <p:to>
                                        <p:strVal val="visible"/>
                                      </p:to>
                                    </p:set>
                                    <p:animEffect transition="in" filter="wipe(left)">
                                      <p:cBhvr>
                                        <p:cTn id="46" dur="500"/>
                                        <p:tgtEl>
                                          <p:spTgt spid="3891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8914" grpId="0"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
            <a:ext cx="9144000" cy="6934200"/>
          </a:xfrm>
          <a:prstGeom prst="rect">
            <a:avLst/>
          </a:prstGeom>
        </p:spPr>
      </p:pic>
      <p:sp>
        <p:nvSpPr>
          <p:cNvPr id="8" name="Rectangle 3"/>
          <p:cNvSpPr/>
          <p:nvPr/>
        </p:nvSpPr>
        <p:spPr bwMode="auto">
          <a:xfrm>
            <a:off x="0" y="1651932"/>
            <a:ext cx="9147442" cy="5206068"/>
          </a:xfrm>
          <a:custGeom>
            <a:avLst/>
            <a:gdLst>
              <a:gd name="connsiteX0" fmla="*/ 0 w 9144000"/>
              <a:gd name="connsiteY0" fmla="*/ 0 h 5029200"/>
              <a:gd name="connsiteX1" fmla="*/ 9144000 w 9144000"/>
              <a:gd name="connsiteY1" fmla="*/ 0 h 5029200"/>
              <a:gd name="connsiteX2" fmla="*/ 9144000 w 9144000"/>
              <a:gd name="connsiteY2" fmla="*/ 5029200 h 5029200"/>
              <a:gd name="connsiteX3" fmla="*/ 0 w 9144000"/>
              <a:gd name="connsiteY3" fmla="*/ 5029200 h 5029200"/>
              <a:gd name="connsiteX4" fmla="*/ 0 w 9144000"/>
              <a:gd name="connsiteY4" fmla="*/ 0 h 5029200"/>
              <a:gd name="connsiteX0" fmla="*/ 0 w 9144000"/>
              <a:gd name="connsiteY0" fmla="*/ 159026 h 5188226"/>
              <a:gd name="connsiteX1" fmla="*/ 9134061 w 9144000"/>
              <a:gd name="connsiteY1" fmla="*/ 0 h 5188226"/>
              <a:gd name="connsiteX2" fmla="*/ 9144000 w 9144000"/>
              <a:gd name="connsiteY2" fmla="*/ 5188226 h 5188226"/>
              <a:gd name="connsiteX3" fmla="*/ 0 w 9144000"/>
              <a:gd name="connsiteY3" fmla="*/ 5188226 h 5188226"/>
              <a:gd name="connsiteX4" fmla="*/ 0 w 9144000"/>
              <a:gd name="connsiteY4" fmla="*/ 159026 h 5188226"/>
              <a:gd name="connsiteX0" fmla="*/ 0 w 9147442"/>
              <a:gd name="connsiteY0" fmla="*/ 176868 h 5206068"/>
              <a:gd name="connsiteX1" fmla="*/ 9147442 w 9147442"/>
              <a:gd name="connsiteY1" fmla="*/ 0 h 5206068"/>
              <a:gd name="connsiteX2" fmla="*/ 9144000 w 9147442"/>
              <a:gd name="connsiteY2" fmla="*/ 5206068 h 5206068"/>
              <a:gd name="connsiteX3" fmla="*/ 0 w 9147442"/>
              <a:gd name="connsiteY3" fmla="*/ 5206068 h 5206068"/>
              <a:gd name="connsiteX4" fmla="*/ 0 w 9147442"/>
              <a:gd name="connsiteY4" fmla="*/ 176868 h 5206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7442" h="5206068">
                <a:moveTo>
                  <a:pt x="0" y="176868"/>
                </a:moveTo>
                <a:lnTo>
                  <a:pt x="9147442" y="0"/>
                </a:lnTo>
                <a:cubicBezTo>
                  <a:pt x="9146295" y="1735356"/>
                  <a:pt x="9145147" y="3470712"/>
                  <a:pt x="9144000" y="5206068"/>
                </a:cubicBezTo>
                <a:lnTo>
                  <a:pt x="0" y="5206068"/>
                </a:lnTo>
                <a:lnTo>
                  <a:pt x="0" y="176868"/>
                </a:lnTo>
                <a:close/>
              </a:path>
            </a:pathLst>
          </a:custGeom>
          <a:solidFill>
            <a:srgbClr val="C0DA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dirty="0">
              <a:ln>
                <a:noFill/>
              </a:ln>
              <a:solidFill>
                <a:schemeClr val="tx1"/>
              </a:solidFill>
              <a:effectLst/>
              <a:latin typeface="Arial" charset="0"/>
            </a:endParaRPr>
          </a:p>
        </p:txBody>
      </p:sp>
      <p:sp>
        <p:nvSpPr>
          <p:cNvPr id="5" name="Title 4"/>
          <p:cNvSpPr>
            <a:spLocks noGrp="1"/>
          </p:cNvSpPr>
          <p:nvPr>
            <p:ph type="title"/>
          </p:nvPr>
        </p:nvSpPr>
        <p:spPr>
          <a:xfrm>
            <a:off x="304800" y="228600"/>
            <a:ext cx="8686800" cy="1143000"/>
          </a:xfrm>
        </p:spPr>
        <p:txBody>
          <a:bodyPr/>
          <a:lstStyle/>
          <a:p>
            <a:pPr algn="l" rtl="0" fontAlgn="base"/>
            <a:r>
              <a:rPr lang="en-US" sz="6000" b="1" i="0" kern="1200" dirty="0">
                <a:solidFill>
                  <a:srgbClr val="000000"/>
                </a:solidFill>
                <a:effectLst/>
                <a:latin typeface="Arial Black" panose="020B0A04020102020204" pitchFamily="34" charset="0"/>
                <a:ea typeface="+mn-ea"/>
                <a:cs typeface="+mn-cs"/>
              </a:rPr>
              <a:t>Private Bank Loans</a:t>
            </a:r>
            <a:endParaRPr lang="en-US" dirty="0">
              <a:effectLst/>
            </a:endParaRPr>
          </a:p>
        </p:txBody>
      </p:sp>
      <p:sp>
        <p:nvSpPr>
          <p:cNvPr id="40962" name="Rectangle 3"/>
          <p:cNvSpPr>
            <a:spLocks noGrp="1" noChangeArrowheads="1"/>
          </p:cNvSpPr>
          <p:nvPr>
            <p:ph idx="1"/>
          </p:nvPr>
        </p:nvSpPr>
        <p:spPr>
          <a:xfrm>
            <a:off x="301752" y="1947672"/>
            <a:ext cx="8305800" cy="3889248"/>
          </a:xfrm>
        </p:spPr>
        <p:txBody>
          <a:bodyPr/>
          <a:lstStyle/>
          <a:p>
            <a:pPr eaLnBrk="1" hangingPunct="1">
              <a:spcBef>
                <a:spcPct val="30000"/>
              </a:spcBef>
              <a:buFontTx/>
              <a:buNone/>
            </a:pPr>
            <a:r>
              <a:rPr lang="en-US" b="1" dirty="0">
                <a:latin typeface="Arial Narrow" pitchFamily="34" charset="0"/>
              </a:rPr>
              <a:t>Money borrowed by student or parent:</a:t>
            </a:r>
          </a:p>
          <a:p>
            <a:pPr marL="457200" indent="-228600" eaLnBrk="1" hangingPunct="1">
              <a:buFont typeface="Arial" panose="020B0604020202020204" pitchFamily="34" charset="0"/>
              <a:buChar char="•"/>
            </a:pPr>
            <a:r>
              <a:rPr lang="en-US" sz="2800" dirty="0">
                <a:latin typeface="Arial Narrow" pitchFamily="34" charset="0"/>
              </a:rPr>
              <a:t>Explore all other options first</a:t>
            </a:r>
          </a:p>
          <a:p>
            <a:pPr marL="457200" indent="-228600" eaLnBrk="1" hangingPunct="1">
              <a:buFont typeface="Arial" panose="020B0604020202020204" pitchFamily="34" charset="0"/>
              <a:buChar char="•"/>
            </a:pPr>
            <a:r>
              <a:rPr lang="en-US" sz="2800" dirty="0">
                <a:latin typeface="Arial Narrow" pitchFamily="34" charset="0"/>
              </a:rPr>
              <a:t>Credit check required</a:t>
            </a:r>
          </a:p>
          <a:p>
            <a:pPr marL="457200" indent="-228600" eaLnBrk="1" hangingPunct="1">
              <a:buFont typeface="Arial" panose="020B0604020202020204" pitchFamily="34" charset="0"/>
              <a:buChar char="•"/>
            </a:pPr>
            <a:r>
              <a:rPr lang="en-US" sz="2800" dirty="0">
                <a:latin typeface="Arial Narrow" pitchFamily="34" charset="0"/>
              </a:rPr>
              <a:t>Terms vary by lender</a:t>
            </a:r>
          </a:p>
          <a:p>
            <a:pPr marL="796925" lvl="1" indent="-233363">
              <a:buFont typeface="Arial Narrow" panose="020B0606020202030204" pitchFamily="34" charset="0"/>
              <a:buChar char="−"/>
            </a:pPr>
            <a:r>
              <a:rPr lang="en-US" sz="2400" dirty="0">
                <a:latin typeface="Arial Narrow" pitchFamily="34" charset="0"/>
              </a:rPr>
              <a:t>Interest rates and loan limits</a:t>
            </a:r>
          </a:p>
          <a:p>
            <a:pPr marL="796925" lvl="1" indent="-233363">
              <a:buFont typeface="Arial Narrow" panose="020B0606020202030204" pitchFamily="34" charset="0"/>
              <a:buChar char="−"/>
            </a:pPr>
            <a:r>
              <a:rPr lang="en-US" sz="2400" dirty="0">
                <a:latin typeface="Arial Narrow" pitchFamily="34" charset="0"/>
              </a:rPr>
              <a:t>Limited repayment plans</a:t>
            </a:r>
          </a:p>
          <a:p>
            <a:pPr marL="796925" lvl="1" indent="-233363">
              <a:buFont typeface="Arial Narrow" panose="020B0606020202030204" pitchFamily="34" charset="0"/>
              <a:buChar char="−"/>
            </a:pPr>
            <a:r>
              <a:rPr lang="en-US" sz="2400" dirty="0">
                <a:latin typeface="Arial Narrow" pitchFamily="34" charset="0"/>
              </a:rPr>
              <a:t>May require co-signers</a:t>
            </a:r>
          </a:p>
        </p:txBody>
      </p:sp>
    </p:spTree>
    <p:extLst>
      <p:ext uri="{BB962C8B-B14F-4D97-AF65-F5344CB8AC3E}">
        <p14:creationId xmlns:p14="http://schemas.microsoft.com/office/powerpoint/2010/main" val="2026780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0962">
                                            <p:txEl>
                                              <p:pRg st="0" end="0"/>
                                            </p:txEl>
                                          </p:spTgt>
                                        </p:tgtEl>
                                        <p:attrNameLst>
                                          <p:attrName>style.visibility</p:attrName>
                                        </p:attrNameLst>
                                      </p:cBhvr>
                                      <p:to>
                                        <p:strVal val="visible"/>
                                      </p:to>
                                    </p:set>
                                    <p:animEffect transition="in" filter="wipe(left)">
                                      <p:cBhvr>
                                        <p:cTn id="7" dur="500"/>
                                        <p:tgtEl>
                                          <p:spTgt spid="40962">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0962">
                                            <p:txEl>
                                              <p:pRg st="1" end="1"/>
                                            </p:txEl>
                                          </p:spTgt>
                                        </p:tgtEl>
                                        <p:attrNameLst>
                                          <p:attrName>style.visibility</p:attrName>
                                        </p:attrNameLst>
                                      </p:cBhvr>
                                      <p:to>
                                        <p:strVal val="visible"/>
                                      </p:to>
                                    </p:set>
                                    <p:animEffect transition="in" filter="wipe(left)">
                                      <p:cBhvr>
                                        <p:cTn id="10" dur="500"/>
                                        <p:tgtEl>
                                          <p:spTgt spid="40962">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0962">
                                            <p:txEl>
                                              <p:pRg st="2" end="2"/>
                                            </p:txEl>
                                          </p:spTgt>
                                        </p:tgtEl>
                                        <p:attrNameLst>
                                          <p:attrName>style.visibility</p:attrName>
                                        </p:attrNameLst>
                                      </p:cBhvr>
                                      <p:to>
                                        <p:strVal val="visible"/>
                                      </p:to>
                                    </p:set>
                                    <p:animEffect transition="in" filter="wipe(left)">
                                      <p:cBhvr>
                                        <p:cTn id="13" dur="500"/>
                                        <p:tgtEl>
                                          <p:spTgt spid="40962">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40962">
                                            <p:txEl>
                                              <p:pRg st="3" end="3"/>
                                            </p:txEl>
                                          </p:spTgt>
                                        </p:tgtEl>
                                        <p:attrNameLst>
                                          <p:attrName>style.visibility</p:attrName>
                                        </p:attrNameLst>
                                      </p:cBhvr>
                                      <p:to>
                                        <p:strVal val="visible"/>
                                      </p:to>
                                    </p:set>
                                    <p:animEffect transition="in" filter="wipe(left)">
                                      <p:cBhvr>
                                        <p:cTn id="16" dur="500"/>
                                        <p:tgtEl>
                                          <p:spTgt spid="40962">
                                            <p:txEl>
                                              <p:pRg st="3" end="3"/>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40962">
                                            <p:txEl>
                                              <p:pRg st="4" end="4"/>
                                            </p:txEl>
                                          </p:spTgt>
                                        </p:tgtEl>
                                        <p:attrNameLst>
                                          <p:attrName>style.visibility</p:attrName>
                                        </p:attrNameLst>
                                      </p:cBhvr>
                                      <p:to>
                                        <p:strVal val="visible"/>
                                      </p:to>
                                    </p:set>
                                    <p:animEffect transition="in" filter="wipe(left)">
                                      <p:cBhvr>
                                        <p:cTn id="19" dur="500"/>
                                        <p:tgtEl>
                                          <p:spTgt spid="40962">
                                            <p:txEl>
                                              <p:pRg st="4" end="4"/>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40962">
                                            <p:txEl>
                                              <p:pRg st="5" end="5"/>
                                            </p:txEl>
                                          </p:spTgt>
                                        </p:tgtEl>
                                        <p:attrNameLst>
                                          <p:attrName>style.visibility</p:attrName>
                                        </p:attrNameLst>
                                      </p:cBhvr>
                                      <p:to>
                                        <p:strVal val="visible"/>
                                      </p:to>
                                    </p:set>
                                    <p:animEffect transition="in" filter="wipe(left)">
                                      <p:cBhvr>
                                        <p:cTn id="22" dur="500"/>
                                        <p:tgtEl>
                                          <p:spTgt spid="40962">
                                            <p:txEl>
                                              <p:pRg st="5" end="5"/>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40962">
                                            <p:txEl>
                                              <p:pRg st="6" end="6"/>
                                            </p:txEl>
                                          </p:spTgt>
                                        </p:tgtEl>
                                        <p:attrNameLst>
                                          <p:attrName>style.visibility</p:attrName>
                                        </p:attrNameLst>
                                      </p:cBhvr>
                                      <p:to>
                                        <p:strVal val="visible"/>
                                      </p:to>
                                    </p:set>
                                    <p:animEffect transition="in" filter="wipe(left)">
                                      <p:cBhvr>
                                        <p:cTn id="25" dur="500"/>
                                        <p:tgtEl>
                                          <p:spTgt spid="4096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Completing the FAFSA</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24950" cy="6858000"/>
          </a:xfrm>
          <a:prstGeom prst="rect">
            <a:avLst/>
          </a:prstGeom>
        </p:spPr>
      </p:pic>
      <p:pic>
        <p:nvPicPr>
          <p:cNvPr id="3" name="Picture 2" descr="Completing the FAFS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2624" y="1066800"/>
            <a:ext cx="6923954" cy="4657240"/>
          </a:xfrm>
          <a:prstGeom prst="rect">
            <a:avLst/>
          </a:prstGeom>
        </p:spPr>
      </p:pic>
    </p:spTree>
    <p:extLst>
      <p:ext uri="{BB962C8B-B14F-4D97-AF65-F5344CB8AC3E}">
        <p14:creationId xmlns:p14="http://schemas.microsoft.com/office/powerpoint/2010/main" val="12495546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
            <a:ext cx="9144000" cy="6934200"/>
          </a:xfrm>
          <a:prstGeom prst="rect">
            <a:avLst/>
          </a:prstGeom>
        </p:spPr>
      </p:pic>
      <p:pic>
        <p:nvPicPr>
          <p:cNvPr id="1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 y="6372225"/>
            <a:ext cx="911542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301752" y="76200"/>
            <a:ext cx="8385048" cy="1143000"/>
          </a:xfrm>
        </p:spPr>
        <p:txBody>
          <a:bodyPr/>
          <a:lstStyle/>
          <a:p>
            <a:pPr algn="l" rtl="0" fontAlgn="base"/>
            <a:r>
              <a:rPr lang="en-US" b="0" i="0" kern="1200" dirty="0">
                <a:solidFill>
                  <a:srgbClr val="000000"/>
                </a:solidFill>
                <a:effectLst/>
                <a:latin typeface="Arial Black" panose="020B0A04020102020204" pitchFamily="34" charset="0"/>
                <a:ea typeface="+mn-ea"/>
                <a:cs typeface="+mn-cs"/>
              </a:rPr>
              <a:t>Use your 2019 taxes!</a:t>
            </a:r>
            <a:endParaRPr lang="en-US" dirty="0">
              <a:effectLst/>
            </a:endParaRPr>
          </a:p>
        </p:txBody>
      </p:sp>
      <p:sp>
        <p:nvSpPr>
          <p:cNvPr id="14" name="Content Placeholder 2"/>
          <p:cNvSpPr>
            <a:spLocks noGrp="1"/>
          </p:cNvSpPr>
          <p:nvPr>
            <p:ph idx="1"/>
          </p:nvPr>
        </p:nvSpPr>
        <p:spPr>
          <a:xfrm>
            <a:off x="301752" y="1951037"/>
            <a:ext cx="8229600" cy="4525963"/>
          </a:xfrm>
        </p:spPr>
        <p:txBody>
          <a:bodyPr/>
          <a:lstStyle/>
          <a:p>
            <a:pPr marL="228600" indent="-228600">
              <a:buFont typeface="Arial" panose="020B0604020202020204" pitchFamily="34" charset="0"/>
              <a:buChar char="•"/>
            </a:pPr>
            <a:r>
              <a:rPr lang="en-US" dirty="0">
                <a:latin typeface="Arial Narrow" panose="020B0606020202030204" pitchFamily="34" charset="0"/>
              </a:rPr>
              <a:t>Can start October 1 of your student’s</a:t>
            </a:r>
            <a:br>
              <a:rPr lang="en-US" dirty="0">
                <a:latin typeface="Arial Narrow" panose="020B0606020202030204" pitchFamily="34" charset="0"/>
              </a:rPr>
            </a:br>
            <a:r>
              <a:rPr lang="en-US" dirty="0">
                <a:latin typeface="Arial Narrow" panose="020B0606020202030204" pitchFamily="34" charset="0"/>
              </a:rPr>
              <a:t>senior year in high school</a:t>
            </a:r>
          </a:p>
          <a:p>
            <a:pPr marL="228600" indent="-228600">
              <a:buFont typeface="Arial" panose="020B0604020202020204" pitchFamily="34" charset="0"/>
              <a:buChar char="•"/>
            </a:pPr>
            <a:r>
              <a:rPr lang="en-US" dirty="0">
                <a:latin typeface="Arial Narrow" panose="020B0606020202030204" pitchFamily="34" charset="0"/>
              </a:rPr>
              <a:t>Can use 2019 federal income taxes</a:t>
            </a:r>
            <a:br>
              <a:rPr lang="en-US" dirty="0">
                <a:latin typeface="Arial Narrow" panose="020B0606020202030204" pitchFamily="34" charset="0"/>
              </a:rPr>
            </a:br>
            <a:r>
              <a:rPr lang="en-US" dirty="0">
                <a:latin typeface="Arial Narrow" panose="020B0606020202030204" pitchFamily="34" charset="0"/>
              </a:rPr>
              <a:t>for 2021-22 FAFSA</a:t>
            </a:r>
          </a:p>
        </p:txBody>
      </p:sp>
    </p:spTree>
    <p:extLst>
      <p:ext uri="{BB962C8B-B14F-4D97-AF65-F5344CB8AC3E}">
        <p14:creationId xmlns:p14="http://schemas.microsoft.com/office/powerpoint/2010/main" val="357044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left)">
                                      <p:cBhvr>
                                        <p:cTn id="7" dur="500"/>
                                        <p:tgtEl>
                                          <p:spTgt spid="14">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xEl>
                                              <p:pRg st="1" end="1"/>
                                            </p:txEl>
                                          </p:spTgt>
                                        </p:tgtEl>
                                        <p:attrNameLst>
                                          <p:attrName>style.visibility</p:attrName>
                                        </p:attrNameLst>
                                      </p:cBhvr>
                                      <p:to>
                                        <p:strVal val="visible"/>
                                      </p:to>
                                    </p:set>
                                    <p:animEffect transition="in" filter="wipe(left)">
                                      <p:cBhvr>
                                        <p:cTn id="10"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3EDFF"/>
        </a:solidFill>
        <a:effectLst/>
      </p:bgPr>
    </p:bg>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6677025"/>
            <a:ext cx="911542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6200"/>
            <a:ext cx="9144000" cy="6934200"/>
          </a:xfrm>
          <a:prstGeom prst="rect">
            <a:avLst/>
          </a:prstGeom>
        </p:spPr>
      </p:pic>
      <p:pic>
        <p:nvPicPr>
          <p:cNvPr id="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6372225"/>
            <a:ext cx="911542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p:nvPr>
        </p:nvSpPr>
        <p:spPr>
          <a:xfrm>
            <a:off x="339488" y="204808"/>
            <a:ext cx="8233244" cy="1114385"/>
          </a:xfrm>
        </p:spPr>
        <p:txBody>
          <a:bodyPr numCol="1">
            <a:noAutofit/>
          </a:bodyPr>
          <a:lstStyle/>
          <a:p>
            <a:pPr algn="l"/>
            <a:r>
              <a:rPr lang="en-US" sz="6000" dirty="0">
                <a:latin typeface="Arial Black" panose="020B0A04020102020204" pitchFamily="34" charset="0"/>
              </a:rPr>
              <a:t>Create an FSA ID </a:t>
            </a:r>
          </a:p>
        </p:txBody>
      </p:sp>
      <p:sp>
        <p:nvSpPr>
          <p:cNvPr id="9" name="Rectangle 20"/>
          <p:cNvSpPr>
            <a:spLocks noChangeArrowheads="1"/>
          </p:cNvSpPr>
          <p:nvPr/>
        </p:nvSpPr>
        <p:spPr bwMode="auto">
          <a:xfrm>
            <a:off x="301752" y="1947672"/>
            <a:ext cx="651851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p>
            <a:pPr marL="228600" indent="-228600">
              <a:spcBef>
                <a:spcPct val="20000"/>
              </a:spcBef>
              <a:buFont typeface="Arial" panose="020B0604020202020204" pitchFamily="34" charset="0"/>
              <a:buChar char="•"/>
            </a:pPr>
            <a:r>
              <a:rPr lang="en-US" sz="3200" b="0" i="0" dirty="0">
                <a:solidFill>
                  <a:srgbClr val="000000"/>
                </a:solidFill>
                <a:latin typeface="Arial Narrow" pitchFamily="34" charset="0"/>
              </a:rPr>
              <a:t>Acts as an electronic signature</a:t>
            </a:r>
          </a:p>
          <a:p>
            <a:pPr marL="228600" indent="-228600">
              <a:spcBef>
                <a:spcPct val="20000"/>
              </a:spcBef>
              <a:buFont typeface="Arial" panose="020B0604020202020204" pitchFamily="34" charset="0"/>
              <a:buChar char="•"/>
            </a:pPr>
            <a:r>
              <a:rPr lang="en-US" sz="3200" b="0" i="0" dirty="0">
                <a:solidFill>
                  <a:srgbClr val="000000"/>
                </a:solidFill>
                <a:latin typeface="Arial Narrow" pitchFamily="34" charset="0"/>
              </a:rPr>
              <a:t>Requires Social Security number</a:t>
            </a:r>
          </a:p>
          <a:p>
            <a:pPr marL="228600" indent="-228600">
              <a:spcBef>
                <a:spcPct val="20000"/>
              </a:spcBef>
              <a:buFont typeface="Arial" panose="020B0604020202020204" pitchFamily="34" charset="0"/>
              <a:buChar char="•"/>
            </a:pPr>
            <a:r>
              <a:rPr lang="en-US" sz="3200" b="0" i="0" dirty="0">
                <a:solidFill>
                  <a:srgbClr val="000000"/>
                </a:solidFill>
                <a:latin typeface="Arial Narrow" pitchFamily="34" charset="0"/>
              </a:rPr>
              <a:t>Consists of username and password</a:t>
            </a:r>
          </a:p>
          <a:p>
            <a:pPr marL="739775" lvl="1" indent="-282575">
              <a:spcBef>
                <a:spcPct val="20000"/>
              </a:spcBef>
              <a:buFont typeface="Arial Narrow" panose="020B0606020202030204" pitchFamily="34" charset="0"/>
              <a:buChar char="−"/>
            </a:pPr>
            <a:r>
              <a:rPr lang="en-US" sz="2800" b="0" i="0" dirty="0">
                <a:solidFill>
                  <a:srgbClr val="000000"/>
                </a:solidFill>
                <a:latin typeface="Arial Narrow" pitchFamily="34" charset="0"/>
              </a:rPr>
              <a:t>Student and parents </a:t>
            </a:r>
            <a:br>
              <a:rPr lang="en-US" sz="2800" b="0" i="0" dirty="0">
                <a:solidFill>
                  <a:srgbClr val="000000"/>
                </a:solidFill>
                <a:latin typeface="Arial Narrow" pitchFamily="34" charset="0"/>
              </a:rPr>
            </a:br>
            <a:r>
              <a:rPr lang="en-US" sz="2800" b="0" i="0" dirty="0">
                <a:solidFill>
                  <a:srgbClr val="000000"/>
                </a:solidFill>
                <a:latin typeface="Arial Narrow" pitchFamily="34" charset="0"/>
              </a:rPr>
              <a:t>each need their own FSA ID</a:t>
            </a:r>
          </a:p>
        </p:txBody>
      </p:sp>
    </p:spTree>
    <p:extLst>
      <p:ext uri="{BB962C8B-B14F-4D97-AF65-F5344CB8AC3E}">
        <p14:creationId xmlns:p14="http://schemas.microsoft.com/office/powerpoint/2010/main" val="3745555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3EDFF"/>
        </a:solidFill>
        <a:effectLst/>
      </p:bgPr>
    </p:bg>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6677025"/>
            <a:ext cx="911542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6200"/>
            <a:ext cx="9144000" cy="6934200"/>
          </a:xfrm>
          <a:prstGeom prst="rect">
            <a:avLst/>
          </a:prstGeom>
        </p:spPr>
      </p:pic>
      <p:pic>
        <p:nvPicPr>
          <p:cNvPr id="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6372225"/>
            <a:ext cx="911542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p:nvPr>
        </p:nvSpPr>
        <p:spPr>
          <a:xfrm>
            <a:off x="339488" y="204808"/>
            <a:ext cx="8233244" cy="1114385"/>
          </a:xfrm>
        </p:spPr>
        <p:txBody>
          <a:bodyPr numCol="1">
            <a:noAutofit/>
          </a:bodyPr>
          <a:lstStyle/>
          <a:p>
            <a:pPr algn="l"/>
            <a:r>
              <a:rPr lang="en-US" sz="6000" dirty="0">
                <a:latin typeface="Arial Black" panose="020B0A04020102020204" pitchFamily="34" charset="0"/>
              </a:rPr>
              <a:t>Go to: fsaid.ed.gov</a:t>
            </a:r>
          </a:p>
        </p:txBody>
      </p:sp>
      <p:sp>
        <p:nvSpPr>
          <p:cNvPr id="9" name="Rectangle 20"/>
          <p:cNvSpPr>
            <a:spLocks noChangeArrowheads="1"/>
          </p:cNvSpPr>
          <p:nvPr/>
        </p:nvSpPr>
        <p:spPr bwMode="auto">
          <a:xfrm>
            <a:off x="301752" y="1947672"/>
            <a:ext cx="777544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p>
            <a:pPr marL="228600" indent="-228600">
              <a:spcBef>
                <a:spcPct val="20000"/>
              </a:spcBef>
              <a:buFont typeface="Arial" panose="020B0604020202020204" pitchFamily="34" charset="0"/>
              <a:buChar char="•"/>
            </a:pPr>
            <a:r>
              <a:rPr lang="en-US" sz="3200" b="0" i="0" dirty="0">
                <a:solidFill>
                  <a:srgbClr val="000000"/>
                </a:solidFill>
                <a:latin typeface="Arial Narrow" pitchFamily="34" charset="0"/>
              </a:rPr>
              <a:t>For help with a question, click on the gray question marks</a:t>
            </a:r>
          </a:p>
          <a:p>
            <a:pPr marL="228600" indent="-228600">
              <a:spcBef>
                <a:spcPct val="20000"/>
              </a:spcBef>
              <a:buFont typeface="Arial" panose="020B0604020202020204" pitchFamily="34" charset="0"/>
              <a:buChar char="•"/>
            </a:pPr>
            <a:r>
              <a:rPr lang="en-US" sz="3200" b="0" i="0" dirty="0">
                <a:solidFill>
                  <a:srgbClr val="000000"/>
                </a:solidFill>
                <a:latin typeface="Arial Narrow" pitchFamily="34" charset="0"/>
              </a:rPr>
              <a:t>Select “Show Text” to see what you’re typing</a:t>
            </a:r>
          </a:p>
          <a:p>
            <a:pPr marL="228600" indent="-228600">
              <a:spcBef>
                <a:spcPct val="20000"/>
              </a:spcBef>
              <a:buFont typeface="Arial" panose="020B0604020202020204" pitchFamily="34" charset="0"/>
              <a:buChar char="•"/>
            </a:pPr>
            <a:r>
              <a:rPr lang="en-US" sz="3200" b="0" i="0" dirty="0">
                <a:solidFill>
                  <a:srgbClr val="000000"/>
                </a:solidFill>
                <a:latin typeface="Arial Narrow" pitchFamily="34" charset="0"/>
              </a:rPr>
              <a:t>Have all of your information ready to avoid </a:t>
            </a:r>
            <a:br>
              <a:rPr lang="en-US" sz="3200" b="0" i="0" dirty="0">
                <a:solidFill>
                  <a:srgbClr val="000000"/>
                </a:solidFill>
                <a:latin typeface="Arial Narrow" pitchFamily="34" charset="0"/>
              </a:rPr>
            </a:br>
            <a:r>
              <a:rPr lang="en-US" sz="3200" b="0" i="0" dirty="0">
                <a:solidFill>
                  <a:srgbClr val="000000"/>
                </a:solidFill>
                <a:latin typeface="Arial Narrow" pitchFamily="34" charset="0"/>
              </a:rPr>
              <a:t>the session timing out</a:t>
            </a:r>
          </a:p>
        </p:txBody>
      </p:sp>
    </p:spTree>
    <p:extLst>
      <p:ext uri="{BB962C8B-B14F-4D97-AF65-F5344CB8AC3E}">
        <p14:creationId xmlns:p14="http://schemas.microsoft.com/office/powerpoint/2010/main" val="1808763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
            <a:ext cx="9144000" cy="6934200"/>
          </a:xfrm>
          <a:prstGeom prst="rect">
            <a:avLst/>
          </a:prstGeom>
        </p:spPr>
      </p:pic>
      <p:sp>
        <p:nvSpPr>
          <p:cNvPr id="3" name="Title 2"/>
          <p:cNvSpPr>
            <a:spLocks noGrp="1"/>
          </p:cNvSpPr>
          <p:nvPr>
            <p:ph type="title"/>
          </p:nvPr>
        </p:nvSpPr>
        <p:spPr>
          <a:xfrm>
            <a:off x="381000" y="152400"/>
            <a:ext cx="8229600" cy="1143000"/>
          </a:xfrm>
        </p:spPr>
        <p:txBody>
          <a:bodyPr/>
          <a:lstStyle/>
          <a:p>
            <a:pPr algn="l" rtl="0" fontAlgn="base"/>
            <a:r>
              <a:rPr lang="en-US" sz="4000" b="0" i="0" kern="1200" dirty="0">
                <a:solidFill>
                  <a:srgbClr val="000000"/>
                </a:solidFill>
                <a:effectLst/>
                <a:latin typeface="Arial Black" panose="020B0A04020102020204" pitchFamily="34" charset="0"/>
                <a:ea typeface="+mn-ea"/>
                <a:cs typeface="+mn-cs"/>
              </a:rPr>
              <a:t>To complete the FAFSA</a:t>
            </a:r>
            <a:br>
              <a:rPr lang="en-US" sz="4000" b="0" i="0" kern="1200" dirty="0">
                <a:solidFill>
                  <a:srgbClr val="000000"/>
                </a:solidFill>
                <a:effectLst/>
                <a:latin typeface="Arial Black" panose="020B0A04020102020204" pitchFamily="34" charset="0"/>
                <a:ea typeface="+mn-ea"/>
                <a:cs typeface="+mn-cs"/>
              </a:rPr>
            </a:br>
            <a:r>
              <a:rPr lang="en-US" sz="4000" b="0" i="0" kern="1200" dirty="0">
                <a:solidFill>
                  <a:srgbClr val="000000"/>
                </a:solidFill>
                <a:effectLst/>
                <a:latin typeface="Arial Black" panose="020B0A04020102020204" pitchFamily="34" charset="0"/>
                <a:ea typeface="+mn-ea"/>
                <a:cs typeface="+mn-cs"/>
              </a:rPr>
              <a:t>students and parents need:</a:t>
            </a:r>
            <a:endParaRPr lang="en-US" dirty="0">
              <a:effectLst/>
            </a:endParaRPr>
          </a:p>
        </p:txBody>
      </p:sp>
      <p:sp>
        <p:nvSpPr>
          <p:cNvPr id="2" name="TextBox 1"/>
          <p:cNvSpPr txBox="1"/>
          <p:nvPr/>
        </p:nvSpPr>
        <p:spPr>
          <a:xfrm>
            <a:off x="301752" y="1947672"/>
            <a:ext cx="8766048" cy="2831544"/>
          </a:xfrm>
          <a:prstGeom prst="rect">
            <a:avLst/>
          </a:prstGeom>
          <a:noFill/>
        </p:spPr>
        <p:txBody>
          <a:bodyPr wrap="square" numCol="2" spcCol="365760" rtlCol="0">
            <a:spAutoFit/>
          </a:bodyPr>
          <a:lstStyle/>
          <a:p>
            <a:pPr marL="341313" indent="-341313">
              <a:spcBef>
                <a:spcPts val="600"/>
              </a:spcBef>
              <a:buFont typeface="+mj-lt"/>
              <a:buAutoNum type="arabicPeriod"/>
            </a:pPr>
            <a:r>
              <a:rPr lang="en-US" sz="2800" b="0" i="0" dirty="0">
                <a:solidFill>
                  <a:srgbClr val="000000"/>
                </a:solidFill>
                <a:latin typeface="Arial Narrow" panose="020B0606020202030204" pitchFamily="34" charset="0"/>
              </a:rPr>
              <a:t>Social Security number </a:t>
            </a:r>
            <a:br>
              <a:rPr lang="en-US" sz="2800" b="0" i="0" dirty="0">
                <a:solidFill>
                  <a:srgbClr val="000000"/>
                </a:solidFill>
                <a:latin typeface="Arial Narrow" panose="020B0606020202030204" pitchFamily="34" charset="0"/>
              </a:rPr>
            </a:br>
            <a:r>
              <a:rPr lang="en-US" sz="2800" b="0" i="0" dirty="0">
                <a:solidFill>
                  <a:srgbClr val="000000"/>
                </a:solidFill>
                <a:latin typeface="Arial Narrow" panose="020B0606020202030204" pitchFamily="34" charset="0"/>
              </a:rPr>
              <a:t>(and alien registration number)</a:t>
            </a:r>
          </a:p>
          <a:p>
            <a:pPr marL="341313" indent="-341313">
              <a:spcBef>
                <a:spcPts val="600"/>
              </a:spcBef>
              <a:buFont typeface="+mj-lt"/>
              <a:buAutoNum type="arabicPeriod"/>
            </a:pPr>
            <a:r>
              <a:rPr lang="en-US" sz="2800" b="0" i="0" dirty="0">
                <a:solidFill>
                  <a:srgbClr val="000000"/>
                </a:solidFill>
                <a:latin typeface="Arial Narrow" panose="020B0606020202030204" pitchFamily="34" charset="0"/>
              </a:rPr>
              <a:t>Dates: birth, death, marriage, and divorce</a:t>
            </a:r>
          </a:p>
          <a:p>
            <a:pPr marL="341313" indent="-341313">
              <a:spcBef>
                <a:spcPts val="600"/>
              </a:spcBef>
              <a:buFont typeface="+mj-lt"/>
              <a:buAutoNum type="arabicPeriod"/>
            </a:pPr>
            <a:r>
              <a:rPr lang="en-US" sz="2800" b="0" i="0" dirty="0">
                <a:solidFill>
                  <a:srgbClr val="000000"/>
                </a:solidFill>
                <a:latin typeface="Arial Narrow" panose="020B0606020202030204" pitchFamily="34" charset="0"/>
              </a:rPr>
              <a:t>2019 W-2s and tax returns</a:t>
            </a:r>
          </a:p>
          <a:p>
            <a:pPr marL="341313" indent="-341313">
              <a:spcBef>
                <a:spcPts val="600"/>
              </a:spcBef>
              <a:buFont typeface="+mj-lt"/>
              <a:buAutoNum type="arabicPeriod"/>
            </a:pPr>
            <a:r>
              <a:rPr lang="en-US" sz="2800" b="0" i="0" dirty="0">
                <a:solidFill>
                  <a:srgbClr val="000000"/>
                </a:solidFill>
                <a:latin typeface="Arial Narrow" panose="020B0606020202030204" pitchFamily="34" charset="0"/>
              </a:rPr>
              <a:t>Most recent bank balances</a:t>
            </a:r>
          </a:p>
          <a:p>
            <a:pPr marL="341313" indent="-341313">
              <a:spcBef>
                <a:spcPts val="600"/>
              </a:spcBef>
              <a:buFont typeface="+mj-lt"/>
              <a:buAutoNum type="arabicPeriod"/>
            </a:pPr>
            <a:r>
              <a:rPr lang="en-US" sz="2800" b="0" i="0" dirty="0">
                <a:solidFill>
                  <a:srgbClr val="000000"/>
                </a:solidFill>
                <a:latin typeface="Arial Narrow" panose="020B0606020202030204" pitchFamily="34" charset="0"/>
              </a:rPr>
              <a:t>Amounts of any </a:t>
            </a:r>
            <a:br>
              <a:rPr lang="en-US" sz="2800" b="0" i="0" dirty="0">
                <a:solidFill>
                  <a:srgbClr val="000000"/>
                </a:solidFill>
                <a:latin typeface="Arial Narrow" panose="020B0606020202030204" pitchFamily="34" charset="0"/>
              </a:rPr>
            </a:br>
            <a:r>
              <a:rPr lang="en-US" sz="2800" b="0" i="0" dirty="0">
                <a:solidFill>
                  <a:srgbClr val="000000"/>
                </a:solidFill>
                <a:latin typeface="Arial Narrow" panose="020B0606020202030204" pitchFamily="34" charset="0"/>
              </a:rPr>
              <a:t>other income</a:t>
            </a:r>
          </a:p>
          <a:p>
            <a:pPr marL="341313" indent="-341313">
              <a:spcBef>
                <a:spcPts val="600"/>
              </a:spcBef>
              <a:buFont typeface="+mj-lt"/>
              <a:buAutoNum type="arabicPeriod"/>
            </a:pPr>
            <a:r>
              <a:rPr lang="en-US" sz="2800" b="0" i="0" dirty="0">
                <a:solidFill>
                  <a:srgbClr val="000000"/>
                </a:solidFill>
                <a:latin typeface="Arial Narrow" panose="020B0606020202030204" pitchFamily="34" charset="0"/>
              </a:rPr>
              <a:t>Net value of assets</a:t>
            </a:r>
          </a:p>
        </p:txBody>
      </p:sp>
      <p:pic>
        <p:nvPicPr>
          <p:cNvPr id="1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 y="6372225"/>
            <a:ext cx="911542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855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p:cNvSpPr>
            <a:spLocks noGrp="1"/>
          </p:cNvSpPr>
          <p:nvPr>
            <p:ph type="title"/>
          </p:nvPr>
        </p:nvSpPr>
        <p:spPr/>
        <p:txBody>
          <a:bodyPr/>
          <a:lstStyle/>
          <a:p>
            <a:r>
              <a:rPr lang="en-US" dirty="0"/>
              <a:t>When can you complete the FAFSA?</a:t>
            </a: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1862" y="-1"/>
            <a:ext cx="9318540" cy="699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bwMode="auto">
          <a:xfrm rot="21026839">
            <a:off x="-306639" y="4783518"/>
            <a:ext cx="9753600" cy="1174439"/>
          </a:xfrm>
          <a:prstGeom prst="rect">
            <a:avLst/>
          </a:prstGeom>
          <a:solidFill>
            <a:srgbClr val="F28D2C"/>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3600" i="0" u="none" strike="noStrike" cap="none" normalizeH="0" baseline="0" dirty="0">
                <a:ln>
                  <a:noFill/>
                </a:ln>
                <a:solidFill>
                  <a:schemeClr val="bg1"/>
                </a:solidFill>
                <a:effectLst/>
                <a:latin typeface="Arial Black" panose="020B0A04020102020204" pitchFamily="34" charset="0"/>
              </a:rPr>
              <a:t>When can you</a:t>
            </a:r>
            <a:r>
              <a:rPr kumimoji="0" lang="en-US" sz="3600" i="0" u="none" strike="noStrike" cap="none" normalizeH="0" dirty="0">
                <a:ln>
                  <a:noFill/>
                </a:ln>
                <a:solidFill>
                  <a:schemeClr val="bg1"/>
                </a:solidFill>
                <a:effectLst/>
                <a:latin typeface="Arial Black" panose="020B0A04020102020204" pitchFamily="34" charset="0"/>
              </a:rPr>
              <a:t> complete the FAFSA?</a:t>
            </a:r>
            <a:endParaRPr kumimoji="0" lang="en-US" sz="3600" i="0" u="none" strike="noStrike" cap="none" normalizeH="0" baseline="0" dirty="0">
              <a:ln>
                <a:noFill/>
              </a:ln>
              <a:solidFill>
                <a:schemeClr val="bg1"/>
              </a:solidFill>
              <a:effectLst/>
              <a:latin typeface="Arial Black" panose="020B0A04020102020204" pitchFamily="34" charset="0"/>
            </a:endParaRPr>
          </a:p>
        </p:txBody>
      </p:sp>
      <p:pic>
        <p:nvPicPr>
          <p:cNvPr id="14" name="Picture 3" descr="October 1st"/>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92088" y="-26876"/>
            <a:ext cx="4611688" cy="512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4343400" y="914399"/>
            <a:ext cx="4648200" cy="2987845"/>
            <a:chOff x="3276599" y="571543"/>
            <a:chExt cx="4378845" cy="3232065"/>
          </a:xfrm>
        </p:grpSpPr>
        <p:sp>
          <p:nvSpPr>
            <p:cNvPr id="2" name="Rectangle 1"/>
            <p:cNvSpPr/>
            <p:nvPr/>
          </p:nvSpPr>
          <p:spPr bwMode="auto">
            <a:xfrm>
              <a:off x="3276599" y="571543"/>
              <a:ext cx="4378845" cy="3232065"/>
            </a:xfrm>
            <a:prstGeom prst="rect">
              <a:avLst/>
            </a:prstGeom>
            <a:solidFill>
              <a:schemeClr val="accent3">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000000"/>
                </a:solidFill>
              </a:endParaRPr>
            </a:p>
          </p:txBody>
        </p:sp>
        <p:sp>
          <p:nvSpPr>
            <p:cNvPr id="130052" name="Text Box 4"/>
            <p:cNvSpPr txBox="1">
              <a:spLocks noChangeArrowheads="1"/>
            </p:cNvSpPr>
            <p:nvPr/>
          </p:nvSpPr>
          <p:spPr bwMode="auto">
            <a:xfrm>
              <a:off x="3448049" y="901258"/>
              <a:ext cx="3978795" cy="1288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i="1">
                  <a:solidFill>
                    <a:schemeClr val="tx1"/>
                  </a:solidFill>
                  <a:latin typeface="Arial" charset="0"/>
                </a:defRPr>
              </a:lvl1pPr>
              <a:lvl2pPr marL="742950" indent="-285750">
                <a:defRPr b="1" i="1">
                  <a:solidFill>
                    <a:schemeClr val="tx1"/>
                  </a:solidFill>
                  <a:latin typeface="Arial" charset="0"/>
                </a:defRPr>
              </a:lvl2pPr>
              <a:lvl3pPr marL="1143000" indent="-228600">
                <a:defRPr b="1" i="1">
                  <a:solidFill>
                    <a:schemeClr val="tx1"/>
                  </a:solidFill>
                  <a:latin typeface="Arial" charset="0"/>
                </a:defRPr>
              </a:lvl3pPr>
              <a:lvl4pPr marL="1600200" indent="-228600">
                <a:defRPr b="1" i="1">
                  <a:solidFill>
                    <a:schemeClr val="tx1"/>
                  </a:solidFill>
                  <a:latin typeface="Arial" charset="0"/>
                </a:defRPr>
              </a:lvl4pPr>
              <a:lvl5pPr marL="2057400" indent="-228600">
                <a:defRPr b="1" i="1">
                  <a:solidFill>
                    <a:schemeClr val="tx1"/>
                  </a:solidFill>
                  <a:latin typeface="Arial" charset="0"/>
                </a:defRPr>
              </a:lvl5pPr>
              <a:lvl6pPr marL="2514600" indent="-228600" fontAlgn="base">
                <a:spcBef>
                  <a:spcPct val="0"/>
                </a:spcBef>
                <a:spcAft>
                  <a:spcPct val="0"/>
                </a:spcAft>
                <a:defRPr b="1" i="1">
                  <a:solidFill>
                    <a:schemeClr val="tx1"/>
                  </a:solidFill>
                  <a:latin typeface="Arial" charset="0"/>
                </a:defRPr>
              </a:lvl6pPr>
              <a:lvl7pPr marL="2971800" indent="-228600" fontAlgn="base">
                <a:spcBef>
                  <a:spcPct val="0"/>
                </a:spcBef>
                <a:spcAft>
                  <a:spcPct val="0"/>
                </a:spcAft>
                <a:defRPr b="1" i="1">
                  <a:solidFill>
                    <a:schemeClr val="tx1"/>
                  </a:solidFill>
                  <a:latin typeface="Arial" charset="0"/>
                </a:defRPr>
              </a:lvl7pPr>
              <a:lvl8pPr marL="3429000" indent="-228600" fontAlgn="base">
                <a:spcBef>
                  <a:spcPct val="0"/>
                </a:spcBef>
                <a:spcAft>
                  <a:spcPct val="0"/>
                </a:spcAft>
                <a:defRPr b="1" i="1">
                  <a:solidFill>
                    <a:schemeClr val="tx1"/>
                  </a:solidFill>
                  <a:latin typeface="Arial" charset="0"/>
                </a:defRPr>
              </a:lvl8pPr>
              <a:lvl9pPr marL="3886200" indent="-228600" fontAlgn="base">
                <a:spcBef>
                  <a:spcPct val="0"/>
                </a:spcBef>
                <a:spcAft>
                  <a:spcPct val="0"/>
                </a:spcAft>
                <a:defRPr b="1" i="1">
                  <a:solidFill>
                    <a:schemeClr val="tx1"/>
                  </a:solidFill>
                  <a:latin typeface="Arial" charset="0"/>
                </a:defRPr>
              </a:lvl9pPr>
            </a:lstStyle>
            <a:p>
              <a:pPr marL="231775" indent="-231775">
                <a:lnSpc>
                  <a:spcPct val="85000"/>
                </a:lnSpc>
                <a:spcBef>
                  <a:spcPct val="45000"/>
                </a:spcBef>
                <a:buFont typeface="Arial" panose="020B0604020202020204" pitchFamily="34" charset="0"/>
                <a:buChar char="•"/>
              </a:pPr>
              <a:r>
                <a:rPr lang="en-US" sz="2800" i="0" dirty="0">
                  <a:solidFill>
                    <a:srgbClr val="000000"/>
                  </a:solidFill>
                  <a:latin typeface="Arial Narrow" pitchFamily="34" charset="0"/>
                </a:rPr>
                <a:t>As soon as possible after October 1 of the student’s senior year</a:t>
              </a:r>
            </a:p>
          </p:txBody>
        </p:sp>
        <p:sp>
          <p:nvSpPr>
            <p:cNvPr id="130053" name="Text Box 5"/>
            <p:cNvSpPr txBox="1">
              <a:spLocks noChangeArrowheads="1"/>
            </p:cNvSpPr>
            <p:nvPr/>
          </p:nvSpPr>
          <p:spPr bwMode="auto">
            <a:xfrm>
              <a:off x="3448050" y="2223567"/>
              <a:ext cx="3698354" cy="1288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i="1">
                  <a:solidFill>
                    <a:schemeClr val="tx1"/>
                  </a:solidFill>
                  <a:latin typeface="Arial" charset="0"/>
                </a:defRPr>
              </a:lvl1pPr>
              <a:lvl2pPr marL="742950" indent="-285750">
                <a:defRPr b="1" i="1">
                  <a:solidFill>
                    <a:schemeClr val="tx1"/>
                  </a:solidFill>
                  <a:latin typeface="Arial" charset="0"/>
                </a:defRPr>
              </a:lvl2pPr>
              <a:lvl3pPr marL="1143000" indent="-228600">
                <a:defRPr b="1" i="1">
                  <a:solidFill>
                    <a:schemeClr val="tx1"/>
                  </a:solidFill>
                  <a:latin typeface="Arial" charset="0"/>
                </a:defRPr>
              </a:lvl3pPr>
              <a:lvl4pPr marL="1600200" indent="-228600">
                <a:defRPr b="1" i="1">
                  <a:solidFill>
                    <a:schemeClr val="tx1"/>
                  </a:solidFill>
                  <a:latin typeface="Arial" charset="0"/>
                </a:defRPr>
              </a:lvl4pPr>
              <a:lvl5pPr marL="2057400" indent="-228600">
                <a:defRPr b="1" i="1">
                  <a:solidFill>
                    <a:schemeClr val="tx1"/>
                  </a:solidFill>
                  <a:latin typeface="Arial" charset="0"/>
                </a:defRPr>
              </a:lvl5pPr>
              <a:lvl6pPr marL="2514600" indent="-228600" fontAlgn="base">
                <a:spcBef>
                  <a:spcPct val="0"/>
                </a:spcBef>
                <a:spcAft>
                  <a:spcPct val="0"/>
                </a:spcAft>
                <a:defRPr b="1" i="1">
                  <a:solidFill>
                    <a:schemeClr val="tx1"/>
                  </a:solidFill>
                  <a:latin typeface="Arial" charset="0"/>
                </a:defRPr>
              </a:lvl6pPr>
              <a:lvl7pPr marL="2971800" indent="-228600" fontAlgn="base">
                <a:spcBef>
                  <a:spcPct val="0"/>
                </a:spcBef>
                <a:spcAft>
                  <a:spcPct val="0"/>
                </a:spcAft>
                <a:defRPr b="1" i="1">
                  <a:solidFill>
                    <a:schemeClr val="tx1"/>
                  </a:solidFill>
                  <a:latin typeface="Arial" charset="0"/>
                </a:defRPr>
              </a:lvl7pPr>
              <a:lvl8pPr marL="3429000" indent="-228600" fontAlgn="base">
                <a:spcBef>
                  <a:spcPct val="0"/>
                </a:spcBef>
                <a:spcAft>
                  <a:spcPct val="0"/>
                </a:spcAft>
                <a:defRPr b="1" i="1">
                  <a:solidFill>
                    <a:schemeClr val="tx1"/>
                  </a:solidFill>
                  <a:latin typeface="Arial" charset="0"/>
                </a:defRPr>
              </a:lvl8pPr>
              <a:lvl9pPr marL="3886200" indent="-228600" fontAlgn="base">
                <a:spcBef>
                  <a:spcPct val="0"/>
                </a:spcBef>
                <a:spcAft>
                  <a:spcPct val="0"/>
                </a:spcAft>
                <a:defRPr b="1" i="1">
                  <a:solidFill>
                    <a:schemeClr val="tx1"/>
                  </a:solidFill>
                  <a:latin typeface="Arial" charset="0"/>
                </a:defRPr>
              </a:lvl9pPr>
            </a:lstStyle>
            <a:p>
              <a:pPr marL="231775" indent="-231775">
                <a:lnSpc>
                  <a:spcPct val="85000"/>
                </a:lnSpc>
                <a:spcBef>
                  <a:spcPct val="50000"/>
                </a:spcBef>
                <a:buFont typeface="Arial" panose="020B0604020202020204" pitchFamily="34" charset="0"/>
                <a:buChar char="•"/>
              </a:pPr>
              <a:r>
                <a:rPr lang="en-US" sz="2800" i="0" dirty="0">
                  <a:solidFill>
                    <a:srgbClr val="000000"/>
                  </a:solidFill>
                  <a:latin typeface="Arial Narrow" pitchFamily="34" charset="0"/>
                </a:rPr>
                <a:t>Before each college’s priority date – located on financial aid webpage</a:t>
              </a:r>
            </a:p>
          </p:txBody>
        </p:sp>
      </p:grpSp>
    </p:spTree>
    <p:extLst>
      <p:ext uri="{BB962C8B-B14F-4D97-AF65-F5344CB8AC3E}">
        <p14:creationId xmlns:p14="http://schemas.microsoft.com/office/powerpoint/2010/main" val="16934409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94159" y="-76200"/>
            <a:ext cx="10647759" cy="7098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D538D425-1E32-403E-9A72-029D895F48BE}"/>
              </a:ext>
            </a:extLst>
          </p:cNvPr>
          <p:cNvPicPr>
            <a:picLocks noChangeAspect="1"/>
          </p:cNvPicPr>
          <p:nvPr/>
        </p:nvPicPr>
        <p:blipFill rotWithShape="1">
          <a:blip r:embed="rId4"/>
          <a:srcRect l="-1" r="547" b="3277"/>
          <a:stretch/>
        </p:blipFill>
        <p:spPr>
          <a:xfrm>
            <a:off x="287380" y="1143000"/>
            <a:ext cx="8551820" cy="3733798"/>
          </a:xfrm>
          <a:prstGeom prst="rect">
            <a:avLst/>
          </a:prstGeom>
        </p:spPr>
      </p:pic>
      <p:sp>
        <p:nvSpPr>
          <p:cNvPr id="9" name="Rectangle 8"/>
          <p:cNvSpPr/>
          <p:nvPr/>
        </p:nvSpPr>
        <p:spPr bwMode="auto">
          <a:xfrm rot="431352">
            <a:off x="5812928" y="4153698"/>
            <a:ext cx="3124200" cy="1066800"/>
          </a:xfrm>
          <a:prstGeom prst="rect">
            <a:avLst/>
          </a:prstGeom>
          <a:solidFill>
            <a:srgbClr val="FFDC3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dirty="0">
                <a:ln>
                  <a:noFill/>
                </a:ln>
                <a:solidFill>
                  <a:schemeClr val="tx1"/>
                </a:solidFill>
                <a:effectLst/>
                <a:latin typeface="Arial Black" panose="020B0A04020102020204" pitchFamily="34" charset="0"/>
              </a:rPr>
              <a:t>FAFSA.gov</a:t>
            </a:r>
          </a:p>
        </p:txBody>
      </p:sp>
    </p:spTree>
    <p:extLst>
      <p:ext uri="{BB962C8B-B14F-4D97-AF65-F5344CB8AC3E}">
        <p14:creationId xmlns:p14="http://schemas.microsoft.com/office/powerpoint/2010/main" val="3755213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63897" y="482540"/>
            <a:ext cx="8616207" cy="5892920"/>
          </a:xfrm>
          <a:prstGeom prst="rect">
            <a:avLst/>
          </a:prstGeom>
          <a:ln>
            <a:solidFill>
              <a:schemeClr val="tx1"/>
            </a:solidFill>
          </a:ln>
          <a:effectLst>
            <a:outerShdw blurRad="50800" dist="38100" dir="2700000" algn="tl" rotWithShape="0">
              <a:prstClr val="black">
                <a:alpha val="40000"/>
              </a:prstClr>
            </a:outerShdw>
          </a:effectLst>
        </p:spPr>
      </p:pic>
      <p:sp>
        <p:nvSpPr>
          <p:cNvPr id="4" name="Rectangle 3"/>
          <p:cNvSpPr/>
          <p:nvPr/>
        </p:nvSpPr>
        <p:spPr bwMode="auto">
          <a:xfrm>
            <a:off x="-928687" y="-152400"/>
            <a:ext cx="10896600" cy="7467600"/>
          </a:xfrm>
          <a:prstGeom prst="rect">
            <a:avLst/>
          </a:prstGeom>
          <a:solidFill>
            <a:srgbClr val="F0A2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a:ln>
                <a:noFill/>
              </a:ln>
              <a:solidFill>
                <a:schemeClr val="tx1"/>
              </a:solidFill>
              <a:effectLst/>
              <a:latin typeface="Arial" charset="0"/>
            </a:endParaRPr>
          </a:p>
        </p:txBody>
      </p:sp>
      <p:pic>
        <p:nvPicPr>
          <p:cNvPr id="1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6591300"/>
            <a:ext cx="1307782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2819400" y="-212016"/>
            <a:ext cx="1307782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03894" y="2246002"/>
            <a:ext cx="2355387" cy="2365997"/>
          </a:xfrm>
          <a:prstGeom prst="rect">
            <a:avLst/>
          </a:prstGeom>
          <a:effectLst>
            <a:outerShdw blurRad="50800" dist="38100" dir="2700000" algn="tl" rotWithShape="0">
              <a:prstClr val="black">
                <a:alpha val="40000"/>
              </a:prstClr>
            </a:outerShdw>
          </a:effectLst>
        </p:spPr>
      </p:pic>
      <p:pic>
        <p:nvPicPr>
          <p:cNvPr id="10" name="Picture 9" descr="Screenshot of the myStudentAid mobile app."/>
          <p:cNvPicPr>
            <a:picLocks noChangeAspect="1"/>
          </p:cNvPicPr>
          <p:nvPr/>
        </p:nvPicPr>
        <p:blipFill rotWithShape="1">
          <a:blip r:embed="rId6">
            <a:extLst>
              <a:ext uri="{28A0092B-C50C-407E-A947-70E740481C1C}">
                <a14:useLocalDpi xmlns:a14="http://schemas.microsoft.com/office/drawing/2010/main" val="0"/>
              </a:ext>
            </a:extLst>
          </a:blip>
          <a:srcRect b="33140"/>
          <a:stretch/>
        </p:blipFill>
        <p:spPr>
          <a:xfrm>
            <a:off x="5029200" y="1362437"/>
            <a:ext cx="2857500" cy="4133126"/>
          </a:xfrm>
          <a:prstGeom prst="rect">
            <a:avLst/>
          </a:prstGeom>
          <a:effectLst>
            <a:outerShdw blurRad="50800" dist="38100" dir="2700000" algn="tl" rotWithShape="0">
              <a:prstClr val="black">
                <a:alpha val="40000"/>
              </a:prstClr>
            </a:outerShdw>
          </a:effectLst>
        </p:spPr>
      </p:pic>
      <p:sp>
        <p:nvSpPr>
          <p:cNvPr id="13" name="Right Arrow 12">
            <a:extLst>
              <a:ext uri="{FF2B5EF4-FFF2-40B4-BE49-F238E27FC236}">
                <a16:creationId xmlns:a16="http://schemas.microsoft.com/office/drawing/2014/main" id="{A0A06B00-81CF-5D46-AB4C-DD652DB17760}"/>
              </a:ext>
            </a:extLst>
          </p:cNvPr>
          <p:cNvSpPr/>
          <p:nvPr/>
        </p:nvSpPr>
        <p:spPr bwMode="auto">
          <a:xfrm>
            <a:off x="4090987" y="3094392"/>
            <a:ext cx="709613" cy="639408"/>
          </a:xfrm>
          <a:prstGeom prst="rightArrow">
            <a:avLst/>
          </a:prstGeom>
          <a:solidFill>
            <a:srgbClr val="DDE78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a:ln>
                <a:noFill/>
              </a:ln>
              <a:solidFill>
                <a:schemeClr val="tx1"/>
              </a:solidFill>
              <a:effectLst/>
              <a:latin typeface="Arial" charset="0"/>
            </a:endParaRPr>
          </a:p>
        </p:txBody>
      </p:sp>
      <p:sp>
        <p:nvSpPr>
          <p:cNvPr id="9" name="Title 9"/>
          <p:cNvSpPr>
            <a:spLocks noGrp="1"/>
          </p:cNvSpPr>
          <p:nvPr>
            <p:ph type="title"/>
          </p:nvPr>
        </p:nvSpPr>
        <p:spPr>
          <a:xfrm>
            <a:off x="457199" y="685800"/>
            <a:ext cx="8572499" cy="445875"/>
          </a:xfrm>
        </p:spPr>
        <p:txBody>
          <a:bodyPr/>
          <a:lstStyle/>
          <a:p>
            <a:pPr algn="l" rtl="0" fontAlgn="base"/>
            <a:r>
              <a:rPr lang="en-US" sz="800" b="0" i="0" kern="1200" dirty="0">
                <a:solidFill>
                  <a:srgbClr val="F0A200"/>
                </a:solidFill>
                <a:effectLst/>
                <a:latin typeface="Arial Black" panose="020B0A04020102020204" pitchFamily="34" charset="0"/>
                <a:ea typeface="+mn-ea"/>
                <a:cs typeface="+mn-cs"/>
              </a:rPr>
              <a:t>My Student Aid Phone app</a:t>
            </a:r>
            <a:endParaRPr lang="en-US" sz="800" dirty="0">
              <a:solidFill>
                <a:srgbClr val="F0A200"/>
              </a:solidFill>
            </a:endParaRPr>
          </a:p>
        </p:txBody>
      </p:sp>
    </p:spTree>
    <p:extLst>
      <p:ext uri="{BB962C8B-B14F-4D97-AF65-F5344CB8AC3E}">
        <p14:creationId xmlns:p14="http://schemas.microsoft.com/office/powerpoint/2010/main" val="235217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35" presetClass="path" presetSubtype="0" accel="50000" decel="50000" fill="hold" nodeType="afterEffect">
                                  <p:stCondLst>
                                    <p:cond delay="1000"/>
                                  </p:stCondLst>
                                  <p:childTnLst>
                                    <p:animMotion origin="layout" path="M 8.33333E-7 0 L -0.25 0 " pathEditMode="relative" rAng="0" ptsTypes="AA">
                                      <p:cBhvr>
                                        <p:cTn id="12" dur="750" fill="hold"/>
                                        <p:tgtEl>
                                          <p:spTgt spid="8"/>
                                        </p:tgtEl>
                                        <p:attrNameLst>
                                          <p:attrName>ppt_x</p:attrName>
                                          <p:attrName>ppt_y</p:attrName>
                                        </p:attrNameLst>
                                      </p:cBhvr>
                                      <p:rCtr x="-12500" y="0"/>
                                    </p:animMotion>
                                  </p:childTnLst>
                                </p:cTn>
                              </p:par>
                            </p:childTnLst>
                          </p:cTn>
                        </p:par>
                        <p:par>
                          <p:cTn id="13" fill="hold">
                            <p:stCondLst>
                              <p:cond delay="2250"/>
                            </p:stCondLst>
                            <p:childTnLst>
                              <p:par>
                                <p:cTn id="14" presetID="12" presetClass="entr" presetSubtype="8"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p:tgtEl>
                                          <p:spTgt spid="13"/>
                                        </p:tgtEl>
                                        <p:attrNameLst>
                                          <p:attrName>ppt_x</p:attrName>
                                        </p:attrNameLst>
                                      </p:cBhvr>
                                      <p:tavLst>
                                        <p:tav tm="0">
                                          <p:val>
                                            <p:strVal val="#ppt_x-#ppt_w*1.125000"/>
                                          </p:val>
                                        </p:tav>
                                        <p:tav tm="100000">
                                          <p:val>
                                            <p:strVal val="#ppt_x"/>
                                          </p:val>
                                        </p:tav>
                                      </p:tavLst>
                                    </p:anim>
                                    <p:animEffect transition="in" filter="wipe(right)">
                                      <p:cBhvr>
                                        <p:cTn id="17" dur="500"/>
                                        <p:tgtEl>
                                          <p:spTgt spid="13"/>
                                        </p:tgtEl>
                                      </p:cBhvr>
                                    </p:animEffect>
                                  </p:childTnLst>
                                </p:cTn>
                              </p:par>
                            </p:childTnLst>
                          </p:cTn>
                        </p:par>
                        <p:par>
                          <p:cTn id="18" fill="hold">
                            <p:stCondLst>
                              <p:cond delay="275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43" y="0"/>
            <a:ext cx="9151163"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a:xfrm>
            <a:off x="304800" y="304800"/>
            <a:ext cx="8229600" cy="1143000"/>
          </a:xfrm>
        </p:spPr>
        <p:txBody>
          <a:bodyPr/>
          <a:lstStyle/>
          <a:p>
            <a:pPr algn="l" rtl="0" fontAlgn="base"/>
            <a:r>
              <a:rPr lang="en-US" sz="4500" b="0" i="0" kern="1200" dirty="0">
                <a:solidFill>
                  <a:srgbClr val="000000"/>
                </a:solidFill>
                <a:effectLst/>
                <a:latin typeface="Arial Black" panose="020B0A04020102020204" pitchFamily="34" charset="0"/>
                <a:ea typeface="+mn-ea"/>
                <a:cs typeface="+mn-cs"/>
              </a:rPr>
              <a:t>Completing the</a:t>
            </a:r>
            <a:br>
              <a:rPr lang="en-US" sz="4500" b="0" i="0" kern="1200" dirty="0">
                <a:solidFill>
                  <a:srgbClr val="000000"/>
                </a:solidFill>
                <a:effectLst/>
                <a:latin typeface="Arial Black" panose="020B0A04020102020204" pitchFamily="34" charset="0"/>
                <a:ea typeface="+mn-ea"/>
                <a:cs typeface="+mn-cs"/>
              </a:rPr>
            </a:br>
            <a:r>
              <a:rPr lang="en-US" sz="4500" b="0" i="0" kern="1200" dirty="0">
                <a:solidFill>
                  <a:srgbClr val="000000"/>
                </a:solidFill>
                <a:effectLst/>
                <a:latin typeface="Arial Black" panose="020B0A04020102020204" pitchFamily="34" charset="0"/>
                <a:ea typeface="+mn-ea"/>
                <a:cs typeface="+mn-cs"/>
              </a:rPr>
              <a:t>FAFSA</a:t>
            </a:r>
            <a:r>
              <a:rPr lang="en-US" sz="4500" b="1" i="0" baseline="30000" dirty="0">
                <a:solidFill>
                  <a:srgbClr val="000000"/>
                </a:solidFill>
                <a:effectLst/>
                <a:latin typeface="Arial Black" panose="020B0A04020102020204" pitchFamily="34" charset="0"/>
                <a:ea typeface="+mn-ea"/>
                <a:cs typeface="+mn-cs"/>
              </a:rPr>
              <a:t>®</a:t>
            </a:r>
            <a:r>
              <a:rPr lang="en-US" sz="4500" b="0" i="0" kern="1200" dirty="0">
                <a:solidFill>
                  <a:srgbClr val="000000"/>
                </a:solidFill>
                <a:effectLst/>
                <a:latin typeface="Arial Black" panose="020B0A04020102020204" pitchFamily="34" charset="0"/>
                <a:ea typeface="+mn-ea"/>
                <a:cs typeface="+mn-cs"/>
              </a:rPr>
              <a:t> is the key!</a:t>
            </a:r>
            <a:endParaRPr lang="en-US" dirty="0">
              <a:effectLst/>
            </a:endParaRPr>
          </a:p>
        </p:txBody>
      </p:sp>
      <p:sp>
        <p:nvSpPr>
          <p:cNvPr id="11" name="Text Box 7"/>
          <p:cNvSpPr txBox="1">
            <a:spLocks noChangeArrowheads="1"/>
          </p:cNvSpPr>
          <p:nvPr/>
        </p:nvSpPr>
        <p:spPr bwMode="auto">
          <a:xfrm>
            <a:off x="380998" y="1905000"/>
            <a:ext cx="8458202" cy="2918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marL="228600" indent="-228600">
              <a:spcAft>
                <a:spcPts val="1200"/>
              </a:spcAft>
              <a:buFont typeface="Arial" panose="020B0604020202020204" pitchFamily="34" charset="0"/>
              <a:buChar char="•"/>
            </a:pPr>
            <a:r>
              <a:rPr lang="en-US" sz="2800" b="0" i="0" dirty="0">
                <a:latin typeface="Arial Narrow" panose="020B0606020202030204" pitchFamily="34" charset="0"/>
              </a:rPr>
              <a:t>The Free Application for Federal Student Aid (FAFSA) </a:t>
            </a:r>
            <a:br>
              <a:rPr lang="en-US" sz="2800" b="0" i="0" dirty="0">
                <a:latin typeface="Arial Narrow" panose="020B0606020202030204" pitchFamily="34" charset="0"/>
              </a:rPr>
            </a:br>
            <a:r>
              <a:rPr lang="en-US" sz="2800" b="0" i="0" dirty="0">
                <a:latin typeface="Arial Narrow" panose="020B0606020202030204" pitchFamily="34" charset="0"/>
              </a:rPr>
              <a:t>helps families access:</a:t>
            </a:r>
          </a:p>
          <a:p>
            <a:pPr marL="739775" lvl="2" indent="-282575">
              <a:lnSpc>
                <a:spcPts val="2800"/>
              </a:lnSpc>
              <a:spcAft>
                <a:spcPts val="600"/>
              </a:spcAft>
              <a:buFont typeface="Arial Narrow" panose="020B0606020202030204" pitchFamily="34" charset="0"/>
              <a:buChar char="−"/>
            </a:pPr>
            <a:r>
              <a:rPr lang="en-US" sz="2800" b="0" i="0" dirty="0">
                <a:latin typeface="Arial Narrow" panose="020B0606020202030204" pitchFamily="34" charset="0"/>
              </a:rPr>
              <a:t>Federal funds</a:t>
            </a:r>
          </a:p>
          <a:p>
            <a:pPr marL="1143000" lvl="3">
              <a:lnSpc>
                <a:spcPts val="2800"/>
              </a:lnSpc>
              <a:spcAft>
                <a:spcPts val="600"/>
              </a:spcAft>
              <a:buFont typeface="Arial" panose="020B0604020202020204" pitchFamily="34" charset="0"/>
              <a:buChar char="•"/>
            </a:pPr>
            <a:r>
              <a:rPr lang="en-US" sz="2800" b="0" i="0" dirty="0">
                <a:latin typeface="Arial Narrow" panose="020B0606020202030204" pitchFamily="34" charset="0"/>
              </a:rPr>
              <a:t>Grants, work-study, student and parent loans</a:t>
            </a:r>
          </a:p>
          <a:p>
            <a:pPr marL="739775" lvl="2" indent="-282575">
              <a:spcAft>
                <a:spcPts val="600"/>
              </a:spcAft>
              <a:buFont typeface="Arial Narrow" panose="020B0606020202030204" pitchFamily="34" charset="0"/>
              <a:buChar char="−"/>
            </a:pPr>
            <a:r>
              <a:rPr lang="en-US" sz="2800" b="0" i="0" dirty="0">
                <a:latin typeface="Arial Narrow" panose="020B0606020202030204" pitchFamily="34" charset="0"/>
              </a:rPr>
              <a:t>State funds</a:t>
            </a:r>
          </a:p>
          <a:p>
            <a:pPr marL="1143000" lvl="3">
              <a:lnSpc>
                <a:spcPts val="2800"/>
              </a:lnSpc>
              <a:spcAft>
                <a:spcPts val="600"/>
              </a:spcAft>
              <a:buFont typeface="Arial" panose="020B0604020202020204" pitchFamily="34" charset="0"/>
              <a:buChar char="•"/>
            </a:pPr>
            <a:r>
              <a:rPr lang="en-US" sz="2800" b="0" i="0" dirty="0">
                <a:latin typeface="Arial Narrow" panose="020B0606020202030204" pitchFamily="34" charset="0"/>
              </a:rPr>
              <a:t>Grants, scholarships</a:t>
            </a:r>
          </a:p>
        </p:txBody>
      </p:sp>
      <p:sp>
        <p:nvSpPr>
          <p:cNvPr id="8" name="Text Box 15"/>
          <p:cNvSpPr txBox="1">
            <a:spLocks noChangeArrowheads="1"/>
          </p:cNvSpPr>
          <p:nvPr/>
        </p:nvSpPr>
        <p:spPr bwMode="auto">
          <a:xfrm rot="21220514">
            <a:off x="4350999" y="4953650"/>
            <a:ext cx="2812425" cy="612775"/>
          </a:xfrm>
          <a:prstGeom prst="rect">
            <a:avLst/>
          </a:prstGeom>
          <a:solidFill>
            <a:srgbClr val="AFD135"/>
          </a:solidFill>
          <a:ln>
            <a:noFill/>
          </a:ln>
        </p:spPr>
        <p:txBody>
          <a:bodyPr anchor="ctr"/>
          <a:lstStyle>
            <a:lvl1pPr>
              <a:defRPr b="1" i="1">
                <a:solidFill>
                  <a:schemeClr val="tx1"/>
                </a:solidFill>
                <a:latin typeface="Arial" charset="0"/>
              </a:defRPr>
            </a:lvl1pPr>
            <a:lvl2pPr marL="742950" indent="-285750">
              <a:defRPr b="1" i="1">
                <a:solidFill>
                  <a:schemeClr val="tx1"/>
                </a:solidFill>
                <a:latin typeface="Arial" charset="0"/>
              </a:defRPr>
            </a:lvl2pPr>
            <a:lvl3pPr marL="1143000" indent="-228600">
              <a:defRPr b="1" i="1">
                <a:solidFill>
                  <a:schemeClr val="tx1"/>
                </a:solidFill>
                <a:latin typeface="Arial" charset="0"/>
              </a:defRPr>
            </a:lvl3pPr>
            <a:lvl4pPr marL="1600200" indent="-228600">
              <a:defRPr b="1" i="1">
                <a:solidFill>
                  <a:schemeClr val="tx1"/>
                </a:solidFill>
                <a:latin typeface="Arial" charset="0"/>
              </a:defRPr>
            </a:lvl4pPr>
            <a:lvl5pPr marL="2057400" indent="-228600">
              <a:defRPr b="1" i="1">
                <a:solidFill>
                  <a:schemeClr val="tx1"/>
                </a:solidFill>
                <a:latin typeface="Arial" charset="0"/>
              </a:defRPr>
            </a:lvl5pPr>
            <a:lvl6pPr marL="2514600" indent="-228600" fontAlgn="base">
              <a:spcBef>
                <a:spcPct val="0"/>
              </a:spcBef>
              <a:spcAft>
                <a:spcPct val="0"/>
              </a:spcAft>
              <a:defRPr b="1" i="1">
                <a:solidFill>
                  <a:schemeClr val="tx1"/>
                </a:solidFill>
                <a:latin typeface="Arial" charset="0"/>
              </a:defRPr>
            </a:lvl6pPr>
            <a:lvl7pPr marL="2971800" indent="-228600" fontAlgn="base">
              <a:spcBef>
                <a:spcPct val="0"/>
              </a:spcBef>
              <a:spcAft>
                <a:spcPct val="0"/>
              </a:spcAft>
              <a:defRPr b="1" i="1">
                <a:solidFill>
                  <a:schemeClr val="tx1"/>
                </a:solidFill>
                <a:latin typeface="Arial" charset="0"/>
              </a:defRPr>
            </a:lvl7pPr>
            <a:lvl8pPr marL="3429000" indent="-228600" fontAlgn="base">
              <a:spcBef>
                <a:spcPct val="0"/>
              </a:spcBef>
              <a:spcAft>
                <a:spcPct val="0"/>
              </a:spcAft>
              <a:defRPr b="1" i="1">
                <a:solidFill>
                  <a:schemeClr val="tx1"/>
                </a:solidFill>
                <a:latin typeface="Arial" charset="0"/>
              </a:defRPr>
            </a:lvl8pPr>
            <a:lvl9pPr marL="3886200" indent="-228600" fontAlgn="base">
              <a:spcBef>
                <a:spcPct val="0"/>
              </a:spcBef>
              <a:spcAft>
                <a:spcPct val="0"/>
              </a:spcAft>
              <a:defRPr b="1" i="1">
                <a:solidFill>
                  <a:schemeClr val="tx1"/>
                </a:solidFill>
                <a:latin typeface="Arial" charset="0"/>
              </a:defRPr>
            </a:lvl9pPr>
          </a:lstStyle>
          <a:p>
            <a:pPr algn="ctr"/>
            <a:r>
              <a:rPr lang="en-US" sz="2000" i="0" dirty="0">
                <a:latin typeface="Arial Narrow" panose="020B0606020202030204" pitchFamily="34" charset="0"/>
              </a:rPr>
              <a:t>The federal government</a:t>
            </a:r>
          </a:p>
        </p:txBody>
      </p:sp>
      <p:sp>
        <p:nvSpPr>
          <p:cNvPr id="13" name="Text Box 15"/>
          <p:cNvSpPr txBox="1">
            <a:spLocks noChangeArrowheads="1"/>
          </p:cNvSpPr>
          <p:nvPr/>
        </p:nvSpPr>
        <p:spPr bwMode="auto">
          <a:xfrm rot="21220514">
            <a:off x="3761215" y="5413088"/>
            <a:ext cx="4307615" cy="612775"/>
          </a:xfrm>
          <a:prstGeom prst="rect">
            <a:avLst/>
          </a:prstGeom>
          <a:solidFill>
            <a:srgbClr val="AFD135"/>
          </a:solidFill>
          <a:ln>
            <a:noFill/>
          </a:ln>
        </p:spPr>
        <p:txBody>
          <a:bodyPr anchor="ctr"/>
          <a:lstStyle>
            <a:lvl1pPr>
              <a:defRPr b="1" i="1">
                <a:solidFill>
                  <a:schemeClr val="tx1"/>
                </a:solidFill>
                <a:latin typeface="Arial" charset="0"/>
              </a:defRPr>
            </a:lvl1pPr>
            <a:lvl2pPr marL="742950" indent="-285750">
              <a:defRPr b="1" i="1">
                <a:solidFill>
                  <a:schemeClr val="tx1"/>
                </a:solidFill>
                <a:latin typeface="Arial" charset="0"/>
              </a:defRPr>
            </a:lvl2pPr>
            <a:lvl3pPr marL="1143000" indent="-228600">
              <a:defRPr b="1" i="1">
                <a:solidFill>
                  <a:schemeClr val="tx1"/>
                </a:solidFill>
                <a:latin typeface="Arial" charset="0"/>
              </a:defRPr>
            </a:lvl3pPr>
            <a:lvl4pPr marL="1600200" indent="-228600">
              <a:defRPr b="1" i="1">
                <a:solidFill>
                  <a:schemeClr val="tx1"/>
                </a:solidFill>
                <a:latin typeface="Arial" charset="0"/>
              </a:defRPr>
            </a:lvl4pPr>
            <a:lvl5pPr marL="2057400" indent="-228600">
              <a:defRPr b="1" i="1">
                <a:solidFill>
                  <a:schemeClr val="tx1"/>
                </a:solidFill>
                <a:latin typeface="Arial" charset="0"/>
              </a:defRPr>
            </a:lvl5pPr>
            <a:lvl6pPr marL="2514600" indent="-228600" fontAlgn="base">
              <a:spcBef>
                <a:spcPct val="0"/>
              </a:spcBef>
              <a:spcAft>
                <a:spcPct val="0"/>
              </a:spcAft>
              <a:defRPr b="1" i="1">
                <a:solidFill>
                  <a:schemeClr val="tx1"/>
                </a:solidFill>
                <a:latin typeface="Arial" charset="0"/>
              </a:defRPr>
            </a:lvl6pPr>
            <a:lvl7pPr marL="2971800" indent="-228600" fontAlgn="base">
              <a:spcBef>
                <a:spcPct val="0"/>
              </a:spcBef>
              <a:spcAft>
                <a:spcPct val="0"/>
              </a:spcAft>
              <a:defRPr b="1" i="1">
                <a:solidFill>
                  <a:schemeClr val="tx1"/>
                </a:solidFill>
                <a:latin typeface="Arial" charset="0"/>
              </a:defRPr>
            </a:lvl7pPr>
            <a:lvl8pPr marL="3429000" indent="-228600" fontAlgn="base">
              <a:spcBef>
                <a:spcPct val="0"/>
              </a:spcBef>
              <a:spcAft>
                <a:spcPct val="0"/>
              </a:spcAft>
              <a:defRPr b="1" i="1">
                <a:solidFill>
                  <a:schemeClr val="tx1"/>
                </a:solidFill>
                <a:latin typeface="Arial" charset="0"/>
              </a:defRPr>
            </a:lvl8pPr>
            <a:lvl9pPr marL="3886200" indent="-228600" fontAlgn="base">
              <a:spcBef>
                <a:spcPct val="0"/>
              </a:spcBef>
              <a:spcAft>
                <a:spcPct val="0"/>
              </a:spcAft>
              <a:defRPr b="1" i="1">
                <a:solidFill>
                  <a:schemeClr val="tx1"/>
                </a:solidFill>
                <a:latin typeface="Arial" charset="0"/>
              </a:defRPr>
            </a:lvl9pPr>
          </a:lstStyle>
          <a:p>
            <a:pPr algn="ctr"/>
            <a:r>
              <a:rPr lang="en-US" sz="2000" i="0" dirty="0">
                <a:latin typeface="Arial Narrow" panose="020B0606020202030204" pitchFamily="34" charset="0"/>
              </a:rPr>
              <a:t>is the number one source of money </a:t>
            </a:r>
          </a:p>
        </p:txBody>
      </p:sp>
      <p:sp>
        <p:nvSpPr>
          <p:cNvPr id="9" name="Text Box 15"/>
          <p:cNvSpPr txBox="1">
            <a:spLocks noChangeArrowheads="1"/>
          </p:cNvSpPr>
          <p:nvPr/>
        </p:nvSpPr>
        <p:spPr bwMode="auto">
          <a:xfrm rot="21220514">
            <a:off x="4922749" y="5795681"/>
            <a:ext cx="3894550" cy="612775"/>
          </a:xfrm>
          <a:prstGeom prst="rect">
            <a:avLst/>
          </a:prstGeom>
          <a:solidFill>
            <a:srgbClr val="AFD135"/>
          </a:solidFill>
          <a:ln>
            <a:noFill/>
          </a:ln>
        </p:spPr>
        <p:txBody>
          <a:bodyPr anchor="ctr"/>
          <a:lstStyle>
            <a:lvl1pPr>
              <a:defRPr b="1" i="1">
                <a:solidFill>
                  <a:schemeClr val="tx1"/>
                </a:solidFill>
                <a:latin typeface="Arial" charset="0"/>
              </a:defRPr>
            </a:lvl1pPr>
            <a:lvl2pPr marL="742950" indent="-285750">
              <a:defRPr b="1" i="1">
                <a:solidFill>
                  <a:schemeClr val="tx1"/>
                </a:solidFill>
                <a:latin typeface="Arial" charset="0"/>
              </a:defRPr>
            </a:lvl2pPr>
            <a:lvl3pPr marL="1143000" indent="-228600">
              <a:defRPr b="1" i="1">
                <a:solidFill>
                  <a:schemeClr val="tx1"/>
                </a:solidFill>
                <a:latin typeface="Arial" charset="0"/>
              </a:defRPr>
            </a:lvl3pPr>
            <a:lvl4pPr marL="1600200" indent="-228600">
              <a:defRPr b="1" i="1">
                <a:solidFill>
                  <a:schemeClr val="tx1"/>
                </a:solidFill>
                <a:latin typeface="Arial" charset="0"/>
              </a:defRPr>
            </a:lvl4pPr>
            <a:lvl5pPr marL="2057400" indent="-228600">
              <a:defRPr b="1" i="1">
                <a:solidFill>
                  <a:schemeClr val="tx1"/>
                </a:solidFill>
                <a:latin typeface="Arial" charset="0"/>
              </a:defRPr>
            </a:lvl5pPr>
            <a:lvl6pPr marL="2514600" indent="-228600" fontAlgn="base">
              <a:spcBef>
                <a:spcPct val="0"/>
              </a:spcBef>
              <a:spcAft>
                <a:spcPct val="0"/>
              </a:spcAft>
              <a:defRPr b="1" i="1">
                <a:solidFill>
                  <a:schemeClr val="tx1"/>
                </a:solidFill>
                <a:latin typeface="Arial" charset="0"/>
              </a:defRPr>
            </a:lvl6pPr>
            <a:lvl7pPr marL="2971800" indent="-228600" fontAlgn="base">
              <a:spcBef>
                <a:spcPct val="0"/>
              </a:spcBef>
              <a:spcAft>
                <a:spcPct val="0"/>
              </a:spcAft>
              <a:defRPr b="1" i="1">
                <a:solidFill>
                  <a:schemeClr val="tx1"/>
                </a:solidFill>
                <a:latin typeface="Arial" charset="0"/>
              </a:defRPr>
            </a:lvl7pPr>
            <a:lvl8pPr marL="3429000" indent="-228600" fontAlgn="base">
              <a:spcBef>
                <a:spcPct val="0"/>
              </a:spcBef>
              <a:spcAft>
                <a:spcPct val="0"/>
              </a:spcAft>
              <a:defRPr b="1" i="1">
                <a:solidFill>
                  <a:schemeClr val="tx1"/>
                </a:solidFill>
                <a:latin typeface="Arial" charset="0"/>
              </a:defRPr>
            </a:lvl8pPr>
            <a:lvl9pPr marL="3886200" indent="-228600" fontAlgn="base">
              <a:spcBef>
                <a:spcPct val="0"/>
              </a:spcBef>
              <a:spcAft>
                <a:spcPct val="0"/>
              </a:spcAft>
              <a:defRPr b="1" i="1">
                <a:solidFill>
                  <a:schemeClr val="tx1"/>
                </a:solidFill>
                <a:latin typeface="Arial" charset="0"/>
              </a:defRPr>
            </a:lvl9pPr>
          </a:lstStyle>
          <a:p>
            <a:pPr algn="ctr"/>
            <a:r>
              <a:rPr lang="en-US" sz="2000" i="0" dirty="0">
                <a:latin typeface="Arial Narrow" panose="020B0606020202030204" pitchFamily="34" charset="0"/>
              </a:rPr>
              <a:t>to help students pay for college.</a:t>
            </a:r>
          </a:p>
        </p:txBody>
      </p:sp>
    </p:spTree>
    <p:extLst>
      <p:ext uri="{BB962C8B-B14F-4D97-AF65-F5344CB8AC3E}">
        <p14:creationId xmlns:p14="http://schemas.microsoft.com/office/powerpoint/2010/main" val="289972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animBg="1"/>
      <p:bldP spid="13"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Rectangle 2"/>
          <p:cNvSpPr/>
          <p:nvPr/>
        </p:nvSpPr>
        <p:spPr bwMode="auto">
          <a:xfrm rot="21440805">
            <a:off x="-109785" y="-390821"/>
            <a:ext cx="9500017" cy="2061169"/>
          </a:xfrm>
          <a:custGeom>
            <a:avLst/>
            <a:gdLst>
              <a:gd name="connsiteX0" fmla="*/ 0 w 9486157"/>
              <a:gd name="connsiteY0" fmla="*/ 0 h 1680813"/>
              <a:gd name="connsiteX1" fmla="*/ 9486157 w 9486157"/>
              <a:gd name="connsiteY1" fmla="*/ 0 h 1680813"/>
              <a:gd name="connsiteX2" fmla="*/ 9486157 w 9486157"/>
              <a:gd name="connsiteY2" fmla="*/ 1680813 h 1680813"/>
              <a:gd name="connsiteX3" fmla="*/ 0 w 9486157"/>
              <a:gd name="connsiteY3" fmla="*/ 1680813 h 1680813"/>
              <a:gd name="connsiteX4" fmla="*/ 0 w 9486157"/>
              <a:gd name="connsiteY4" fmla="*/ 0 h 1680813"/>
              <a:gd name="connsiteX0" fmla="*/ 0 w 9500017"/>
              <a:gd name="connsiteY0" fmla="*/ 0 h 1841114"/>
              <a:gd name="connsiteX1" fmla="*/ 9486157 w 9500017"/>
              <a:gd name="connsiteY1" fmla="*/ 0 h 1841114"/>
              <a:gd name="connsiteX2" fmla="*/ 9500017 w 9500017"/>
              <a:gd name="connsiteY2" fmla="*/ 1841114 h 1841114"/>
              <a:gd name="connsiteX3" fmla="*/ 0 w 9500017"/>
              <a:gd name="connsiteY3" fmla="*/ 1680813 h 1841114"/>
              <a:gd name="connsiteX4" fmla="*/ 0 w 9500017"/>
              <a:gd name="connsiteY4" fmla="*/ 0 h 1841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0017" h="1841114">
                <a:moveTo>
                  <a:pt x="0" y="0"/>
                </a:moveTo>
                <a:lnTo>
                  <a:pt x="9486157" y="0"/>
                </a:lnTo>
                <a:lnTo>
                  <a:pt x="9500017" y="1841114"/>
                </a:lnTo>
                <a:lnTo>
                  <a:pt x="0" y="1680813"/>
                </a:lnTo>
                <a:lnTo>
                  <a:pt x="0" y="0"/>
                </a:lnTo>
                <a:close/>
              </a:path>
            </a:pathLst>
          </a:custGeom>
          <a:solidFill>
            <a:srgbClr val="D9E78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dirty="0">
              <a:ln>
                <a:noFill/>
              </a:ln>
              <a:solidFill>
                <a:schemeClr val="tx1"/>
              </a:solidFill>
              <a:effectLst/>
              <a:latin typeface="Arial" charset="0"/>
            </a:endParaRPr>
          </a:p>
        </p:txBody>
      </p:sp>
      <p:pic>
        <p:nvPicPr>
          <p:cNvPr id="6759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738437" y="3319463"/>
            <a:ext cx="1307782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538913" y="5910263"/>
            <a:ext cx="1307782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bwMode="auto">
          <a:xfrm>
            <a:off x="-28354" y="-151759"/>
            <a:ext cx="9429749" cy="1675759"/>
          </a:xfrm>
          <a:custGeom>
            <a:avLst/>
            <a:gdLst>
              <a:gd name="connsiteX0" fmla="*/ 0 w 9429749"/>
              <a:gd name="connsiteY0" fmla="*/ 0 h 1295400"/>
              <a:gd name="connsiteX1" fmla="*/ 9429749 w 9429749"/>
              <a:gd name="connsiteY1" fmla="*/ 0 h 1295400"/>
              <a:gd name="connsiteX2" fmla="*/ 9429749 w 9429749"/>
              <a:gd name="connsiteY2" fmla="*/ 1295400 h 1295400"/>
              <a:gd name="connsiteX3" fmla="*/ 0 w 9429749"/>
              <a:gd name="connsiteY3" fmla="*/ 1295400 h 1295400"/>
              <a:gd name="connsiteX4" fmla="*/ 0 w 9429749"/>
              <a:gd name="connsiteY4" fmla="*/ 0 h 1295400"/>
              <a:gd name="connsiteX0" fmla="*/ 0 w 9429749"/>
              <a:gd name="connsiteY0" fmla="*/ 0 h 1433623"/>
              <a:gd name="connsiteX1" fmla="*/ 9429749 w 9429749"/>
              <a:gd name="connsiteY1" fmla="*/ 0 h 1433623"/>
              <a:gd name="connsiteX2" fmla="*/ 9429749 w 9429749"/>
              <a:gd name="connsiteY2" fmla="*/ 1295400 h 1433623"/>
              <a:gd name="connsiteX3" fmla="*/ 0 w 9429749"/>
              <a:gd name="connsiteY3" fmla="*/ 1433623 h 1433623"/>
              <a:gd name="connsiteX4" fmla="*/ 0 w 9429749"/>
              <a:gd name="connsiteY4" fmla="*/ 0 h 1433623"/>
              <a:gd name="connsiteX0" fmla="*/ 0 w 9429749"/>
              <a:gd name="connsiteY0" fmla="*/ 0 h 1433623"/>
              <a:gd name="connsiteX1" fmla="*/ 9429749 w 9429749"/>
              <a:gd name="connsiteY1" fmla="*/ 0 h 1433623"/>
              <a:gd name="connsiteX2" fmla="*/ 9429749 w 9429749"/>
              <a:gd name="connsiteY2" fmla="*/ 1391093 h 1433623"/>
              <a:gd name="connsiteX3" fmla="*/ 0 w 9429749"/>
              <a:gd name="connsiteY3" fmla="*/ 1433623 h 1433623"/>
              <a:gd name="connsiteX4" fmla="*/ 0 w 9429749"/>
              <a:gd name="connsiteY4" fmla="*/ 0 h 1433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9749" h="1433623">
                <a:moveTo>
                  <a:pt x="0" y="0"/>
                </a:moveTo>
                <a:lnTo>
                  <a:pt x="9429749" y="0"/>
                </a:lnTo>
                <a:lnTo>
                  <a:pt x="9429749" y="1391093"/>
                </a:lnTo>
                <a:lnTo>
                  <a:pt x="0" y="1433623"/>
                </a:lnTo>
                <a:lnTo>
                  <a:pt x="0" y="0"/>
                </a:lnTo>
                <a:close/>
              </a:path>
            </a:pathLst>
          </a:custGeom>
          <a:solidFill>
            <a:srgbClr val="FEC32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dirty="0">
              <a:ln>
                <a:noFill/>
              </a:ln>
              <a:solidFill>
                <a:schemeClr val="tx1"/>
              </a:solidFill>
              <a:effectLst/>
              <a:latin typeface="Arial" charset="0"/>
            </a:endParaRPr>
          </a:p>
        </p:txBody>
      </p:sp>
      <p:sp>
        <p:nvSpPr>
          <p:cNvPr id="10" name="Title 9"/>
          <p:cNvSpPr>
            <a:spLocks noGrp="1"/>
          </p:cNvSpPr>
          <p:nvPr>
            <p:ph type="title"/>
          </p:nvPr>
        </p:nvSpPr>
        <p:spPr>
          <a:xfrm>
            <a:off x="457199" y="152400"/>
            <a:ext cx="8572499" cy="1143000"/>
          </a:xfrm>
        </p:spPr>
        <p:txBody>
          <a:bodyPr/>
          <a:lstStyle/>
          <a:p>
            <a:pPr algn="l" rtl="0" fontAlgn="base"/>
            <a:r>
              <a:rPr lang="en-US" sz="3600" b="0" i="0" kern="1200" dirty="0">
                <a:solidFill>
                  <a:srgbClr val="000000"/>
                </a:solidFill>
                <a:effectLst/>
                <a:latin typeface="Arial Black" panose="020B0A04020102020204" pitchFamily="34" charset="0"/>
                <a:ea typeface="+mn-ea"/>
                <a:cs typeface="+mn-cs"/>
              </a:rPr>
              <a:t>Select “Start 2021-2022 FAFSA” for 2021 high school graduates</a:t>
            </a:r>
            <a:endParaRPr lang="en-US" sz="3600" dirty="0"/>
          </a:p>
        </p:txBody>
      </p:sp>
      <p:pic>
        <p:nvPicPr>
          <p:cNvPr id="11" name="Picture 2" descr="Screenshot of FAFSA website welcome graphic"/>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586624" y="2134386"/>
            <a:ext cx="8097012" cy="350362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p:cNvSpPr/>
          <p:nvPr/>
        </p:nvSpPr>
        <p:spPr bwMode="auto">
          <a:xfrm>
            <a:off x="4419600" y="3492230"/>
            <a:ext cx="1905000" cy="719847"/>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dirty="0">
              <a:ln>
                <a:noFill/>
              </a:ln>
              <a:solidFill>
                <a:schemeClr val="tx1"/>
              </a:solidFill>
              <a:effectLst/>
              <a:latin typeface="Arial"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9175" y="3886200"/>
            <a:ext cx="2781299" cy="1075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bwMode="auto">
          <a:xfrm>
            <a:off x="5181600" y="3657600"/>
            <a:ext cx="914400" cy="194553"/>
          </a:xfrm>
          <a:prstGeom prst="rect">
            <a:avLst/>
          </a:prstGeom>
          <a:solidFill>
            <a:srgbClr val="007AA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a:ln>
                <a:noFill/>
              </a:ln>
              <a:solidFill>
                <a:schemeClr val="tx1"/>
              </a:solidFill>
              <a:effectLst/>
              <a:latin typeface="Arial" charset="0"/>
            </a:endParaRPr>
          </a:p>
        </p:txBody>
      </p:sp>
      <p:sp>
        <p:nvSpPr>
          <p:cNvPr id="4" name="TextBox 3"/>
          <p:cNvSpPr txBox="1"/>
          <p:nvPr/>
        </p:nvSpPr>
        <p:spPr>
          <a:xfrm>
            <a:off x="5134175" y="3607503"/>
            <a:ext cx="984565" cy="292388"/>
          </a:xfrm>
          <a:prstGeom prst="rect">
            <a:avLst/>
          </a:prstGeom>
          <a:noFill/>
        </p:spPr>
        <p:txBody>
          <a:bodyPr wrap="none" rtlCol="0">
            <a:spAutoFit/>
          </a:bodyPr>
          <a:lstStyle/>
          <a:p>
            <a:r>
              <a:rPr lang="en-US" sz="1300" i="0" dirty="0">
                <a:solidFill>
                  <a:schemeClr val="bg1"/>
                </a:solidFill>
              </a:rPr>
              <a:t>2021-2022</a:t>
            </a:r>
          </a:p>
        </p:txBody>
      </p:sp>
      <p:sp>
        <p:nvSpPr>
          <p:cNvPr id="6" name="Rectangle 5"/>
          <p:cNvSpPr/>
          <p:nvPr/>
        </p:nvSpPr>
        <p:spPr bwMode="auto">
          <a:xfrm>
            <a:off x="5181600" y="4423762"/>
            <a:ext cx="838200" cy="14823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a:ln>
                <a:noFill/>
              </a:ln>
              <a:solidFill>
                <a:schemeClr val="tx1"/>
              </a:solidFill>
              <a:effectLst/>
              <a:latin typeface="Arial" charset="0"/>
            </a:endParaRPr>
          </a:p>
        </p:txBody>
      </p:sp>
      <p:sp>
        <p:nvSpPr>
          <p:cNvPr id="12" name="TextBox 11"/>
          <p:cNvSpPr txBox="1"/>
          <p:nvPr/>
        </p:nvSpPr>
        <p:spPr>
          <a:xfrm>
            <a:off x="5181600" y="4356188"/>
            <a:ext cx="984565" cy="292388"/>
          </a:xfrm>
          <a:prstGeom prst="rect">
            <a:avLst/>
          </a:prstGeom>
          <a:noFill/>
        </p:spPr>
        <p:txBody>
          <a:bodyPr wrap="none" rtlCol="0">
            <a:spAutoFit/>
          </a:bodyPr>
          <a:lstStyle/>
          <a:p>
            <a:r>
              <a:rPr lang="en-US" sz="1300" i="0" dirty="0">
                <a:solidFill>
                  <a:srgbClr val="0379A7"/>
                </a:solidFill>
              </a:rPr>
              <a:t>2020-2021</a:t>
            </a:r>
          </a:p>
        </p:txBody>
      </p:sp>
      <p:sp>
        <p:nvSpPr>
          <p:cNvPr id="8" name="Rectangle 7"/>
          <p:cNvSpPr/>
          <p:nvPr/>
        </p:nvSpPr>
        <p:spPr bwMode="auto">
          <a:xfrm>
            <a:off x="990600" y="3754876"/>
            <a:ext cx="2895600" cy="119812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a:ln>
                <a:noFill/>
              </a:ln>
              <a:solidFill>
                <a:schemeClr val="tx1"/>
              </a:solidFill>
              <a:effectLst/>
              <a:latin typeface="Arial" charset="0"/>
            </a:endParaRPr>
          </a:p>
        </p:txBody>
      </p:sp>
      <p:sp>
        <p:nvSpPr>
          <p:cNvPr id="7" name="TextBox 6"/>
          <p:cNvSpPr txBox="1"/>
          <p:nvPr/>
        </p:nvSpPr>
        <p:spPr>
          <a:xfrm>
            <a:off x="990600" y="3886200"/>
            <a:ext cx="2781299" cy="261610"/>
          </a:xfrm>
          <a:prstGeom prst="rect">
            <a:avLst/>
          </a:prstGeom>
          <a:noFill/>
        </p:spPr>
        <p:txBody>
          <a:bodyPr wrap="square" rtlCol="0">
            <a:spAutoFit/>
          </a:bodyPr>
          <a:lstStyle/>
          <a:p>
            <a:r>
              <a:rPr lang="en-US" sz="1100" b="0" i="0" dirty="0"/>
              <a:t>Between July 1, 2021 and June 30, 2022</a:t>
            </a:r>
          </a:p>
        </p:txBody>
      </p:sp>
      <p:sp>
        <p:nvSpPr>
          <p:cNvPr id="15" name="TextBox 14"/>
          <p:cNvSpPr txBox="1"/>
          <p:nvPr/>
        </p:nvSpPr>
        <p:spPr>
          <a:xfrm>
            <a:off x="990600" y="4615190"/>
            <a:ext cx="2781299" cy="261610"/>
          </a:xfrm>
          <a:prstGeom prst="rect">
            <a:avLst/>
          </a:prstGeom>
          <a:noFill/>
        </p:spPr>
        <p:txBody>
          <a:bodyPr wrap="square" rtlCol="0">
            <a:spAutoFit/>
          </a:bodyPr>
          <a:lstStyle/>
          <a:p>
            <a:r>
              <a:rPr lang="en-US" sz="1100" b="0" i="0" dirty="0"/>
              <a:t>Between July 1, 2020 and June 30, 2021</a:t>
            </a:r>
          </a:p>
        </p:txBody>
      </p:sp>
    </p:spTree>
    <p:extLst>
      <p:ext uri="{BB962C8B-B14F-4D97-AF65-F5344CB8AC3E}">
        <p14:creationId xmlns:p14="http://schemas.microsoft.com/office/powerpoint/2010/main" val="339093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8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59F1A"/>
        </a:solidFill>
        <a:effectLst/>
      </p:bgPr>
    </p:bg>
    <p:spTree>
      <p:nvGrpSpPr>
        <p:cNvPr id="1" name=""/>
        <p:cNvGrpSpPr/>
        <p:nvPr/>
      </p:nvGrpSpPr>
      <p:grpSpPr>
        <a:xfrm>
          <a:off x="0" y="0"/>
          <a:ext cx="0" cy="0"/>
          <a:chOff x="0" y="0"/>
          <a:chExt cx="0" cy="0"/>
        </a:xfrm>
      </p:grpSpPr>
      <p:sp>
        <p:nvSpPr>
          <p:cNvPr id="3" name="Rectangle 2"/>
          <p:cNvSpPr/>
          <p:nvPr/>
        </p:nvSpPr>
        <p:spPr bwMode="auto">
          <a:xfrm rot="21440805">
            <a:off x="-114878" y="-390702"/>
            <a:ext cx="9500017" cy="1841114"/>
          </a:xfrm>
          <a:custGeom>
            <a:avLst/>
            <a:gdLst>
              <a:gd name="connsiteX0" fmla="*/ 0 w 9486157"/>
              <a:gd name="connsiteY0" fmla="*/ 0 h 1680813"/>
              <a:gd name="connsiteX1" fmla="*/ 9486157 w 9486157"/>
              <a:gd name="connsiteY1" fmla="*/ 0 h 1680813"/>
              <a:gd name="connsiteX2" fmla="*/ 9486157 w 9486157"/>
              <a:gd name="connsiteY2" fmla="*/ 1680813 h 1680813"/>
              <a:gd name="connsiteX3" fmla="*/ 0 w 9486157"/>
              <a:gd name="connsiteY3" fmla="*/ 1680813 h 1680813"/>
              <a:gd name="connsiteX4" fmla="*/ 0 w 9486157"/>
              <a:gd name="connsiteY4" fmla="*/ 0 h 1680813"/>
              <a:gd name="connsiteX0" fmla="*/ 0 w 9500017"/>
              <a:gd name="connsiteY0" fmla="*/ 0 h 1841114"/>
              <a:gd name="connsiteX1" fmla="*/ 9486157 w 9500017"/>
              <a:gd name="connsiteY1" fmla="*/ 0 h 1841114"/>
              <a:gd name="connsiteX2" fmla="*/ 9500017 w 9500017"/>
              <a:gd name="connsiteY2" fmla="*/ 1841114 h 1841114"/>
              <a:gd name="connsiteX3" fmla="*/ 0 w 9500017"/>
              <a:gd name="connsiteY3" fmla="*/ 1680813 h 1841114"/>
              <a:gd name="connsiteX4" fmla="*/ 0 w 9500017"/>
              <a:gd name="connsiteY4" fmla="*/ 0 h 1841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0017" h="1841114">
                <a:moveTo>
                  <a:pt x="0" y="0"/>
                </a:moveTo>
                <a:lnTo>
                  <a:pt x="9486157" y="0"/>
                </a:lnTo>
                <a:lnTo>
                  <a:pt x="9500017" y="1841114"/>
                </a:lnTo>
                <a:lnTo>
                  <a:pt x="0" y="1680813"/>
                </a:lnTo>
                <a:lnTo>
                  <a:pt x="0" y="0"/>
                </a:lnTo>
                <a:close/>
              </a:path>
            </a:pathLst>
          </a:custGeom>
          <a:solidFill>
            <a:srgbClr val="D9E78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dirty="0">
              <a:ln>
                <a:noFill/>
              </a:ln>
              <a:solidFill>
                <a:schemeClr val="tx1"/>
              </a:solidFill>
              <a:effectLst/>
              <a:latin typeface="Arial" charset="0"/>
            </a:endParaRPr>
          </a:p>
        </p:txBody>
      </p:sp>
      <p:pic>
        <p:nvPicPr>
          <p:cNvPr id="6759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738437" y="3319463"/>
            <a:ext cx="1307782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538913" y="5910263"/>
            <a:ext cx="1307782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bwMode="auto">
          <a:xfrm>
            <a:off x="0" y="-152400"/>
            <a:ext cx="9429749" cy="1433623"/>
          </a:xfrm>
          <a:custGeom>
            <a:avLst/>
            <a:gdLst>
              <a:gd name="connsiteX0" fmla="*/ 0 w 9429749"/>
              <a:gd name="connsiteY0" fmla="*/ 0 h 1295400"/>
              <a:gd name="connsiteX1" fmla="*/ 9429749 w 9429749"/>
              <a:gd name="connsiteY1" fmla="*/ 0 h 1295400"/>
              <a:gd name="connsiteX2" fmla="*/ 9429749 w 9429749"/>
              <a:gd name="connsiteY2" fmla="*/ 1295400 h 1295400"/>
              <a:gd name="connsiteX3" fmla="*/ 0 w 9429749"/>
              <a:gd name="connsiteY3" fmla="*/ 1295400 h 1295400"/>
              <a:gd name="connsiteX4" fmla="*/ 0 w 9429749"/>
              <a:gd name="connsiteY4" fmla="*/ 0 h 1295400"/>
              <a:gd name="connsiteX0" fmla="*/ 0 w 9429749"/>
              <a:gd name="connsiteY0" fmla="*/ 0 h 1433623"/>
              <a:gd name="connsiteX1" fmla="*/ 9429749 w 9429749"/>
              <a:gd name="connsiteY1" fmla="*/ 0 h 1433623"/>
              <a:gd name="connsiteX2" fmla="*/ 9429749 w 9429749"/>
              <a:gd name="connsiteY2" fmla="*/ 1295400 h 1433623"/>
              <a:gd name="connsiteX3" fmla="*/ 0 w 9429749"/>
              <a:gd name="connsiteY3" fmla="*/ 1433623 h 1433623"/>
              <a:gd name="connsiteX4" fmla="*/ 0 w 9429749"/>
              <a:gd name="connsiteY4" fmla="*/ 0 h 1433623"/>
              <a:gd name="connsiteX0" fmla="*/ 0 w 9429749"/>
              <a:gd name="connsiteY0" fmla="*/ 0 h 1433623"/>
              <a:gd name="connsiteX1" fmla="*/ 9429749 w 9429749"/>
              <a:gd name="connsiteY1" fmla="*/ 0 h 1433623"/>
              <a:gd name="connsiteX2" fmla="*/ 9429749 w 9429749"/>
              <a:gd name="connsiteY2" fmla="*/ 1391093 h 1433623"/>
              <a:gd name="connsiteX3" fmla="*/ 0 w 9429749"/>
              <a:gd name="connsiteY3" fmla="*/ 1433623 h 1433623"/>
              <a:gd name="connsiteX4" fmla="*/ 0 w 9429749"/>
              <a:gd name="connsiteY4" fmla="*/ 0 h 1433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9749" h="1433623">
                <a:moveTo>
                  <a:pt x="0" y="0"/>
                </a:moveTo>
                <a:lnTo>
                  <a:pt x="9429749" y="0"/>
                </a:lnTo>
                <a:lnTo>
                  <a:pt x="9429749" y="1391093"/>
                </a:lnTo>
                <a:lnTo>
                  <a:pt x="0" y="1433623"/>
                </a:lnTo>
                <a:lnTo>
                  <a:pt x="0" y="0"/>
                </a:lnTo>
                <a:close/>
              </a:path>
            </a:pathLst>
          </a:custGeom>
          <a:solidFill>
            <a:srgbClr val="C0DA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dirty="0">
              <a:ln>
                <a:noFill/>
              </a:ln>
              <a:solidFill>
                <a:schemeClr val="tx1"/>
              </a:solidFill>
              <a:effectLst/>
              <a:latin typeface="Arial" charset="0"/>
            </a:endParaRPr>
          </a:p>
        </p:txBody>
      </p:sp>
      <p:sp>
        <p:nvSpPr>
          <p:cNvPr id="6" name="Title 5"/>
          <p:cNvSpPr>
            <a:spLocks noGrp="1"/>
          </p:cNvSpPr>
          <p:nvPr>
            <p:ph type="title"/>
          </p:nvPr>
        </p:nvSpPr>
        <p:spPr>
          <a:xfrm>
            <a:off x="228600" y="0"/>
            <a:ext cx="8410796" cy="1143000"/>
          </a:xfrm>
        </p:spPr>
        <p:txBody>
          <a:bodyPr/>
          <a:lstStyle/>
          <a:p>
            <a:pPr algn="l" rtl="0" fontAlgn="base"/>
            <a:r>
              <a:rPr lang="en-US" sz="1800" b="0" i="0" kern="1200" dirty="0">
                <a:solidFill>
                  <a:srgbClr val="000000"/>
                </a:solidFill>
                <a:effectLst/>
                <a:latin typeface="Arial Black" panose="020B0A04020102020204" pitchFamily="34" charset="0"/>
                <a:ea typeface="+mn-ea"/>
                <a:cs typeface="+mn-cs"/>
              </a:rPr>
              <a:t>Section 1:</a:t>
            </a:r>
            <a:br>
              <a:rPr lang="en-US" sz="1800" b="0" i="0" kern="1200" dirty="0">
                <a:solidFill>
                  <a:srgbClr val="000000"/>
                </a:solidFill>
                <a:effectLst/>
                <a:latin typeface="Arial Black" panose="020B0A04020102020204" pitchFamily="34" charset="0"/>
                <a:ea typeface="+mn-ea"/>
                <a:cs typeface="+mn-cs"/>
              </a:rPr>
            </a:br>
            <a:r>
              <a:rPr lang="en-US" sz="3600" b="0" i="0" kern="1200" dirty="0">
                <a:solidFill>
                  <a:srgbClr val="000000"/>
                </a:solidFill>
                <a:effectLst/>
                <a:latin typeface="Arial Black" panose="020B0A04020102020204" pitchFamily="34" charset="0"/>
                <a:ea typeface="+mn-ea"/>
                <a:cs typeface="+mn-cs"/>
              </a:rPr>
              <a:t>Student Information</a:t>
            </a:r>
            <a:endParaRPr lang="en-US" dirty="0">
              <a:effectLst/>
            </a:endParaRPr>
          </a:p>
        </p:txBody>
      </p:sp>
      <p:sp>
        <p:nvSpPr>
          <p:cNvPr id="16" name="Content Placeholder 2"/>
          <p:cNvSpPr>
            <a:spLocks noGrp="1"/>
          </p:cNvSpPr>
          <p:nvPr>
            <p:ph idx="1"/>
          </p:nvPr>
        </p:nvSpPr>
        <p:spPr>
          <a:xfrm>
            <a:off x="301752" y="1947672"/>
            <a:ext cx="8229600" cy="2365247"/>
          </a:xfrm>
        </p:spPr>
        <p:txBody>
          <a:bodyPr/>
          <a:lstStyle/>
          <a:p>
            <a:pPr marL="0" indent="0">
              <a:buNone/>
            </a:pPr>
            <a:r>
              <a:rPr lang="en-US" b="1" dirty="0">
                <a:latin typeface="Arial Narrow" panose="020B0606020202030204" pitchFamily="34" charset="0"/>
              </a:rPr>
              <a:t>Provide:</a:t>
            </a:r>
          </a:p>
          <a:p>
            <a:pPr marL="457200" indent="-228600">
              <a:buFont typeface="Arial" panose="020B0604020202020204" pitchFamily="34" charset="0"/>
              <a:buChar char="•"/>
            </a:pPr>
            <a:r>
              <a:rPr lang="en-US" sz="2800" dirty="0">
                <a:latin typeface="Arial Narrow" panose="020B0606020202030204" pitchFamily="34" charset="0"/>
              </a:rPr>
              <a:t>Social Security number</a:t>
            </a:r>
          </a:p>
          <a:p>
            <a:pPr marL="457200" indent="-228600">
              <a:buFont typeface="Arial" panose="020B0604020202020204" pitchFamily="34" charset="0"/>
              <a:buChar char="•"/>
            </a:pPr>
            <a:r>
              <a:rPr lang="en-US" sz="2800" dirty="0">
                <a:latin typeface="Arial Narrow" panose="020B0606020202030204" pitchFamily="34" charset="0"/>
              </a:rPr>
              <a:t>Address</a:t>
            </a:r>
          </a:p>
          <a:p>
            <a:pPr marL="457200" indent="-228600">
              <a:buFont typeface="Arial" panose="020B0604020202020204" pitchFamily="34" charset="0"/>
              <a:buChar char="•"/>
            </a:pPr>
            <a:r>
              <a:rPr lang="en-US" sz="2800" dirty="0">
                <a:latin typeface="Arial Narrow" panose="020B0606020202030204" pitchFamily="34" charset="0"/>
              </a:rPr>
              <a:t>Email</a:t>
            </a:r>
          </a:p>
        </p:txBody>
      </p:sp>
      <p:sp>
        <p:nvSpPr>
          <p:cNvPr id="17" name="Content Placeholder 2"/>
          <p:cNvSpPr txBox="1">
            <a:spLocks/>
          </p:cNvSpPr>
          <p:nvPr/>
        </p:nvSpPr>
        <p:spPr bwMode="auto">
          <a:xfrm>
            <a:off x="301752" y="4191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nSpc>
                <a:spcPts val="3200"/>
              </a:lnSpc>
              <a:buFontTx/>
              <a:buNone/>
            </a:pPr>
            <a:r>
              <a:rPr lang="en-US" b="1" i="0" kern="0" dirty="0">
                <a:latin typeface="Arial Narrow" panose="020B0606020202030204" pitchFamily="34" charset="0"/>
              </a:rPr>
              <a:t>Use “Help and Hints” section if you get stuck</a:t>
            </a:r>
          </a:p>
          <a:p>
            <a:pPr marL="0" indent="0">
              <a:lnSpc>
                <a:spcPts val="3200"/>
              </a:lnSpc>
              <a:buNone/>
            </a:pPr>
            <a:r>
              <a:rPr lang="en-US" i="0" kern="0" dirty="0">
                <a:latin typeface="Arial Narrow" panose="020B0606020202030204" pitchFamily="34" charset="0"/>
              </a:rPr>
              <a:t>Say “yes” to work-study</a:t>
            </a:r>
          </a:p>
          <a:p>
            <a:pPr marL="0" indent="0">
              <a:buFontTx/>
              <a:buNone/>
            </a:pPr>
            <a:endParaRPr lang="en-US" b="1" i="0" kern="0" dirty="0">
              <a:latin typeface="Arial Narrow" panose="020B0606020202030204" pitchFamily="34" charset="0"/>
            </a:endParaRPr>
          </a:p>
          <a:p>
            <a:pPr marL="0" indent="0">
              <a:buFontTx/>
              <a:buNone/>
            </a:pPr>
            <a:endParaRPr lang="en-US" b="1" i="0" kern="0" dirty="0">
              <a:latin typeface="Arial Narrow" panose="020B0606020202030204" pitchFamily="34" charset="0"/>
            </a:endParaRPr>
          </a:p>
        </p:txBody>
      </p:sp>
      <p:pic>
        <p:nvPicPr>
          <p:cNvPr id="12" name="Picture 11">
            <a:extLst>
              <a:ext uri="{FF2B5EF4-FFF2-40B4-BE49-F238E27FC236}">
                <a16:creationId xmlns:a16="http://schemas.microsoft.com/office/drawing/2014/main" id="{E73CC44D-0334-443A-A374-01BE5CE92B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188720"/>
            <a:ext cx="9153144" cy="585606"/>
          </a:xfrm>
          <a:prstGeom prst="rect">
            <a:avLst/>
          </a:prstGeom>
        </p:spPr>
      </p:pic>
    </p:spTree>
    <p:extLst>
      <p:ext uri="{BB962C8B-B14F-4D97-AF65-F5344CB8AC3E}">
        <p14:creationId xmlns:p14="http://schemas.microsoft.com/office/powerpoint/2010/main" val="112652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wipe(left)">
                                      <p:cBhvr>
                                        <p:cTn id="7" dur="500"/>
                                        <p:tgtEl>
                                          <p:spTgt spid="16">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xEl>
                                              <p:pRg st="1" end="1"/>
                                            </p:txEl>
                                          </p:spTgt>
                                        </p:tgtEl>
                                        <p:attrNameLst>
                                          <p:attrName>style.visibility</p:attrName>
                                        </p:attrNameLst>
                                      </p:cBhvr>
                                      <p:to>
                                        <p:strVal val="visible"/>
                                      </p:to>
                                    </p:set>
                                    <p:animEffect transition="in" filter="wipe(left)">
                                      <p:cBhvr>
                                        <p:cTn id="10" dur="500"/>
                                        <p:tgtEl>
                                          <p:spTgt spid="16">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6">
                                            <p:txEl>
                                              <p:pRg st="2" end="2"/>
                                            </p:txEl>
                                          </p:spTgt>
                                        </p:tgtEl>
                                        <p:attrNameLst>
                                          <p:attrName>style.visibility</p:attrName>
                                        </p:attrNameLst>
                                      </p:cBhvr>
                                      <p:to>
                                        <p:strVal val="visible"/>
                                      </p:to>
                                    </p:set>
                                    <p:animEffect transition="in" filter="wipe(left)">
                                      <p:cBhvr>
                                        <p:cTn id="13" dur="500"/>
                                        <p:tgtEl>
                                          <p:spTgt spid="16">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6">
                                            <p:txEl>
                                              <p:pRg st="3" end="3"/>
                                            </p:txEl>
                                          </p:spTgt>
                                        </p:tgtEl>
                                        <p:attrNameLst>
                                          <p:attrName>style.visibility</p:attrName>
                                        </p:attrNameLst>
                                      </p:cBhvr>
                                      <p:to>
                                        <p:strVal val="visible"/>
                                      </p:to>
                                    </p:set>
                                    <p:animEffect transition="in" filter="wipe(left)">
                                      <p:cBhvr>
                                        <p:cTn id="16" dur="500"/>
                                        <p:tgtEl>
                                          <p:spTgt spid="16">
                                            <p:txEl>
                                              <p:pRg st="3" end="3"/>
                                            </p:txEl>
                                          </p:spTgt>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wipe(left)">
                                      <p:cBhvr>
                                        <p:cTn id="20" dur="500"/>
                                        <p:tgtEl>
                                          <p:spTgt spid="17">
                                            <p:txEl>
                                              <p:pRg st="0" end="0"/>
                                            </p:tx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7">
                                            <p:txEl>
                                              <p:pRg st="1" end="1"/>
                                            </p:txEl>
                                          </p:spTgt>
                                        </p:tgtEl>
                                        <p:attrNameLst>
                                          <p:attrName>style.visibility</p:attrName>
                                        </p:attrNameLst>
                                      </p:cBhvr>
                                      <p:to>
                                        <p:strVal val="visible"/>
                                      </p:to>
                                    </p:set>
                                    <p:animEffect transition="in" filter="wipe(left)">
                                      <p:cBhvr>
                                        <p:cTn id="23"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P spid="17" grpId="0" build="allAtOnce"/>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59F1A"/>
        </a:solidFill>
        <a:effectLst/>
      </p:bgPr>
    </p:bg>
    <p:spTree>
      <p:nvGrpSpPr>
        <p:cNvPr id="1" name=""/>
        <p:cNvGrpSpPr/>
        <p:nvPr/>
      </p:nvGrpSpPr>
      <p:grpSpPr>
        <a:xfrm>
          <a:off x="0" y="0"/>
          <a:ext cx="0" cy="0"/>
          <a:chOff x="0" y="0"/>
          <a:chExt cx="0" cy="0"/>
        </a:xfrm>
      </p:grpSpPr>
      <p:sp>
        <p:nvSpPr>
          <p:cNvPr id="3" name="Rectangle 2"/>
          <p:cNvSpPr/>
          <p:nvPr/>
        </p:nvSpPr>
        <p:spPr bwMode="auto">
          <a:xfrm rot="21440805">
            <a:off x="-114878" y="-390702"/>
            <a:ext cx="9500017" cy="1841114"/>
          </a:xfrm>
          <a:custGeom>
            <a:avLst/>
            <a:gdLst>
              <a:gd name="connsiteX0" fmla="*/ 0 w 9486157"/>
              <a:gd name="connsiteY0" fmla="*/ 0 h 1680813"/>
              <a:gd name="connsiteX1" fmla="*/ 9486157 w 9486157"/>
              <a:gd name="connsiteY1" fmla="*/ 0 h 1680813"/>
              <a:gd name="connsiteX2" fmla="*/ 9486157 w 9486157"/>
              <a:gd name="connsiteY2" fmla="*/ 1680813 h 1680813"/>
              <a:gd name="connsiteX3" fmla="*/ 0 w 9486157"/>
              <a:gd name="connsiteY3" fmla="*/ 1680813 h 1680813"/>
              <a:gd name="connsiteX4" fmla="*/ 0 w 9486157"/>
              <a:gd name="connsiteY4" fmla="*/ 0 h 1680813"/>
              <a:gd name="connsiteX0" fmla="*/ 0 w 9500017"/>
              <a:gd name="connsiteY0" fmla="*/ 0 h 1841114"/>
              <a:gd name="connsiteX1" fmla="*/ 9486157 w 9500017"/>
              <a:gd name="connsiteY1" fmla="*/ 0 h 1841114"/>
              <a:gd name="connsiteX2" fmla="*/ 9500017 w 9500017"/>
              <a:gd name="connsiteY2" fmla="*/ 1841114 h 1841114"/>
              <a:gd name="connsiteX3" fmla="*/ 0 w 9500017"/>
              <a:gd name="connsiteY3" fmla="*/ 1680813 h 1841114"/>
              <a:gd name="connsiteX4" fmla="*/ 0 w 9500017"/>
              <a:gd name="connsiteY4" fmla="*/ 0 h 1841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0017" h="1841114">
                <a:moveTo>
                  <a:pt x="0" y="0"/>
                </a:moveTo>
                <a:lnTo>
                  <a:pt x="9486157" y="0"/>
                </a:lnTo>
                <a:lnTo>
                  <a:pt x="9500017" y="1841114"/>
                </a:lnTo>
                <a:lnTo>
                  <a:pt x="0" y="1680813"/>
                </a:lnTo>
                <a:lnTo>
                  <a:pt x="0" y="0"/>
                </a:lnTo>
                <a:close/>
              </a:path>
            </a:pathLst>
          </a:custGeom>
          <a:solidFill>
            <a:srgbClr val="D9E78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dirty="0">
              <a:ln>
                <a:noFill/>
              </a:ln>
              <a:solidFill>
                <a:schemeClr val="tx1"/>
              </a:solidFill>
              <a:effectLst/>
              <a:latin typeface="Arial" charset="0"/>
            </a:endParaRPr>
          </a:p>
        </p:txBody>
      </p:sp>
      <p:pic>
        <p:nvPicPr>
          <p:cNvPr id="6759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738437" y="3319463"/>
            <a:ext cx="1307782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Picture 6" descr="green grun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538913" y="5910263"/>
            <a:ext cx="1307782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title="graphic"/>
          <p:cNvSpPr/>
          <p:nvPr/>
        </p:nvSpPr>
        <p:spPr bwMode="auto">
          <a:xfrm>
            <a:off x="-28354" y="-151759"/>
            <a:ext cx="9429749" cy="1433623"/>
          </a:xfrm>
          <a:custGeom>
            <a:avLst/>
            <a:gdLst>
              <a:gd name="connsiteX0" fmla="*/ 0 w 9429749"/>
              <a:gd name="connsiteY0" fmla="*/ 0 h 1295400"/>
              <a:gd name="connsiteX1" fmla="*/ 9429749 w 9429749"/>
              <a:gd name="connsiteY1" fmla="*/ 0 h 1295400"/>
              <a:gd name="connsiteX2" fmla="*/ 9429749 w 9429749"/>
              <a:gd name="connsiteY2" fmla="*/ 1295400 h 1295400"/>
              <a:gd name="connsiteX3" fmla="*/ 0 w 9429749"/>
              <a:gd name="connsiteY3" fmla="*/ 1295400 h 1295400"/>
              <a:gd name="connsiteX4" fmla="*/ 0 w 9429749"/>
              <a:gd name="connsiteY4" fmla="*/ 0 h 1295400"/>
              <a:gd name="connsiteX0" fmla="*/ 0 w 9429749"/>
              <a:gd name="connsiteY0" fmla="*/ 0 h 1433623"/>
              <a:gd name="connsiteX1" fmla="*/ 9429749 w 9429749"/>
              <a:gd name="connsiteY1" fmla="*/ 0 h 1433623"/>
              <a:gd name="connsiteX2" fmla="*/ 9429749 w 9429749"/>
              <a:gd name="connsiteY2" fmla="*/ 1295400 h 1433623"/>
              <a:gd name="connsiteX3" fmla="*/ 0 w 9429749"/>
              <a:gd name="connsiteY3" fmla="*/ 1433623 h 1433623"/>
              <a:gd name="connsiteX4" fmla="*/ 0 w 9429749"/>
              <a:gd name="connsiteY4" fmla="*/ 0 h 1433623"/>
              <a:gd name="connsiteX0" fmla="*/ 0 w 9429749"/>
              <a:gd name="connsiteY0" fmla="*/ 0 h 1433623"/>
              <a:gd name="connsiteX1" fmla="*/ 9429749 w 9429749"/>
              <a:gd name="connsiteY1" fmla="*/ 0 h 1433623"/>
              <a:gd name="connsiteX2" fmla="*/ 9429749 w 9429749"/>
              <a:gd name="connsiteY2" fmla="*/ 1391093 h 1433623"/>
              <a:gd name="connsiteX3" fmla="*/ 0 w 9429749"/>
              <a:gd name="connsiteY3" fmla="*/ 1433623 h 1433623"/>
              <a:gd name="connsiteX4" fmla="*/ 0 w 9429749"/>
              <a:gd name="connsiteY4" fmla="*/ 0 h 1433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9749" h="1433623">
                <a:moveTo>
                  <a:pt x="0" y="0"/>
                </a:moveTo>
                <a:lnTo>
                  <a:pt x="9429749" y="0"/>
                </a:lnTo>
                <a:lnTo>
                  <a:pt x="9429749" y="1391093"/>
                </a:lnTo>
                <a:lnTo>
                  <a:pt x="0" y="1433623"/>
                </a:lnTo>
                <a:lnTo>
                  <a:pt x="0" y="0"/>
                </a:lnTo>
                <a:close/>
              </a:path>
            </a:pathLst>
          </a:custGeom>
          <a:solidFill>
            <a:srgbClr val="C0DA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dirty="0">
              <a:ln>
                <a:noFill/>
              </a:ln>
              <a:solidFill>
                <a:schemeClr val="tx1"/>
              </a:solidFill>
              <a:effectLst/>
              <a:latin typeface="Arial" charset="0"/>
            </a:endParaRPr>
          </a:p>
        </p:txBody>
      </p:sp>
      <p:sp>
        <p:nvSpPr>
          <p:cNvPr id="11" name="Title 5"/>
          <p:cNvSpPr>
            <a:spLocks noGrp="1"/>
          </p:cNvSpPr>
          <p:nvPr>
            <p:ph type="title"/>
          </p:nvPr>
        </p:nvSpPr>
        <p:spPr>
          <a:xfrm>
            <a:off x="228600" y="0"/>
            <a:ext cx="8410796" cy="1143000"/>
          </a:xfrm>
        </p:spPr>
        <p:txBody>
          <a:bodyPr/>
          <a:lstStyle/>
          <a:p>
            <a:pPr algn="l" rtl="0" fontAlgn="base"/>
            <a:r>
              <a:rPr lang="en-US" sz="1800" b="0" i="0" kern="1200" dirty="0">
                <a:solidFill>
                  <a:srgbClr val="000000"/>
                </a:solidFill>
                <a:effectLst/>
                <a:latin typeface="Arial Black" panose="020B0A04020102020204" pitchFamily="34" charset="0"/>
                <a:ea typeface="+mn-ea"/>
                <a:cs typeface="+mn-cs"/>
              </a:rPr>
              <a:t>Section 1:</a:t>
            </a:r>
            <a:br>
              <a:rPr lang="en-US" sz="1800" b="0" i="0" kern="1200" dirty="0">
                <a:solidFill>
                  <a:srgbClr val="000000"/>
                </a:solidFill>
                <a:effectLst/>
                <a:latin typeface="Arial Black" panose="020B0A04020102020204" pitchFamily="34" charset="0"/>
                <a:ea typeface="+mn-ea"/>
                <a:cs typeface="+mn-cs"/>
              </a:rPr>
            </a:br>
            <a:r>
              <a:rPr lang="en-US" sz="3600" b="0" i="0" kern="1200" dirty="0">
                <a:solidFill>
                  <a:srgbClr val="000000"/>
                </a:solidFill>
                <a:effectLst/>
                <a:latin typeface="Arial Black" panose="020B0A04020102020204" pitchFamily="34" charset="0"/>
                <a:ea typeface="+mn-ea"/>
                <a:cs typeface="+mn-cs"/>
              </a:rPr>
              <a:t>Student Information</a:t>
            </a:r>
            <a:endParaRPr lang="en-US" dirty="0">
              <a:effectLst/>
            </a:endParaRPr>
          </a:p>
        </p:txBody>
      </p:sp>
      <p:sp>
        <p:nvSpPr>
          <p:cNvPr id="8" name="TextBox 7"/>
          <p:cNvSpPr txBox="1"/>
          <p:nvPr/>
        </p:nvSpPr>
        <p:spPr>
          <a:xfrm>
            <a:off x="2394961" y="1905000"/>
            <a:ext cx="4354077" cy="584775"/>
          </a:xfrm>
          <a:prstGeom prst="rect">
            <a:avLst/>
          </a:prstGeom>
          <a:noFill/>
        </p:spPr>
        <p:txBody>
          <a:bodyPr wrap="none" rtlCol="0">
            <a:spAutoFit/>
          </a:bodyPr>
          <a:lstStyle/>
          <a:p>
            <a:r>
              <a:rPr lang="en-US" sz="3200" i="0" dirty="0">
                <a:latin typeface="Arial Narrow" panose="020B0606020202030204" pitchFamily="34" charset="0"/>
              </a:rPr>
              <a:t>Register online at </a:t>
            </a:r>
            <a:r>
              <a:rPr lang="en-US" sz="3200" i="0" dirty="0">
                <a:solidFill>
                  <a:schemeClr val="accent4"/>
                </a:solidFill>
                <a:latin typeface="Arial Narrow" panose="020B0606020202030204" pitchFamily="34" charset="0"/>
              </a:rPr>
              <a:t>sss.gov</a:t>
            </a:r>
          </a:p>
        </p:txBody>
      </p:sp>
      <p:pic>
        <p:nvPicPr>
          <p:cNvPr id="10" name="Picture 9">
            <a:extLst>
              <a:ext uri="{FF2B5EF4-FFF2-40B4-BE49-F238E27FC236}">
                <a16:creationId xmlns:a16="http://schemas.microsoft.com/office/drawing/2014/main" id="{06A4A0C6-05BC-4ABC-A2A3-86543873F58B}"/>
              </a:ext>
            </a:extLst>
          </p:cNvPr>
          <p:cNvPicPr>
            <a:picLocks noChangeAspect="1"/>
          </p:cNvPicPr>
          <p:nvPr/>
        </p:nvPicPr>
        <p:blipFill rotWithShape="1">
          <a:blip r:embed="rId4"/>
          <a:srcRect r="1071" b="1652"/>
          <a:stretch/>
        </p:blipFill>
        <p:spPr>
          <a:xfrm>
            <a:off x="838200" y="2549821"/>
            <a:ext cx="7436034" cy="4129638"/>
          </a:xfrm>
          <a:prstGeom prst="rect">
            <a:avLst/>
          </a:prstGeom>
        </p:spPr>
      </p:pic>
      <p:pic>
        <p:nvPicPr>
          <p:cNvPr id="18" name="Picture 17">
            <a:extLst>
              <a:ext uri="{FF2B5EF4-FFF2-40B4-BE49-F238E27FC236}">
                <a16:creationId xmlns:a16="http://schemas.microsoft.com/office/drawing/2014/main" id="{B2CE3F06-2B07-4BFF-A98F-AA05D7BD70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188720"/>
            <a:ext cx="9153144" cy="585606"/>
          </a:xfrm>
          <a:prstGeom prst="rect">
            <a:avLst/>
          </a:prstGeom>
        </p:spPr>
      </p:pic>
    </p:spTree>
    <p:extLst>
      <p:ext uri="{BB962C8B-B14F-4D97-AF65-F5344CB8AC3E}">
        <p14:creationId xmlns:p14="http://schemas.microsoft.com/office/powerpoint/2010/main" val="370794117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90"/>
                                          </p:val>
                                        </p:tav>
                                        <p:tav tm="100000">
                                          <p:val>
                                            <p:fltVal val="0"/>
                                          </p:val>
                                        </p:tav>
                                      </p:tavLst>
                                    </p:anim>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86" name="Rectangle 14"/>
          <p:cNvSpPr>
            <a:spLocks noChangeArrowheads="1"/>
          </p:cNvSpPr>
          <p:nvPr/>
        </p:nvSpPr>
        <p:spPr bwMode="auto">
          <a:xfrm>
            <a:off x="0" y="1524000"/>
            <a:ext cx="9144000" cy="5334000"/>
          </a:xfrm>
          <a:prstGeom prst="rect">
            <a:avLst/>
          </a:prstGeom>
          <a:solidFill>
            <a:srgbClr val="F59900"/>
          </a:solidFill>
          <a:ln>
            <a:noFill/>
          </a:ln>
          <a:effectLst/>
        </p:spPr>
        <p:txBody>
          <a:bodyPr wrap="none" anchor="ctr"/>
          <a:lstStyle/>
          <a:p>
            <a:endParaRPr lang="en-US" dirty="0">
              <a:solidFill>
                <a:srgbClr val="000000"/>
              </a:solidFill>
            </a:endParaRPr>
          </a:p>
        </p:txBody>
      </p:sp>
      <p:pic>
        <p:nvPicPr>
          <p:cNvPr id="2078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738437" y="3319463"/>
            <a:ext cx="13077825" cy="495300"/>
          </a:xfrm>
          <a:prstGeom prst="rect">
            <a:avLst/>
          </a:prstGeom>
          <a:noFill/>
          <a:extLst>
            <a:ext uri="{909E8E84-426E-40DD-AFC4-6F175D3DCCD1}">
              <a14:hiddenFill xmlns:a14="http://schemas.microsoft.com/office/drawing/2010/main">
                <a:solidFill>
                  <a:srgbClr val="FFFFFF"/>
                </a:solidFill>
              </a14:hiddenFill>
            </a:ext>
          </a:extLst>
        </p:spPr>
      </p:pic>
      <p:pic>
        <p:nvPicPr>
          <p:cNvPr id="20787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538913" y="5910263"/>
            <a:ext cx="13077825" cy="4953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2"/>
          <p:cNvSpPr/>
          <p:nvPr/>
        </p:nvSpPr>
        <p:spPr bwMode="auto">
          <a:xfrm rot="21440805">
            <a:off x="-114878" y="-390702"/>
            <a:ext cx="9500017" cy="1841114"/>
          </a:xfrm>
          <a:custGeom>
            <a:avLst/>
            <a:gdLst>
              <a:gd name="connsiteX0" fmla="*/ 0 w 9486157"/>
              <a:gd name="connsiteY0" fmla="*/ 0 h 1680813"/>
              <a:gd name="connsiteX1" fmla="*/ 9486157 w 9486157"/>
              <a:gd name="connsiteY1" fmla="*/ 0 h 1680813"/>
              <a:gd name="connsiteX2" fmla="*/ 9486157 w 9486157"/>
              <a:gd name="connsiteY2" fmla="*/ 1680813 h 1680813"/>
              <a:gd name="connsiteX3" fmla="*/ 0 w 9486157"/>
              <a:gd name="connsiteY3" fmla="*/ 1680813 h 1680813"/>
              <a:gd name="connsiteX4" fmla="*/ 0 w 9486157"/>
              <a:gd name="connsiteY4" fmla="*/ 0 h 1680813"/>
              <a:gd name="connsiteX0" fmla="*/ 0 w 9500017"/>
              <a:gd name="connsiteY0" fmla="*/ 0 h 1841114"/>
              <a:gd name="connsiteX1" fmla="*/ 9486157 w 9500017"/>
              <a:gd name="connsiteY1" fmla="*/ 0 h 1841114"/>
              <a:gd name="connsiteX2" fmla="*/ 9500017 w 9500017"/>
              <a:gd name="connsiteY2" fmla="*/ 1841114 h 1841114"/>
              <a:gd name="connsiteX3" fmla="*/ 0 w 9500017"/>
              <a:gd name="connsiteY3" fmla="*/ 1680813 h 1841114"/>
              <a:gd name="connsiteX4" fmla="*/ 0 w 9500017"/>
              <a:gd name="connsiteY4" fmla="*/ 0 h 1841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0017" h="1841114">
                <a:moveTo>
                  <a:pt x="0" y="0"/>
                </a:moveTo>
                <a:lnTo>
                  <a:pt x="9486157" y="0"/>
                </a:lnTo>
                <a:lnTo>
                  <a:pt x="9500017" y="1841114"/>
                </a:lnTo>
                <a:lnTo>
                  <a:pt x="0" y="1680813"/>
                </a:lnTo>
                <a:lnTo>
                  <a:pt x="0" y="0"/>
                </a:lnTo>
                <a:close/>
              </a:path>
            </a:pathLst>
          </a:custGeom>
          <a:solidFill>
            <a:srgbClr val="D9E78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dirty="0">
              <a:ln>
                <a:noFill/>
              </a:ln>
              <a:solidFill>
                <a:schemeClr val="tx1"/>
              </a:solidFill>
              <a:effectLst/>
              <a:latin typeface="Arial" charset="0"/>
            </a:endParaRPr>
          </a:p>
        </p:txBody>
      </p:sp>
      <p:sp>
        <p:nvSpPr>
          <p:cNvPr id="16" name="Rectangle 12"/>
          <p:cNvSpPr/>
          <p:nvPr/>
        </p:nvSpPr>
        <p:spPr bwMode="auto">
          <a:xfrm>
            <a:off x="-28354" y="-151759"/>
            <a:ext cx="9429749" cy="1433623"/>
          </a:xfrm>
          <a:custGeom>
            <a:avLst/>
            <a:gdLst>
              <a:gd name="connsiteX0" fmla="*/ 0 w 9429749"/>
              <a:gd name="connsiteY0" fmla="*/ 0 h 1295400"/>
              <a:gd name="connsiteX1" fmla="*/ 9429749 w 9429749"/>
              <a:gd name="connsiteY1" fmla="*/ 0 h 1295400"/>
              <a:gd name="connsiteX2" fmla="*/ 9429749 w 9429749"/>
              <a:gd name="connsiteY2" fmla="*/ 1295400 h 1295400"/>
              <a:gd name="connsiteX3" fmla="*/ 0 w 9429749"/>
              <a:gd name="connsiteY3" fmla="*/ 1295400 h 1295400"/>
              <a:gd name="connsiteX4" fmla="*/ 0 w 9429749"/>
              <a:gd name="connsiteY4" fmla="*/ 0 h 1295400"/>
              <a:gd name="connsiteX0" fmla="*/ 0 w 9429749"/>
              <a:gd name="connsiteY0" fmla="*/ 0 h 1433623"/>
              <a:gd name="connsiteX1" fmla="*/ 9429749 w 9429749"/>
              <a:gd name="connsiteY1" fmla="*/ 0 h 1433623"/>
              <a:gd name="connsiteX2" fmla="*/ 9429749 w 9429749"/>
              <a:gd name="connsiteY2" fmla="*/ 1295400 h 1433623"/>
              <a:gd name="connsiteX3" fmla="*/ 0 w 9429749"/>
              <a:gd name="connsiteY3" fmla="*/ 1433623 h 1433623"/>
              <a:gd name="connsiteX4" fmla="*/ 0 w 9429749"/>
              <a:gd name="connsiteY4" fmla="*/ 0 h 1433623"/>
              <a:gd name="connsiteX0" fmla="*/ 0 w 9429749"/>
              <a:gd name="connsiteY0" fmla="*/ 0 h 1433623"/>
              <a:gd name="connsiteX1" fmla="*/ 9429749 w 9429749"/>
              <a:gd name="connsiteY1" fmla="*/ 0 h 1433623"/>
              <a:gd name="connsiteX2" fmla="*/ 9429749 w 9429749"/>
              <a:gd name="connsiteY2" fmla="*/ 1391093 h 1433623"/>
              <a:gd name="connsiteX3" fmla="*/ 0 w 9429749"/>
              <a:gd name="connsiteY3" fmla="*/ 1433623 h 1433623"/>
              <a:gd name="connsiteX4" fmla="*/ 0 w 9429749"/>
              <a:gd name="connsiteY4" fmla="*/ 0 h 1433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9749" h="1433623">
                <a:moveTo>
                  <a:pt x="0" y="0"/>
                </a:moveTo>
                <a:lnTo>
                  <a:pt x="9429749" y="0"/>
                </a:lnTo>
                <a:lnTo>
                  <a:pt x="9429749" y="1391093"/>
                </a:lnTo>
                <a:lnTo>
                  <a:pt x="0" y="1433623"/>
                </a:lnTo>
                <a:lnTo>
                  <a:pt x="0" y="0"/>
                </a:lnTo>
                <a:close/>
              </a:path>
            </a:pathLst>
          </a:custGeom>
          <a:solidFill>
            <a:srgbClr val="C0DA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dirty="0">
              <a:ln>
                <a:noFill/>
              </a:ln>
              <a:solidFill>
                <a:schemeClr val="tx1"/>
              </a:solidFill>
              <a:effectLst/>
              <a:latin typeface="Arial" charset="0"/>
            </a:endParaRPr>
          </a:p>
        </p:txBody>
      </p:sp>
      <p:sp>
        <p:nvSpPr>
          <p:cNvPr id="12" name="Title 5"/>
          <p:cNvSpPr>
            <a:spLocks noGrp="1"/>
          </p:cNvSpPr>
          <p:nvPr>
            <p:ph type="title"/>
          </p:nvPr>
        </p:nvSpPr>
        <p:spPr>
          <a:xfrm>
            <a:off x="228600" y="0"/>
            <a:ext cx="8410796" cy="1143000"/>
          </a:xfrm>
        </p:spPr>
        <p:txBody>
          <a:bodyPr/>
          <a:lstStyle/>
          <a:p>
            <a:pPr algn="l" rtl="0" fontAlgn="base"/>
            <a:r>
              <a:rPr lang="en-US" sz="1800" b="0" i="0" kern="1200" dirty="0">
                <a:solidFill>
                  <a:srgbClr val="000000"/>
                </a:solidFill>
                <a:effectLst/>
                <a:latin typeface="Arial Black" panose="020B0A04020102020204" pitchFamily="34" charset="0"/>
                <a:ea typeface="+mn-ea"/>
                <a:cs typeface="+mn-cs"/>
              </a:rPr>
              <a:t>Section 1:</a:t>
            </a:r>
            <a:br>
              <a:rPr lang="en-US" sz="1800" b="0" i="0" kern="1200" dirty="0">
                <a:solidFill>
                  <a:srgbClr val="000000"/>
                </a:solidFill>
                <a:effectLst/>
                <a:latin typeface="Arial Black" panose="020B0A04020102020204" pitchFamily="34" charset="0"/>
                <a:ea typeface="+mn-ea"/>
                <a:cs typeface="+mn-cs"/>
              </a:rPr>
            </a:br>
            <a:r>
              <a:rPr lang="en-US" sz="3600" b="0" i="0" kern="1200" dirty="0">
                <a:solidFill>
                  <a:srgbClr val="000000"/>
                </a:solidFill>
                <a:effectLst/>
                <a:latin typeface="Arial Black" panose="020B0A04020102020204" pitchFamily="34" charset="0"/>
                <a:ea typeface="+mn-ea"/>
                <a:cs typeface="+mn-cs"/>
              </a:rPr>
              <a:t>Student Information</a:t>
            </a:r>
            <a:endParaRPr lang="en-US" dirty="0">
              <a:effectLst/>
            </a:endParaRPr>
          </a:p>
        </p:txBody>
      </p:sp>
      <p:sp>
        <p:nvSpPr>
          <p:cNvPr id="207881" name="Rectangle 9"/>
          <p:cNvSpPr>
            <a:spLocks noChangeArrowheads="1"/>
          </p:cNvSpPr>
          <p:nvPr/>
        </p:nvSpPr>
        <p:spPr bwMode="auto">
          <a:xfrm>
            <a:off x="301752" y="1947672"/>
            <a:ext cx="73152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r>
              <a:rPr lang="en-US" sz="3200" i="0" dirty="0">
                <a:solidFill>
                  <a:srgbClr val="000000"/>
                </a:solidFill>
                <a:latin typeface="Arial Narrow" pitchFamily="34" charset="0"/>
              </a:rPr>
              <a:t>High School </a:t>
            </a:r>
            <a:r>
              <a:rPr lang="en-US" sz="3200" i="0" dirty="0" err="1">
                <a:solidFill>
                  <a:srgbClr val="000000"/>
                </a:solidFill>
                <a:latin typeface="Arial Narrow" pitchFamily="34" charset="0"/>
              </a:rPr>
              <a:t>lnformation</a:t>
            </a:r>
            <a:r>
              <a:rPr lang="en-US" sz="3200" i="0" dirty="0">
                <a:solidFill>
                  <a:srgbClr val="000000"/>
                </a:solidFill>
                <a:latin typeface="Arial Narrow" pitchFamily="34" charset="0"/>
              </a:rPr>
              <a:t>:</a:t>
            </a:r>
          </a:p>
          <a:p>
            <a:pPr marL="339725" indent="-234950">
              <a:spcBef>
                <a:spcPct val="20000"/>
              </a:spcBef>
              <a:buFont typeface="Arial" panose="020B0604020202020204" pitchFamily="34" charset="0"/>
              <a:buChar char="•"/>
            </a:pPr>
            <a:r>
              <a:rPr lang="en-US" sz="3200" b="0" i="0" dirty="0">
                <a:solidFill>
                  <a:srgbClr val="000000"/>
                </a:solidFill>
                <a:latin typeface="Arial Narrow" pitchFamily="34" charset="0"/>
              </a:rPr>
              <a:t>Enter high school name, city and state </a:t>
            </a:r>
          </a:p>
          <a:p>
            <a:pPr marL="339725" indent="-234950">
              <a:spcBef>
                <a:spcPct val="20000"/>
              </a:spcBef>
              <a:buFont typeface="Arial" panose="020B0604020202020204" pitchFamily="34" charset="0"/>
              <a:buChar char="•"/>
            </a:pPr>
            <a:r>
              <a:rPr lang="en-US" sz="3200" i="0" dirty="0">
                <a:solidFill>
                  <a:srgbClr val="000000"/>
                </a:solidFill>
                <a:latin typeface="Arial Narrow" pitchFamily="34" charset="0"/>
              </a:rPr>
              <a:t>Select</a:t>
            </a:r>
            <a:r>
              <a:rPr lang="en-US" sz="3200" b="0" i="0" dirty="0">
                <a:solidFill>
                  <a:srgbClr val="000000"/>
                </a:solidFill>
                <a:latin typeface="Arial Narrow" pitchFamily="34" charset="0"/>
              </a:rPr>
              <a:t> high school in the list of options</a:t>
            </a:r>
          </a:p>
          <a:p>
            <a:pPr marL="339725" indent="-234950">
              <a:spcBef>
                <a:spcPct val="20000"/>
              </a:spcBef>
              <a:buFont typeface="Arial" panose="020B0604020202020204" pitchFamily="34" charset="0"/>
              <a:buChar char="•"/>
            </a:pPr>
            <a:r>
              <a:rPr lang="en-US" sz="3200" b="0" i="0" dirty="0">
                <a:solidFill>
                  <a:srgbClr val="000000"/>
                </a:solidFill>
                <a:latin typeface="Arial Narrow" pitchFamily="34" charset="0"/>
              </a:rPr>
              <a:t>Click </a:t>
            </a:r>
            <a:r>
              <a:rPr lang="en-US" sz="3200" i="0" dirty="0">
                <a:solidFill>
                  <a:srgbClr val="000000"/>
                </a:solidFill>
                <a:latin typeface="Arial Narrow" pitchFamily="34" charset="0"/>
              </a:rPr>
              <a:t>confirm</a:t>
            </a:r>
            <a:endParaRPr lang="en-US" sz="3600" b="0" i="0" dirty="0">
              <a:solidFill>
                <a:srgbClr val="000000"/>
              </a:solidFill>
              <a:latin typeface="Arial Narrow" pitchFamily="34" charset="0"/>
            </a:endParaRPr>
          </a:p>
        </p:txBody>
      </p:sp>
      <p:pic>
        <p:nvPicPr>
          <p:cNvPr id="11" name="Picture 10">
            <a:extLst>
              <a:ext uri="{FF2B5EF4-FFF2-40B4-BE49-F238E27FC236}">
                <a16:creationId xmlns:a16="http://schemas.microsoft.com/office/drawing/2014/main" id="{1C6BF03E-1F24-4ECA-AE58-B559289ABD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188720"/>
            <a:ext cx="9153144" cy="585606"/>
          </a:xfrm>
          <a:prstGeom prst="rect">
            <a:avLst/>
          </a:prstGeom>
        </p:spPr>
      </p:pic>
    </p:spTree>
    <p:extLst>
      <p:ext uri="{BB962C8B-B14F-4D97-AF65-F5344CB8AC3E}">
        <p14:creationId xmlns:p14="http://schemas.microsoft.com/office/powerpoint/2010/main" val="245607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7881"/>
                                        </p:tgtEl>
                                        <p:attrNameLst>
                                          <p:attrName>style.visibility</p:attrName>
                                        </p:attrNameLst>
                                      </p:cBhvr>
                                      <p:to>
                                        <p:strVal val="visible"/>
                                      </p:to>
                                    </p:set>
                                    <p:animEffect transition="in" filter="wipe(left)">
                                      <p:cBhvr>
                                        <p:cTn id="7" dur="500"/>
                                        <p:tgtEl>
                                          <p:spTgt spid="2078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8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A3EDFF"/>
        </a:solidFill>
        <a:effectLst/>
      </p:bgPr>
    </p:bg>
    <p:spTree>
      <p:nvGrpSpPr>
        <p:cNvPr id="1" name=""/>
        <p:cNvGrpSpPr/>
        <p:nvPr/>
      </p:nvGrpSpPr>
      <p:grpSpPr>
        <a:xfrm>
          <a:off x="0" y="0"/>
          <a:ext cx="0" cy="0"/>
          <a:chOff x="0" y="0"/>
          <a:chExt cx="0" cy="0"/>
        </a:xfrm>
      </p:grpSpPr>
      <p:sp>
        <p:nvSpPr>
          <p:cNvPr id="11" name="Rectangle 2"/>
          <p:cNvSpPr/>
          <p:nvPr/>
        </p:nvSpPr>
        <p:spPr bwMode="auto">
          <a:xfrm rot="21440805">
            <a:off x="-114878" y="-390702"/>
            <a:ext cx="9500017" cy="1841114"/>
          </a:xfrm>
          <a:custGeom>
            <a:avLst/>
            <a:gdLst>
              <a:gd name="connsiteX0" fmla="*/ 0 w 9486157"/>
              <a:gd name="connsiteY0" fmla="*/ 0 h 1680813"/>
              <a:gd name="connsiteX1" fmla="*/ 9486157 w 9486157"/>
              <a:gd name="connsiteY1" fmla="*/ 0 h 1680813"/>
              <a:gd name="connsiteX2" fmla="*/ 9486157 w 9486157"/>
              <a:gd name="connsiteY2" fmla="*/ 1680813 h 1680813"/>
              <a:gd name="connsiteX3" fmla="*/ 0 w 9486157"/>
              <a:gd name="connsiteY3" fmla="*/ 1680813 h 1680813"/>
              <a:gd name="connsiteX4" fmla="*/ 0 w 9486157"/>
              <a:gd name="connsiteY4" fmla="*/ 0 h 1680813"/>
              <a:gd name="connsiteX0" fmla="*/ 0 w 9500017"/>
              <a:gd name="connsiteY0" fmla="*/ 0 h 1841114"/>
              <a:gd name="connsiteX1" fmla="*/ 9486157 w 9500017"/>
              <a:gd name="connsiteY1" fmla="*/ 0 h 1841114"/>
              <a:gd name="connsiteX2" fmla="*/ 9500017 w 9500017"/>
              <a:gd name="connsiteY2" fmla="*/ 1841114 h 1841114"/>
              <a:gd name="connsiteX3" fmla="*/ 0 w 9500017"/>
              <a:gd name="connsiteY3" fmla="*/ 1680813 h 1841114"/>
              <a:gd name="connsiteX4" fmla="*/ 0 w 9500017"/>
              <a:gd name="connsiteY4" fmla="*/ 0 h 1841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0017" h="1841114">
                <a:moveTo>
                  <a:pt x="0" y="0"/>
                </a:moveTo>
                <a:lnTo>
                  <a:pt x="9486157" y="0"/>
                </a:lnTo>
                <a:lnTo>
                  <a:pt x="9500017" y="1841114"/>
                </a:lnTo>
                <a:lnTo>
                  <a:pt x="0" y="1680813"/>
                </a:lnTo>
                <a:lnTo>
                  <a:pt x="0" y="0"/>
                </a:lnTo>
                <a:close/>
              </a:path>
            </a:pathLst>
          </a:custGeom>
          <a:solidFill>
            <a:srgbClr val="FFD83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dirty="0">
              <a:ln>
                <a:noFill/>
              </a:ln>
              <a:solidFill>
                <a:schemeClr val="tx1"/>
              </a:solidFill>
              <a:effectLst/>
              <a:latin typeface="Arial" charset="0"/>
            </a:endParaRPr>
          </a:p>
        </p:txBody>
      </p:sp>
      <p:sp>
        <p:nvSpPr>
          <p:cNvPr id="12" name="Rectangle 12"/>
          <p:cNvSpPr/>
          <p:nvPr/>
        </p:nvSpPr>
        <p:spPr bwMode="auto">
          <a:xfrm>
            <a:off x="-28354" y="-151759"/>
            <a:ext cx="9429749" cy="1433623"/>
          </a:xfrm>
          <a:custGeom>
            <a:avLst/>
            <a:gdLst>
              <a:gd name="connsiteX0" fmla="*/ 0 w 9429749"/>
              <a:gd name="connsiteY0" fmla="*/ 0 h 1295400"/>
              <a:gd name="connsiteX1" fmla="*/ 9429749 w 9429749"/>
              <a:gd name="connsiteY1" fmla="*/ 0 h 1295400"/>
              <a:gd name="connsiteX2" fmla="*/ 9429749 w 9429749"/>
              <a:gd name="connsiteY2" fmla="*/ 1295400 h 1295400"/>
              <a:gd name="connsiteX3" fmla="*/ 0 w 9429749"/>
              <a:gd name="connsiteY3" fmla="*/ 1295400 h 1295400"/>
              <a:gd name="connsiteX4" fmla="*/ 0 w 9429749"/>
              <a:gd name="connsiteY4" fmla="*/ 0 h 1295400"/>
              <a:gd name="connsiteX0" fmla="*/ 0 w 9429749"/>
              <a:gd name="connsiteY0" fmla="*/ 0 h 1433623"/>
              <a:gd name="connsiteX1" fmla="*/ 9429749 w 9429749"/>
              <a:gd name="connsiteY1" fmla="*/ 0 h 1433623"/>
              <a:gd name="connsiteX2" fmla="*/ 9429749 w 9429749"/>
              <a:gd name="connsiteY2" fmla="*/ 1295400 h 1433623"/>
              <a:gd name="connsiteX3" fmla="*/ 0 w 9429749"/>
              <a:gd name="connsiteY3" fmla="*/ 1433623 h 1433623"/>
              <a:gd name="connsiteX4" fmla="*/ 0 w 9429749"/>
              <a:gd name="connsiteY4" fmla="*/ 0 h 1433623"/>
              <a:gd name="connsiteX0" fmla="*/ 0 w 9429749"/>
              <a:gd name="connsiteY0" fmla="*/ 0 h 1433623"/>
              <a:gd name="connsiteX1" fmla="*/ 9429749 w 9429749"/>
              <a:gd name="connsiteY1" fmla="*/ 0 h 1433623"/>
              <a:gd name="connsiteX2" fmla="*/ 9429749 w 9429749"/>
              <a:gd name="connsiteY2" fmla="*/ 1391093 h 1433623"/>
              <a:gd name="connsiteX3" fmla="*/ 0 w 9429749"/>
              <a:gd name="connsiteY3" fmla="*/ 1433623 h 1433623"/>
              <a:gd name="connsiteX4" fmla="*/ 0 w 9429749"/>
              <a:gd name="connsiteY4" fmla="*/ 0 h 1433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9749" h="1433623">
                <a:moveTo>
                  <a:pt x="0" y="0"/>
                </a:moveTo>
                <a:lnTo>
                  <a:pt x="9429749" y="0"/>
                </a:lnTo>
                <a:lnTo>
                  <a:pt x="9429749" y="1391093"/>
                </a:lnTo>
                <a:lnTo>
                  <a:pt x="0" y="1433623"/>
                </a:lnTo>
                <a:lnTo>
                  <a:pt x="0" y="0"/>
                </a:lnTo>
                <a:close/>
              </a:path>
            </a:pathLst>
          </a:custGeom>
          <a:solidFill>
            <a:srgbClr val="F5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dirty="0">
              <a:ln>
                <a:noFill/>
              </a:ln>
              <a:solidFill>
                <a:schemeClr val="tx1"/>
              </a:solidFill>
              <a:effectLst/>
              <a:latin typeface="Arial" charset="0"/>
            </a:endParaRPr>
          </a:p>
        </p:txBody>
      </p:sp>
      <p:sp>
        <p:nvSpPr>
          <p:cNvPr id="9" name="Content Placeholder 2"/>
          <p:cNvSpPr>
            <a:spLocks noGrp="1"/>
          </p:cNvSpPr>
          <p:nvPr>
            <p:ph idx="1"/>
          </p:nvPr>
        </p:nvSpPr>
        <p:spPr>
          <a:xfrm>
            <a:off x="301752" y="1947672"/>
            <a:ext cx="7315200" cy="4525963"/>
          </a:xfrm>
        </p:spPr>
        <p:txBody>
          <a:bodyPr/>
          <a:lstStyle/>
          <a:p>
            <a:pPr marL="228600" indent="-228600">
              <a:buFont typeface="Arial" panose="020B0604020202020204" pitchFamily="34" charset="0"/>
              <a:buChar char="•"/>
            </a:pPr>
            <a:r>
              <a:rPr lang="en-US" b="1" dirty="0">
                <a:solidFill>
                  <a:srgbClr val="000000"/>
                </a:solidFill>
                <a:latin typeface="Arial Narrow" panose="020B0606020202030204" pitchFamily="34" charset="0"/>
              </a:rPr>
              <a:t>Enter 2019 Federal Income Tax Information</a:t>
            </a:r>
          </a:p>
          <a:p>
            <a:pPr lvl="1">
              <a:buFont typeface="Arial Narrow" panose="020B0606020202030204" pitchFamily="34" charset="0"/>
              <a:buChar char="−"/>
            </a:pPr>
            <a:r>
              <a:rPr lang="en-US" kern="1200" dirty="0">
                <a:solidFill>
                  <a:srgbClr val="000000"/>
                </a:solidFill>
                <a:latin typeface="Arial Narrow" pitchFamily="34" charset="0"/>
              </a:rPr>
              <a:t>Manually</a:t>
            </a:r>
          </a:p>
          <a:p>
            <a:pPr lvl="1">
              <a:buFont typeface="Arial Narrow" panose="020B0606020202030204" pitchFamily="34" charset="0"/>
              <a:buChar char="−"/>
            </a:pPr>
            <a:r>
              <a:rPr lang="en-US" kern="1200" dirty="0">
                <a:solidFill>
                  <a:srgbClr val="000000"/>
                </a:solidFill>
                <a:latin typeface="Arial Narrow" pitchFamily="34" charset="0"/>
                <a:ea typeface="+mn-ea"/>
                <a:cs typeface="+mn-cs"/>
              </a:rPr>
              <a:t>IRS Data Retrieval</a:t>
            </a:r>
          </a:p>
        </p:txBody>
      </p:sp>
      <p:sp>
        <p:nvSpPr>
          <p:cNvPr id="10" name="Title 5">
            <a:extLst>
              <a:ext uri="{FF2B5EF4-FFF2-40B4-BE49-F238E27FC236}">
                <a16:creationId xmlns:a16="http://schemas.microsoft.com/office/drawing/2014/main" id="{AB465E20-4D7D-4AE5-A522-3F52A8D2CCB3}"/>
              </a:ext>
            </a:extLst>
          </p:cNvPr>
          <p:cNvSpPr>
            <a:spLocks noGrp="1"/>
          </p:cNvSpPr>
          <p:nvPr>
            <p:ph type="title"/>
          </p:nvPr>
        </p:nvSpPr>
        <p:spPr>
          <a:xfrm>
            <a:off x="228600" y="0"/>
            <a:ext cx="8410796" cy="1143000"/>
          </a:xfrm>
        </p:spPr>
        <p:txBody>
          <a:bodyPr/>
          <a:lstStyle/>
          <a:p>
            <a:pPr algn="l" rtl="0" fontAlgn="base"/>
            <a:r>
              <a:rPr lang="en-US" sz="1800" b="0" i="0" kern="1200" dirty="0">
                <a:solidFill>
                  <a:srgbClr val="000000"/>
                </a:solidFill>
                <a:effectLst/>
                <a:latin typeface="Arial Black" panose="020B0A04020102020204" pitchFamily="34" charset="0"/>
                <a:ea typeface="+mn-ea"/>
                <a:cs typeface="+mn-cs"/>
              </a:rPr>
              <a:t>Section 2:</a:t>
            </a:r>
            <a:br>
              <a:rPr lang="en-US" sz="1800" b="0" i="0" kern="1200" dirty="0">
                <a:solidFill>
                  <a:srgbClr val="000000"/>
                </a:solidFill>
                <a:effectLst/>
                <a:latin typeface="Arial Black" panose="020B0A04020102020204" pitchFamily="34" charset="0"/>
                <a:ea typeface="+mn-ea"/>
                <a:cs typeface="+mn-cs"/>
              </a:rPr>
            </a:br>
            <a:r>
              <a:rPr lang="en-US" sz="3600" b="0" i="0" kern="1200" dirty="0">
                <a:solidFill>
                  <a:srgbClr val="000000"/>
                </a:solidFill>
                <a:effectLst/>
                <a:latin typeface="Arial Black" panose="020B0A04020102020204" pitchFamily="34" charset="0"/>
                <a:ea typeface="+mn-ea"/>
                <a:cs typeface="+mn-cs"/>
              </a:rPr>
              <a:t>Student Financial Information</a:t>
            </a:r>
            <a:endParaRPr lang="en-US" dirty="0">
              <a:solidFill>
                <a:srgbClr val="000000"/>
              </a:solidFill>
              <a:effectLst/>
            </a:endParaRPr>
          </a:p>
        </p:txBody>
      </p:sp>
      <p:pic>
        <p:nvPicPr>
          <p:cNvPr id="8" name="Picture 7">
            <a:extLst>
              <a:ext uri="{FF2B5EF4-FFF2-40B4-BE49-F238E27FC236}">
                <a16:creationId xmlns:a16="http://schemas.microsoft.com/office/drawing/2014/main" id="{477280A4-765A-4A4F-B4ED-1CE0A4CB70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88720"/>
            <a:ext cx="9153144" cy="588852"/>
          </a:xfrm>
          <a:prstGeom prst="rect">
            <a:avLst/>
          </a:prstGeom>
        </p:spPr>
      </p:pic>
    </p:spTree>
    <p:extLst>
      <p:ext uri="{BB962C8B-B14F-4D97-AF65-F5344CB8AC3E}">
        <p14:creationId xmlns:p14="http://schemas.microsoft.com/office/powerpoint/2010/main" val="941785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wipe(left)">
                                      <p:cBhvr>
                                        <p:cTn id="10" dur="500"/>
                                        <p:tgtEl>
                                          <p:spTgt spid="9">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wipe(left)">
                                      <p:cBhvr>
                                        <p:cTn id="13"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A3EDFF"/>
        </a:solidFill>
        <a:effectLst/>
      </p:bgPr>
    </p:bg>
    <p:spTree>
      <p:nvGrpSpPr>
        <p:cNvPr id="1" name=""/>
        <p:cNvGrpSpPr/>
        <p:nvPr/>
      </p:nvGrpSpPr>
      <p:grpSpPr>
        <a:xfrm>
          <a:off x="0" y="0"/>
          <a:ext cx="0" cy="0"/>
          <a:chOff x="0" y="0"/>
          <a:chExt cx="0" cy="0"/>
        </a:xfrm>
      </p:grpSpPr>
      <p:sp>
        <p:nvSpPr>
          <p:cNvPr id="11" name="Rectangle 2"/>
          <p:cNvSpPr/>
          <p:nvPr/>
        </p:nvSpPr>
        <p:spPr bwMode="auto">
          <a:xfrm rot="21440805">
            <a:off x="-114878" y="-390702"/>
            <a:ext cx="9500017" cy="1841114"/>
          </a:xfrm>
          <a:custGeom>
            <a:avLst/>
            <a:gdLst>
              <a:gd name="connsiteX0" fmla="*/ 0 w 9486157"/>
              <a:gd name="connsiteY0" fmla="*/ 0 h 1680813"/>
              <a:gd name="connsiteX1" fmla="*/ 9486157 w 9486157"/>
              <a:gd name="connsiteY1" fmla="*/ 0 h 1680813"/>
              <a:gd name="connsiteX2" fmla="*/ 9486157 w 9486157"/>
              <a:gd name="connsiteY2" fmla="*/ 1680813 h 1680813"/>
              <a:gd name="connsiteX3" fmla="*/ 0 w 9486157"/>
              <a:gd name="connsiteY3" fmla="*/ 1680813 h 1680813"/>
              <a:gd name="connsiteX4" fmla="*/ 0 w 9486157"/>
              <a:gd name="connsiteY4" fmla="*/ 0 h 1680813"/>
              <a:gd name="connsiteX0" fmla="*/ 0 w 9500017"/>
              <a:gd name="connsiteY0" fmla="*/ 0 h 1841114"/>
              <a:gd name="connsiteX1" fmla="*/ 9486157 w 9500017"/>
              <a:gd name="connsiteY1" fmla="*/ 0 h 1841114"/>
              <a:gd name="connsiteX2" fmla="*/ 9500017 w 9500017"/>
              <a:gd name="connsiteY2" fmla="*/ 1841114 h 1841114"/>
              <a:gd name="connsiteX3" fmla="*/ 0 w 9500017"/>
              <a:gd name="connsiteY3" fmla="*/ 1680813 h 1841114"/>
              <a:gd name="connsiteX4" fmla="*/ 0 w 9500017"/>
              <a:gd name="connsiteY4" fmla="*/ 0 h 1841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0017" h="1841114">
                <a:moveTo>
                  <a:pt x="0" y="0"/>
                </a:moveTo>
                <a:lnTo>
                  <a:pt x="9486157" y="0"/>
                </a:lnTo>
                <a:lnTo>
                  <a:pt x="9500017" y="1841114"/>
                </a:lnTo>
                <a:lnTo>
                  <a:pt x="0" y="1680813"/>
                </a:lnTo>
                <a:lnTo>
                  <a:pt x="0" y="0"/>
                </a:lnTo>
                <a:close/>
              </a:path>
            </a:pathLst>
          </a:custGeom>
          <a:solidFill>
            <a:srgbClr val="FFD83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dirty="0">
              <a:ln>
                <a:noFill/>
              </a:ln>
              <a:solidFill>
                <a:schemeClr val="tx1"/>
              </a:solidFill>
              <a:effectLst/>
              <a:latin typeface="Arial" charset="0"/>
            </a:endParaRPr>
          </a:p>
        </p:txBody>
      </p:sp>
      <p:sp>
        <p:nvSpPr>
          <p:cNvPr id="12" name="Rectangle 12"/>
          <p:cNvSpPr/>
          <p:nvPr/>
        </p:nvSpPr>
        <p:spPr bwMode="auto">
          <a:xfrm>
            <a:off x="-28354" y="-151759"/>
            <a:ext cx="9429749" cy="1433623"/>
          </a:xfrm>
          <a:custGeom>
            <a:avLst/>
            <a:gdLst>
              <a:gd name="connsiteX0" fmla="*/ 0 w 9429749"/>
              <a:gd name="connsiteY0" fmla="*/ 0 h 1295400"/>
              <a:gd name="connsiteX1" fmla="*/ 9429749 w 9429749"/>
              <a:gd name="connsiteY1" fmla="*/ 0 h 1295400"/>
              <a:gd name="connsiteX2" fmla="*/ 9429749 w 9429749"/>
              <a:gd name="connsiteY2" fmla="*/ 1295400 h 1295400"/>
              <a:gd name="connsiteX3" fmla="*/ 0 w 9429749"/>
              <a:gd name="connsiteY3" fmla="*/ 1295400 h 1295400"/>
              <a:gd name="connsiteX4" fmla="*/ 0 w 9429749"/>
              <a:gd name="connsiteY4" fmla="*/ 0 h 1295400"/>
              <a:gd name="connsiteX0" fmla="*/ 0 w 9429749"/>
              <a:gd name="connsiteY0" fmla="*/ 0 h 1433623"/>
              <a:gd name="connsiteX1" fmla="*/ 9429749 w 9429749"/>
              <a:gd name="connsiteY1" fmla="*/ 0 h 1433623"/>
              <a:gd name="connsiteX2" fmla="*/ 9429749 w 9429749"/>
              <a:gd name="connsiteY2" fmla="*/ 1295400 h 1433623"/>
              <a:gd name="connsiteX3" fmla="*/ 0 w 9429749"/>
              <a:gd name="connsiteY3" fmla="*/ 1433623 h 1433623"/>
              <a:gd name="connsiteX4" fmla="*/ 0 w 9429749"/>
              <a:gd name="connsiteY4" fmla="*/ 0 h 1433623"/>
              <a:gd name="connsiteX0" fmla="*/ 0 w 9429749"/>
              <a:gd name="connsiteY0" fmla="*/ 0 h 1433623"/>
              <a:gd name="connsiteX1" fmla="*/ 9429749 w 9429749"/>
              <a:gd name="connsiteY1" fmla="*/ 0 h 1433623"/>
              <a:gd name="connsiteX2" fmla="*/ 9429749 w 9429749"/>
              <a:gd name="connsiteY2" fmla="*/ 1391093 h 1433623"/>
              <a:gd name="connsiteX3" fmla="*/ 0 w 9429749"/>
              <a:gd name="connsiteY3" fmla="*/ 1433623 h 1433623"/>
              <a:gd name="connsiteX4" fmla="*/ 0 w 9429749"/>
              <a:gd name="connsiteY4" fmla="*/ 0 h 1433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9749" h="1433623">
                <a:moveTo>
                  <a:pt x="0" y="0"/>
                </a:moveTo>
                <a:lnTo>
                  <a:pt x="9429749" y="0"/>
                </a:lnTo>
                <a:lnTo>
                  <a:pt x="9429749" y="1391093"/>
                </a:lnTo>
                <a:lnTo>
                  <a:pt x="0" y="1433623"/>
                </a:lnTo>
                <a:lnTo>
                  <a:pt x="0" y="0"/>
                </a:lnTo>
                <a:close/>
              </a:path>
            </a:pathLst>
          </a:custGeom>
          <a:solidFill>
            <a:srgbClr val="F5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dirty="0">
              <a:ln>
                <a:noFill/>
              </a:ln>
              <a:solidFill>
                <a:schemeClr val="tx1"/>
              </a:solidFill>
              <a:effectLst/>
              <a:latin typeface="Arial" charset="0"/>
            </a:endParaRPr>
          </a:p>
        </p:txBody>
      </p:sp>
      <p:sp>
        <p:nvSpPr>
          <p:cNvPr id="15" name="Rectangle 12"/>
          <p:cNvSpPr>
            <a:spLocks noChangeArrowheads="1"/>
          </p:cNvSpPr>
          <p:nvPr/>
        </p:nvSpPr>
        <p:spPr bwMode="auto">
          <a:xfrm>
            <a:off x="301752" y="1947672"/>
            <a:ext cx="5260848"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28600" indent="-228600" eaLnBrk="0" hangingPunct="0">
              <a:spcBef>
                <a:spcPct val="20000"/>
              </a:spcBef>
              <a:buFont typeface="Arial" panose="020B0604020202020204" pitchFamily="34" charset="0"/>
              <a:buChar char="•"/>
            </a:pPr>
            <a:r>
              <a:rPr lang="en-US" sz="3200" i="0" dirty="0">
                <a:solidFill>
                  <a:srgbClr val="000000"/>
                </a:solidFill>
                <a:latin typeface="Arial Narrow" panose="020B0606020202030204" pitchFamily="34" charset="0"/>
              </a:rPr>
              <a:t>IRS Data Retrieval</a:t>
            </a:r>
          </a:p>
          <a:p>
            <a:pPr marL="628650" lvl="1" indent="-288925" eaLnBrk="0" hangingPunct="0">
              <a:spcBef>
                <a:spcPct val="20000"/>
              </a:spcBef>
              <a:buFont typeface="Arial Narrow" panose="020B0606020202030204" pitchFamily="34" charset="0"/>
              <a:buChar char="−"/>
            </a:pPr>
            <a:r>
              <a:rPr lang="en-US" sz="2800" b="0" i="0" dirty="0">
                <a:solidFill>
                  <a:srgbClr val="000000"/>
                </a:solidFill>
                <a:latin typeface="Arial Narrow" pitchFamily="34" charset="0"/>
              </a:rPr>
              <a:t>Save time</a:t>
            </a:r>
          </a:p>
          <a:p>
            <a:pPr marL="628650" lvl="1" indent="-288925" eaLnBrk="0" hangingPunct="0">
              <a:spcBef>
                <a:spcPct val="20000"/>
              </a:spcBef>
              <a:buFont typeface="Arial Narrow" panose="020B0606020202030204" pitchFamily="34" charset="0"/>
              <a:buChar char="−"/>
            </a:pPr>
            <a:r>
              <a:rPr lang="en-US" sz="2800" b="0" i="0" dirty="0">
                <a:solidFill>
                  <a:srgbClr val="000000"/>
                </a:solidFill>
                <a:latin typeface="Arial Narrow" pitchFamily="34" charset="0"/>
              </a:rPr>
              <a:t>Avoid errors</a:t>
            </a:r>
          </a:p>
          <a:p>
            <a:pPr marL="628650" lvl="1" indent="-288925" eaLnBrk="0" hangingPunct="0">
              <a:spcBef>
                <a:spcPct val="20000"/>
              </a:spcBef>
              <a:buFont typeface="Arial Narrow" panose="020B0606020202030204" pitchFamily="34" charset="0"/>
              <a:buChar char="−"/>
            </a:pPr>
            <a:r>
              <a:rPr lang="en-US" sz="2800" b="0" i="0" dirty="0">
                <a:solidFill>
                  <a:srgbClr val="000000"/>
                </a:solidFill>
                <a:latin typeface="Arial Narrow" pitchFamily="34" charset="0"/>
              </a:rPr>
              <a:t>Satisfies most colleges’ verification requirements</a:t>
            </a:r>
            <a:endParaRPr lang="en-US" sz="2400" b="0" i="0" dirty="0">
              <a:solidFill>
                <a:srgbClr val="000000"/>
              </a:solidFill>
              <a:latin typeface="Arial Narrow" pitchFamily="34" charset="0"/>
            </a:endParaRPr>
          </a:p>
        </p:txBody>
      </p:sp>
      <p:sp>
        <p:nvSpPr>
          <p:cNvPr id="10" name="Title 5">
            <a:extLst>
              <a:ext uri="{FF2B5EF4-FFF2-40B4-BE49-F238E27FC236}">
                <a16:creationId xmlns:a16="http://schemas.microsoft.com/office/drawing/2014/main" id="{544D386E-A30A-49FF-BEBC-8707EE3BD308}"/>
              </a:ext>
            </a:extLst>
          </p:cNvPr>
          <p:cNvSpPr>
            <a:spLocks noGrp="1"/>
          </p:cNvSpPr>
          <p:nvPr>
            <p:ph type="title"/>
          </p:nvPr>
        </p:nvSpPr>
        <p:spPr>
          <a:xfrm>
            <a:off x="228600" y="0"/>
            <a:ext cx="8410796" cy="1143000"/>
          </a:xfrm>
        </p:spPr>
        <p:txBody>
          <a:bodyPr/>
          <a:lstStyle/>
          <a:p>
            <a:pPr algn="l" rtl="0" fontAlgn="base"/>
            <a:r>
              <a:rPr lang="en-US" sz="1800" b="0" i="0" kern="1200" dirty="0">
                <a:solidFill>
                  <a:srgbClr val="000000"/>
                </a:solidFill>
                <a:effectLst/>
                <a:latin typeface="Arial Black" panose="020B0A04020102020204" pitchFamily="34" charset="0"/>
                <a:ea typeface="+mn-ea"/>
                <a:cs typeface="+mn-cs"/>
              </a:rPr>
              <a:t>Section 2:</a:t>
            </a:r>
            <a:br>
              <a:rPr lang="en-US" sz="1800" b="0" i="0" kern="1200" dirty="0">
                <a:solidFill>
                  <a:srgbClr val="000000"/>
                </a:solidFill>
                <a:effectLst/>
                <a:latin typeface="Arial Black" panose="020B0A04020102020204" pitchFamily="34" charset="0"/>
                <a:ea typeface="+mn-ea"/>
                <a:cs typeface="+mn-cs"/>
              </a:rPr>
            </a:br>
            <a:r>
              <a:rPr lang="en-US" sz="3600" b="0" i="0" kern="1200" dirty="0">
                <a:solidFill>
                  <a:srgbClr val="000000"/>
                </a:solidFill>
                <a:effectLst/>
                <a:latin typeface="Arial Black" panose="020B0A04020102020204" pitchFamily="34" charset="0"/>
                <a:ea typeface="+mn-ea"/>
                <a:cs typeface="+mn-cs"/>
              </a:rPr>
              <a:t>Student Financial Information</a:t>
            </a:r>
            <a:endParaRPr lang="en-US" dirty="0">
              <a:solidFill>
                <a:srgbClr val="000000"/>
              </a:solidFill>
              <a:effectLst/>
            </a:endParaRPr>
          </a:p>
        </p:txBody>
      </p:sp>
      <p:pic>
        <p:nvPicPr>
          <p:cNvPr id="8" name="Picture 7">
            <a:extLst>
              <a:ext uri="{FF2B5EF4-FFF2-40B4-BE49-F238E27FC236}">
                <a16:creationId xmlns:a16="http://schemas.microsoft.com/office/drawing/2014/main" id="{93F9268B-C5A0-4374-980C-9DEBB9E595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88720"/>
            <a:ext cx="9153144" cy="588852"/>
          </a:xfrm>
          <a:prstGeom prst="rect">
            <a:avLst/>
          </a:prstGeom>
        </p:spPr>
      </p:pic>
    </p:spTree>
    <p:extLst>
      <p:ext uri="{BB962C8B-B14F-4D97-AF65-F5344CB8AC3E}">
        <p14:creationId xmlns:p14="http://schemas.microsoft.com/office/powerpoint/2010/main" val="374892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A3EDFF"/>
        </a:solidFill>
        <a:effectLst/>
      </p:bgPr>
    </p:bg>
    <p:spTree>
      <p:nvGrpSpPr>
        <p:cNvPr id="1" name=""/>
        <p:cNvGrpSpPr/>
        <p:nvPr/>
      </p:nvGrpSpPr>
      <p:grpSpPr>
        <a:xfrm>
          <a:off x="0" y="0"/>
          <a:ext cx="0" cy="0"/>
          <a:chOff x="0" y="0"/>
          <a:chExt cx="0" cy="0"/>
        </a:xfrm>
      </p:grpSpPr>
      <p:sp>
        <p:nvSpPr>
          <p:cNvPr id="11" name="Rectangle 2"/>
          <p:cNvSpPr/>
          <p:nvPr/>
        </p:nvSpPr>
        <p:spPr bwMode="auto">
          <a:xfrm rot="21440805">
            <a:off x="-114878" y="-390702"/>
            <a:ext cx="9500017" cy="1841114"/>
          </a:xfrm>
          <a:custGeom>
            <a:avLst/>
            <a:gdLst>
              <a:gd name="connsiteX0" fmla="*/ 0 w 9486157"/>
              <a:gd name="connsiteY0" fmla="*/ 0 h 1680813"/>
              <a:gd name="connsiteX1" fmla="*/ 9486157 w 9486157"/>
              <a:gd name="connsiteY1" fmla="*/ 0 h 1680813"/>
              <a:gd name="connsiteX2" fmla="*/ 9486157 w 9486157"/>
              <a:gd name="connsiteY2" fmla="*/ 1680813 h 1680813"/>
              <a:gd name="connsiteX3" fmla="*/ 0 w 9486157"/>
              <a:gd name="connsiteY3" fmla="*/ 1680813 h 1680813"/>
              <a:gd name="connsiteX4" fmla="*/ 0 w 9486157"/>
              <a:gd name="connsiteY4" fmla="*/ 0 h 1680813"/>
              <a:gd name="connsiteX0" fmla="*/ 0 w 9500017"/>
              <a:gd name="connsiteY0" fmla="*/ 0 h 1841114"/>
              <a:gd name="connsiteX1" fmla="*/ 9486157 w 9500017"/>
              <a:gd name="connsiteY1" fmla="*/ 0 h 1841114"/>
              <a:gd name="connsiteX2" fmla="*/ 9500017 w 9500017"/>
              <a:gd name="connsiteY2" fmla="*/ 1841114 h 1841114"/>
              <a:gd name="connsiteX3" fmla="*/ 0 w 9500017"/>
              <a:gd name="connsiteY3" fmla="*/ 1680813 h 1841114"/>
              <a:gd name="connsiteX4" fmla="*/ 0 w 9500017"/>
              <a:gd name="connsiteY4" fmla="*/ 0 h 1841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0017" h="1841114">
                <a:moveTo>
                  <a:pt x="0" y="0"/>
                </a:moveTo>
                <a:lnTo>
                  <a:pt x="9486157" y="0"/>
                </a:lnTo>
                <a:lnTo>
                  <a:pt x="9500017" y="1841114"/>
                </a:lnTo>
                <a:lnTo>
                  <a:pt x="0" y="1680813"/>
                </a:lnTo>
                <a:lnTo>
                  <a:pt x="0" y="0"/>
                </a:lnTo>
                <a:close/>
              </a:path>
            </a:pathLst>
          </a:custGeom>
          <a:solidFill>
            <a:srgbClr val="FFD83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000000"/>
              </a:solidFill>
            </a:endParaRPr>
          </a:p>
        </p:txBody>
      </p:sp>
      <p:sp>
        <p:nvSpPr>
          <p:cNvPr id="12" name="Rectangle 12"/>
          <p:cNvSpPr/>
          <p:nvPr/>
        </p:nvSpPr>
        <p:spPr bwMode="auto">
          <a:xfrm>
            <a:off x="-28354" y="-151759"/>
            <a:ext cx="9429749" cy="1433623"/>
          </a:xfrm>
          <a:custGeom>
            <a:avLst/>
            <a:gdLst>
              <a:gd name="connsiteX0" fmla="*/ 0 w 9429749"/>
              <a:gd name="connsiteY0" fmla="*/ 0 h 1295400"/>
              <a:gd name="connsiteX1" fmla="*/ 9429749 w 9429749"/>
              <a:gd name="connsiteY1" fmla="*/ 0 h 1295400"/>
              <a:gd name="connsiteX2" fmla="*/ 9429749 w 9429749"/>
              <a:gd name="connsiteY2" fmla="*/ 1295400 h 1295400"/>
              <a:gd name="connsiteX3" fmla="*/ 0 w 9429749"/>
              <a:gd name="connsiteY3" fmla="*/ 1295400 h 1295400"/>
              <a:gd name="connsiteX4" fmla="*/ 0 w 9429749"/>
              <a:gd name="connsiteY4" fmla="*/ 0 h 1295400"/>
              <a:gd name="connsiteX0" fmla="*/ 0 w 9429749"/>
              <a:gd name="connsiteY0" fmla="*/ 0 h 1433623"/>
              <a:gd name="connsiteX1" fmla="*/ 9429749 w 9429749"/>
              <a:gd name="connsiteY1" fmla="*/ 0 h 1433623"/>
              <a:gd name="connsiteX2" fmla="*/ 9429749 w 9429749"/>
              <a:gd name="connsiteY2" fmla="*/ 1295400 h 1433623"/>
              <a:gd name="connsiteX3" fmla="*/ 0 w 9429749"/>
              <a:gd name="connsiteY3" fmla="*/ 1433623 h 1433623"/>
              <a:gd name="connsiteX4" fmla="*/ 0 w 9429749"/>
              <a:gd name="connsiteY4" fmla="*/ 0 h 1433623"/>
              <a:gd name="connsiteX0" fmla="*/ 0 w 9429749"/>
              <a:gd name="connsiteY0" fmla="*/ 0 h 1433623"/>
              <a:gd name="connsiteX1" fmla="*/ 9429749 w 9429749"/>
              <a:gd name="connsiteY1" fmla="*/ 0 h 1433623"/>
              <a:gd name="connsiteX2" fmla="*/ 9429749 w 9429749"/>
              <a:gd name="connsiteY2" fmla="*/ 1391093 h 1433623"/>
              <a:gd name="connsiteX3" fmla="*/ 0 w 9429749"/>
              <a:gd name="connsiteY3" fmla="*/ 1433623 h 1433623"/>
              <a:gd name="connsiteX4" fmla="*/ 0 w 9429749"/>
              <a:gd name="connsiteY4" fmla="*/ 0 h 1433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9749" h="1433623">
                <a:moveTo>
                  <a:pt x="0" y="0"/>
                </a:moveTo>
                <a:lnTo>
                  <a:pt x="9429749" y="0"/>
                </a:lnTo>
                <a:lnTo>
                  <a:pt x="9429749" y="1391093"/>
                </a:lnTo>
                <a:lnTo>
                  <a:pt x="0" y="1433623"/>
                </a:lnTo>
                <a:lnTo>
                  <a:pt x="0" y="0"/>
                </a:lnTo>
                <a:close/>
              </a:path>
            </a:pathLst>
          </a:custGeom>
          <a:solidFill>
            <a:srgbClr val="F5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000000"/>
              </a:solidFill>
            </a:endParaRPr>
          </a:p>
        </p:txBody>
      </p:sp>
      <p:sp>
        <p:nvSpPr>
          <p:cNvPr id="3" name="Content Placeholder 2"/>
          <p:cNvSpPr>
            <a:spLocks noGrp="1"/>
          </p:cNvSpPr>
          <p:nvPr>
            <p:ph idx="1"/>
          </p:nvPr>
        </p:nvSpPr>
        <p:spPr>
          <a:xfrm>
            <a:off x="301752" y="1947672"/>
            <a:ext cx="8229600" cy="4879848"/>
          </a:xfrm>
        </p:spPr>
        <p:txBody>
          <a:bodyPr/>
          <a:lstStyle/>
          <a:p>
            <a:pPr marL="228600" indent="-228600">
              <a:buFont typeface="Arial" panose="020B0604020202020204" pitchFamily="34" charset="0"/>
              <a:buChar char="•"/>
            </a:pPr>
            <a:r>
              <a:rPr lang="en-US" b="1" dirty="0">
                <a:solidFill>
                  <a:srgbClr val="000000"/>
                </a:solidFill>
                <a:latin typeface="Arial Narrow" panose="020B0606020202030204" pitchFamily="34" charset="0"/>
              </a:rPr>
              <a:t>Bank balance and asset information</a:t>
            </a:r>
            <a:endParaRPr lang="en-US" b="1" dirty="0">
              <a:latin typeface="Arial Narrow" panose="020B0606020202030204" pitchFamily="34" charset="0"/>
            </a:endParaRPr>
          </a:p>
          <a:p>
            <a:pPr marL="228600" indent="-228600">
              <a:buFont typeface="Arial" panose="020B0604020202020204" pitchFamily="34" charset="0"/>
              <a:buChar char="•"/>
            </a:pPr>
            <a:r>
              <a:rPr lang="en-US" b="1" dirty="0">
                <a:latin typeface="Arial Narrow" panose="020B0606020202030204" pitchFamily="34" charset="0"/>
              </a:rPr>
              <a:t>Report these assets and investments:</a:t>
            </a:r>
            <a:endParaRPr lang="en-US" sz="3600" b="1" dirty="0">
              <a:latin typeface="Arial Narrow" panose="020B0606020202030204" pitchFamily="34" charset="0"/>
            </a:endParaRPr>
          </a:p>
          <a:p>
            <a:pPr lvl="1">
              <a:buFont typeface="Arial Narrow" panose="020B0606020202030204" pitchFamily="34" charset="0"/>
              <a:buChar char="−"/>
            </a:pPr>
            <a:r>
              <a:rPr lang="en-US" kern="1200" dirty="0">
                <a:solidFill>
                  <a:srgbClr val="000000"/>
                </a:solidFill>
                <a:latin typeface="Arial Narrow" pitchFamily="34" charset="0"/>
                <a:ea typeface="+mn-ea"/>
                <a:cs typeface="+mn-cs"/>
              </a:rPr>
              <a:t>Investment property </a:t>
            </a:r>
          </a:p>
          <a:p>
            <a:pPr lvl="1">
              <a:buFont typeface="Arial Narrow" panose="020B0606020202030204" pitchFamily="34" charset="0"/>
              <a:buChar char="−"/>
            </a:pPr>
            <a:r>
              <a:rPr lang="en-US" kern="1200" dirty="0">
                <a:solidFill>
                  <a:srgbClr val="000000"/>
                </a:solidFill>
                <a:latin typeface="Arial Narrow" pitchFamily="34" charset="0"/>
                <a:ea typeface="+mn-ea"/>
                <a:cs typeface="+mn-cs"/>
              </a:rPr>
              <a:t>Trust funds</a:t>
            </a:r>
          </a:p>
          <a:p>
            <a:pPr lvl="1">
              <a:buFont typeface="Arial Narrow" panose="020B0606020202030204" pitchFamily="34" charset="0"/>
              <a:buChar char="−"/>
            </a:pPr>
            <a:r>
              <a:rPr lang="en-US" kern="1200" dirty="0">
                <a:solidFill>
                  <a:srgbClr val="000000"/>
                </a:solidFill>
                <a:latin typeface="Arial Narrow" pitchFamily="34" charset="0"/>
                <a:ea typeface="+mn-ea"/>
                <a:cs typeface="+mn-cs"/>
              </a:rPr>
              <a:t>CDs (Certificates of Deposits)</a:t>
            </a:r>
          </a:p>
          <a:p>
            <a:pPr lvl="1">
              <a:buFont typeface="Arial Narrow" panose="020B0606020202030204" pitchFamily="34" charset="0"/>
              <a:buChar char="−"/>
            </a:pPr>
            <a:r>
              <a:rPr lang="en-US" kern="1200" dirty="0">
                <a:solidFill>
                  <a:srgbClr val="000000"/>
                </a:solidFill>
                <a:latin typeface="Arial Narrow" pitchFamily="34" charset="0"/>
                <a:ea typeface="+mn-ea"/>
                <a:cs typeface="+mn-cs"/>
              </a:rPr>
              <a:t>Stocks and bonds</a:t>
            </a:r>
          </a:p>
          <a:p>
            <a:pPr lvl="1">
              <a:buFont typeface="Arial Narrow" panose="020B0606020202030204" pitchFamily="34" charset="0"/>
              <a:buChar char="−"/>
            </a:pPr>
            <a:r>
              <a:rPr lang="en-US" kern="1200" dirty="0">
                <a:solidFill>
                  <a:srgbClr val="000000"/>
                </a:solidFill>
                <a:latin typeface="Arial Narrow" pitchFamily="34" charset="0"/>
                <a:ea typeface="+mn-ea"/>
                <a:cs typeface="+mn-cs"/>
              </a:rPr>
              <a:t>UGMAs and UTMAs that you own</a:t>
            </a:r>
          </a:p>
          <a:p>
            <a:pPr lvl="1">
              <a:buFont typeface="Arial Narrow" panose="020B0606020202030204" pitchFamily="34" charset="0"/>
              <a:buChar char="−"/>
            </a:pPr>
            <a:r>
              <a:rPr lang="en-US" kern="1200" dirty="0">
                <a:solidFill>
                  <a:srgbClr val="000000"/>
                </a:solidFill>
                <a:latin typeface="Arial Narrow" pitchFamily="34" charset="0"/>
                <a:ea typeface="+mn-ea"/>
                <a:cs typeface="+mn-cs"/>
              </a:rPr>
              <a:t>529 education savings plans</a:t>
            </a:r>
          </a:p>
          <a:p>
            <a:pPr lvl="1">
              <a:buFont typeface="Arial Narrow" panose="020B0606020202030204" pitchFamily="34" charset="0"/>
              <a:buChar char="−"/>
            </a:pPr>
            <a:r>
              <a:rPr lang="en-US" kern="1200" dirty="0">
                <a:solidFill>
                  <a:srgbClr val="000000"/>
                </a:solidFill>
                <a:latin typeface="Arial Narrow" pitchFamily="34" charset="0"/>
                <a:ea typeface="+mn-ea"/>
                <a:cs typeface="+mn-cs"/>
              </a:rPr>
              <a:t>Current business or investment farm</a:t>
            </a:r>
          </a:p>
        </p:txBody>
      </p:sp>
      <p:sp>
        <p:nvSpPr>
          <p:cNvPr id="9" name="Title 5">
            <a:extLst>
              <a:ext uri="{FF2B5EF4-FFF2-40B4-BE49-F238E27FC236}">
                <a16:creationId xmlns:a16="http://schemas.microsoft.com/office/drawing/2014/main" id="{15419145-3208-419C-9FE7-413F7B53CD8D}"/>
              </a:ext>
            </a:extLst>
          </p:cNvPr>
          <p:cNvSpPr>
            <a:spLocks noGrp="1"/>
          </p:cNvSpPr>
          <p:nvPr>
            <p:ph type="title"/>
          </p:nvPr>
        </p:nvSpPr>
        <p:spPr>
          <a:xfrm>
            <a:off x="228600" y="0"/>
            <a:ext cx="8410796" cy="1143000"/>
          </a:xfrm>
        </p:spPr>
        <p:txBody>
          <a:bodyPr/>
          <a:lstStyle/>
          <a:p>
            <a:pPr algn="l" rtl="0" fontAlgn="base"/>
            <a:r>
              <a:rPr lang="en-US" sz="1800" b="0" i="0" kern="1200" dirty="0">
                <a:solidFill>
                  <a:srgbClr val="000000"/>
                </a:solidFill>
                <a:effectLst/>
                <a:latin typeface="Arial Black" panose="020B0A04020102020204" pitchFamily="34" charset="0"/>
                <a:ea typeface="+mn-ea"/>
                <a:cs typeface="+mn-cs"/>
              </a:rPr>
              <a:t>Section 2:</a:t>
            </a:r>
            <a:br>
              <a:rPr lang="en-US" sz="1800" b="0" i="0" kern="1200" dirty="0">
                <a:solidFill>
                  <a:srgbClr val="000000"/>
                </a:solidFill>
                <a:effectLst/>
                <a:latin typeface="Arial Black" panose="020B0A04020102020204" pitchFamily="34" charset="0"/>
                <a:ea typeface="+mn-ea"/>
                <a:cs typeface="+mn-cs"/>
              </a:rPr>
            </a:br>
            <a:r>
              <a:rPr lang="en-US" sz="3600" b="0" i="0" kern="1200" dirty="0">
                <a:solidFill>
                  <a:srgbClr val="000000"/>
                </a:solidFill>
                <a:effectLst/>
                <a:latin typeface="Arial Black" panose="020B0A04020102020204" pitchFamily="34" charset="0"/>
                <a:ea typeface="+mn-ea"/>
                <a:cs typeface="+mn-cs"/>
              </a:rPr>
              <a:t>Student Financial Information</a:t>
            </a:r>
            <a:endParaRPr lang="en-US" dirty="0">
              <a:solidFill>
                <a:srgbClr val="000000"/>
              </a:solidFill>
              <a:effectLst/>
            </a:endParaRPr>
          </a:p>
        </p:txBody>
      </p:sp>
      <p:pic>
        <p:nvPicPr>
          <p:cNvPr id="8" name="Picture 7">
            <a:extLst>
              <a:ext uri="{FF2B5EF4-FFF2-40B4-BE49-F238E27FC236}">
                <a16:creationId xmlns:a16="http://schemas.microsoft.com/office/drawing/2014/main" id="{97457B54-E38F-429D-9565-4EDEBF7A3E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88720"/>
            <a:ext cx="9153144" cy="588852"/>
          </a:xfrm>
          <a:prstGeom prst="rect">
            <a:avLst/>
          </a:prstGeom>
        </p:spPr>
      </p:pic>
    </p:spTree>
    <p:extLst>
      <p:ext uri="{BB962C8B-B14F-4D97-AF65-F5344CB8AC3E}">
        <p14:creationId xmlns:p14="http://schemas.microsoft.com/office/powerpoint/2010/main" val="242097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500"/>
                                        <p:tgtEl>
                                          <p:spTgt spid="3">
                                            <p:txEl>
                                              <p:pRg st="3" end="3"/>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left)">
                                      <p:cBhvr>
                                        <p:cTn id="19" dur="500"/>
                                        <p:tgtEl>
                                          <p:spTgt spid="3">
                                            <p:txEl>
                                              <p:pRg st="4" end="4"/>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left)">
                                      <p:cBhvr>
                                        <p:cTn id="22" dur="500"/>
                                        <p:tgtEl>
                                          <p:spTgt spid="3">
                                            <p:txEl>
                                              <p:pRg st="5" end="5"/>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wipe(left)">
                                      <p:cBhvr>
                                        <p:cTn id="25" dur="500"/>
                                        <p:tgtEl>
                                          <p:spTgt spid="3">
                                            <p:txEl>
                                              <p:pRg st="6" end="6"/>
                                            </p:tx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wipe(left)">
                                      <p:cBhvr>
                                        <p:cTn id="28" dur="500"/>
                                        <p:tgtEl>
                                          <p:spTgt spid="3">
                                            <p:txEl>
                                              <p:pRg st="7" end="7"/>
                                            </p:tx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wipe(left)">
                                      <p:cBhvr>
                                        <p:cTn id="3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A3EDFF"/>
        </a:solidFill>
        <a:effectLst/>
      </p:bgPr>
    </p:bg>
    <p:spTree>
      <p:nvGrpSpPr>
        <p:cNvPr id="1" name=""/>
        <p:cNvGrpSpPr/>
        <p:nvPr/>
      </p:nvGrpSpPr>
      <p:grpSpPr>
        <a:xfrm>
          <a:off x="0" y="0"/>
          <a:ext cx="0" cy="0"/>
          <a:chOff x="0" y="0"/>
          <a:chExt cx="0" cy="0"/>
        </a:xfrm>
      </p:grpSpPr>
      <p:sp>
        <p:nvSpPr>
          <p:cNvPr id="11" name="Rectangle 2"/>
          <p:cNvSpPr/>
          <p:nvPr/>
        </p:nvSpPr>
        <p:spPr bwMode="auto">
          <a:xfrm rot="21440805">
            <a:off x="-114878" y="-390702"/>
            <a:ext cx="9500017" cy="1841114"/>
          </a:xfrm>
          <a:custGeom>
            <a:avLst/>
            <a:gdLst>
              <a:gd name="connsiteX0" fmla="*/ 0 w 9486157"/>
              <a:gd name="connsiteY0" fmla="*/ 0 h 1680813"/>
              <a:gd name="connsiteX1" fmla="*/ 9486157 w 9486157"/>
              <a:gd name="connsiteY1" fmla="*/ 0 h 1680813"/>
              <a:gd name="connsiteX2" fmla="*/ 9486157 w 9486157"/>
              <a:gd name="connsiteY2" fmla="*/ 1680813 h 1680813"/>
              <a:gd name="connsiteX3" fmla="*/ 0 w 9486157"/>
              <a:gd name="connsiteY3" fmla="*/ 1680813 h 1680813"/>
              <a:gd name="connsiteX4" fmla="*/ 0 w 9486157"/>
              <a:gd name="connsiteY4" fmla="*/ 0 h 1680813"/>
              <a:gd name="connsiteX0" fmla="*/ 0 w 9500017"/>
              <a:gd name="connsiteY0" fmla="*/ 0 h 1841114"/>
              <a:gd name="connsiteX1" fmla="*/ 9486157 w 9500017"/>
              <a:gd name="connsiteY1" fmla="*/ 0 h 1841114"/>
              <a:gd name="connsiteX2" fmla="*/ 9500017 w 9500017"/>
              <a:gd name="connsiteY2" fmla="*/ 1841114 h 1841114"/>
              <a:gd name="connsiteX3" fmla="*/ 0 w 9500017"/>
              <a:gd name="connsiteY3" fmla="*/ 1680813 h 1841114"/>
              <a:gd name="connsiteX4" fmla="*/ 0 w 9500017"/>
              <a:gd name="connsiteY4" fmla="*/ 0 h 1841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0017" h="1841114">
                <a:moveTo>
                  <a:pt x="0" y="0"/>
                </a:moveTo>
                <a:lnTo>
                  <a:pt x="9486157" y="0"/>
                </a:lnTo>
                <a:lnTo>
                  <a:pt x="9500017" y="1841114"/>
                </a:lnTo>
                <a:lnTo>
                  <a:pt x="0" y="1680813"/>
                </a:lnTo>
                <a:lnTo>
                  <a:pt x="0" y="0"/>
                </a:lnTo>
                <a:close/>
              </a:path>
            </a:pathLst>
          </a:custGeom>
          <a:solidFill>
            <a:srgbClr val="FFD83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000000"/>
              </a:solidFill>
            </a:endParaRPr>
          </a:p>
        </p:txBody>
      </p:sp>
      <p:sp>
        <p:nvSpPr>
          <p:cNvPr id="12" name="Rectangle 12"/>
          <p:cNvSpPr/>
          <p:nvPr/>
        </p:nvSpPr>
        <p:spPr bwMode="auto">
          <a:xfrm>
            <a:off x="-28354" y="-151759"/>
            <a:ext cx="9429749" cy="1433623"/>
          </a:xfrm>
          <a:custGeom>
            <a:avLst/>
            <a:gdLst>
              <a:gd name="connsiteX0" fmla="*/ 0 w 9429749"/>
              <a:gd name="connsiteY0" fmla="*/ 0 h 1295400"/>
              <a:gd name="connsiteX1" fmla="*/ 9429749 w 9429749"/>
              <a:gd name="connsiteY1" fmla="*/ 0 h 1295400"/>
              <a:gd name="connsiteX2" fmla="*/ 9429749 w 9429749"/>
              <a:gd name="connsiteY2" fmla="*/ 1295400 h 1295400"/>
              <a:gd name="connsiteX3" fmla="*/ 0 w 9429749"/>
              <a:gd name="connsiteY3" fmla="*/ 1295400 h 1295400"/>
              <a:gd name="connsiteX4" fmla="*/ 0 w 9429749"/>
              <a:gd name="connsiteY4" fmla="*/ 0 h 1295400"/>
              <a:gd name="connsiteX0" fmla="*/ 0 w 9429749"/>
              <a:gd name="connsiteY0" fmla="*/ 0 h 1433623"/>
              <a:gd name="connsiteX1" fmla="*/ 9429749 w 9429749"/>
              <a:gd name="connsiteY1" fmla="*/ 0 h 1433623"/>
              <a:gd name="connsiteX2" fmla="*/ 9429749 w 9429749"/>
              <a:gd name="connsiteY2" fmla="*/ 1295400 h 1433623"/>
              <a:gd name="connsiteX3" fmla="*/ 0 w 9429749"/>
              <a:gd name="connsiteY3" fmla="*/ 1433623 h 1433623"/>
              <a:gd name="connsiteX4" fmla="*/ 0 w 9429749"/>
              <a:gd name="connsiteY4" fmla="*/ 0 h 1433623"/>
              <a:gd name="connsiteX0" fmla="*/ 0 w 9429749"/>
              <a:gd name="connsiteY0" fmla="*/ 0 h 1433623"/>
              <a:gd name="connsiteX1" fmla="*/ 9429749 w 9429749"/>
              <a:gd name="connsiteY1" fmla="*/ 0 h 1433623"/>
              <a:gd name="connsiteX2" fmla="*/ 9429749 w 9429749"/>
              <a:gd name="connsiteY2" fmla="*/ 1391093 h 1433623"/>
              <a:gd name="connsiteX3" fmla="*/ 0 w 9429749"/>
              <a:gd name="connsiteY3" fmla="*/ 1433623 h 1433623"/>
              <a:gd name="connsiteX4" fmla="*/ 0 w 9429749"/>
              <a:gd name="connsiteY4" fmla="*/ 0 h 1433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9749" h="1433623">
                <a:moveTo>
                  <a:pt x="0" y="0"/>
                </a:moveTo>
                <a:lnTo>
                  <a:pt x="9429749" y="0"/>
                </a:lnTo>
                <a:lnTo>
                  <a:pt x="9429749" y="1391093"/>
                </a:lnTo>
                <a:lnTo>
                  <a:pt x="0" y="1433623"/>
                </a:lnTo>
                <a:lnTo>
                  <a:pt x="0" y="0"/>
                </a:lnTo>
                <a:close/>
              </a:path>
            </a:pathLst>
          </a:custGeom>
          <a:solidFill>
            <a:srgbClr val="F5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000000"/>
              </a:solidFill>
            </a:endParaRPr>
          </a:p>
        </p:txBody>
      </p:sp>
      <p:sp>
        <p:nvSpPr>
          <p:cNvPr id="2" name="Content Placeholder 1"/>
          <p:cNvSpPr>
            <a:spLocks noGrp="1"/>
          </p:cNvSpPr>
          <p:nvPr>
            <p:ph idx="1"/>
          </p:nvPr>
        </p:nvSpPr>
        <p:spPr>
          <a:xfrm>
            <a:off x="301752" y="1947672"/>
            <a:ext cx="8613649" cy="4956047"/>
          </a:xfrm>
        </p:spPr>
        <p:txBody>
          <a:bodyPr/>
          <a:lstStyle/>
          <a:p>
            <a:pPr marL="228600" indent="-228600">
              <a:buFont typeface="Arial" panose="020B0604020202020204" pitchFamily="34" charset="0"/>
              <a:buChar char="•"/>
            </a:pPr>
            <a:r>
              <a:rPr lang="en-US" b="1" dirty="0">
                <a:latin typeface="Arial Narrow" panose="020B0606020202030204" pitchFamily="34" charset="0"/>
              </a:rPr>
              <a:t>Do NOT report these assets or investments:</a:t>
            </a:r>
          </a:p>
          <a:p>
            <a:pPr marL="685800" lvl="1" indent="-228600">
              <a:buFont typeface="Arial Narrow" panose="020B0606020202030204" pitchFamily="34" charset="0"/>
              <a:buChar char="−"/>
            </a:pPr>
            <a:r>
              <a:rPr lang="en-US" kern="1200" dirty="0">
                <a:solidFill>
                  <a:srgbClr val="000000"/>
                </a:solidFill>
                <a:latin typeface="Arial Narrow" pitchFamily="34" charset="0"/>
                <a:ea typeface="+mn-ea"/>
                <a:cs typeface="+mn-cs"/>
              </a:rPr>
              <a:t>The home you live in</a:t>
            </a:r>
          </a:p>
          <a:p>
            <a:pPr marL="685800" lvl="1" indent="-228600">
              <a:buFont typeface="Arial Narrow" panose="020B0606020202030204" pitchFamily="34" charset="0"/>
              <a:buChar char="−"/>
            </a:pPr>
            <a:r>
              <a:rPr lang="en-US" kern="1200" dirty="0">
                <a:solidFill>
                  <a:srgbClr val="000000"/>
                </a:solidFill>
                <a:latin typeface="Arial Narrow" pitchFamily="34" charset="0"/>
                <a:ea typeface="+mn-ea"/>
                <a:cs typeface="+mn-cs"/>
              </a:rPr>
              <a:t>A farm you live on and materially operate</a:t>
            </a:r>
          </a:p>
          <a:p>
            <a:pPr marL="685800" lvl="1" indent="-228600">
              <a:buFont typeface="Arial Narrow" panose="020B0606020202030204" pitchFamily="34" charset="0"/>
              <a:buChar char="−"/>
            </a:pPr>
            <a:r>
              <a:rPr lang="en-US" kern="1200" dirty="0">
                <a:solidFill>
                  <a:srgbClr val="000000"/>
                </a:solidFill>
                <a:latin typeface="Arial Narrow" pitchFamily="34" charset="0"/>
                <a:ea typeface="+mn-ea"/>
                <a:cs typeface="+mn-cs"/>
              </a:rPr>
              <a:t>Life insurance</a:t>
            </a:r>
          </a:p>
          <a:p>
            <a:pPr marL="685800" lvl="1" indent="-228600">
              <a:buFont typeface="Arial Narrow" panose="020B0606020202030204" pitchFamily="34" charset="0"/>
              <a:buChar char="−"/>
            </a:pPr>
            <a:r>
              <a:rPr lang="en-US" kern="1200" dirty="0">
                <a:solidFill>
                  <a:srgbClr val="000000"/>
                </a:solidFill>
                <a:latin typeface="Arial Narrow" pitchFamily="34" charset="0"/>
                <a:ea typeface="+mn-ea"/>
                <a:cs typeface="+mn-cs"/>
              </a:rPr>
              <a:t>Retirement accounts (e.g., 401(k), pensions, Keogh, IRAs)</a:t>
            </a:r>
          </a:p>
          <a:p>
            <a:pPr marL="685800" lvl="1" indent="-228600">
              <a:buFont typeface="Arial Narrow" panose="020B0606020202030204" pitchFamily="34" charset="0"/>
              <a:buChar char="−"/>
            </a:pPr>
            <a:r>
              <a:rPr lang="en-US" kern="1200" dirty="0">
                <a:solidFill>
                  <a:srgbClr val="000000"/>
                </a:solidFill>
                <a:latin typeface="Arial Narrow" pitchFamily="34" charset="0"/>
                <a:ea typeface="+mn-ea"/>
                <a:cs typeface="+mn-cs"/>
              </a:rPr>
              <a:t>The value of a small business if your family </a:t>
            </a:r>
            <a:br>
              <a:rPr lang="en-US" kern="1200" dirty="0">
                <a:solidFill>
                  <a:srgbClr val="000000"/>
                </a:solidFill>
                <a:latin typeface="Arial Narrow" pitchFamily="34" charset="0"/>
                <a:ea typeface="+mn-ea"/>
                <a:cs typeface="+mn-cs"/>
              </a:rPr>
            </a:br>
            <a:r>
              <a:rPr lang="en-US" kern="1200" dirty="0">
                <a:solidFill>
                  <a:srgbClr val="000000"/>
                </a:solidFill>
                <a:latin typeface="Arial Narrow" pitchFamily="34" charset="0"/>
                <a:ea typeface="+mn-ea"/>
                <a:cs typeface="+mn-cs"/>
              </a:rPr>
              <a:t>owns and controls more than 50% of the business </a:t>
            </a:r>
            <a:br>
              <a:rPr lang="en-US" kern="1200" dirty="0">
                <a:solidFill>
                  <a:srgbClr val="000000"/>
                </a:solidFill>
                <a:latin typeface="Arial Narrow" pitchFamily="34" charset="0"/>
                <a:ea typeface="+mn-ea"/>
                <a:cs typeface="+mn-cs"/>
              </a:rPr>
            </a:br>
            <a:r>
              <a:rPr lang="en-US" kern="1200" dirty="0">
                <a:solidFill>
                  <a:srgbClr val="000000"/>
                </a:solidFill>
                <a:latin typeface="Arial Narrow" pitchFamily="34" charset="0"/>
                <a:ea typeface="+mn-ea"/>
                <a:cs typeface="+mn-cs"/>
              </a:rPr>
              <a:t>and the business has fewer than 100 full-time </a:t>
            </a:r>
            <a:br>
              <a:rPr lang="en-US" kern="1200" dirty="0">
                <a:solidFill>
                  <a:srgbClr val="000000"/>
                </a:solidFill>
                <a:latin typeface="Arial Narrow" pitchFamily="34" charset="0"/>
                <a:ea typeface="+mn-ea"/>
                <a:cs typeface="+mn-cs"/>
              </a:rPr>
            </a:br>
            <a:r>
              <a:rPr lang="en-US" kern="1200" dirty="0">
                <a:solidFill>
                  <a:srgbClr val="000000"/>
                </a:solidFill>
                <a:latin typeface="Arial Narrow" pitchFamily="34" charset="0"/>
                <a:ea typeface="+mn-ea"/>
                <a:cs typeface="+mn-cs"/>
              </a:rPr>
              <a:t>or full-time equivalent employees.</a:t>
            </a:r>
          </a:p>
        </p:txBody>
      </p:sp>
      <p:sp>
        <p:nvSpPr>
          <p:cNvPr id="9" name="Title 5">
            <a:extLst>
              <a:ext uri="{FF2B5EF4-FFF2-40B4-BE49-F238E27FC236}">
                <a16:creationId xmlns:a16="http://schemas.microsoft.com/office/drawing/2014/main" id="{F4B8E937-407B-4C97-9A7B-76EC14A480CE}"/>
              </a:ext>
            </a:extLst>
          </p:cNvPr>
          <p:cNvSpPr>
            <a:spLocks noGrp="1"/>
          </p:cNvSpPr>
          <p:nvPr>
            <p:ph type="title"/>
          </p:nvPr>
        </p:nvSpPr>
        <p:spPr>
          <a:xfrm>
            <a:off x="228600" y="0"/>
            <a:ext cx="8410796" cy="1143000"/>
          </a:xfrm>
        </p:spPr>
        <p:txBody>
          <a:bodyPr/>
          <a:lstStyle/>
          <a:p>
            <a:pPr algn="l" rtl="0" fontAlgn="base"/>
            <a:r>
              <a:rPr lang="en-US" sz="1800" b="0" i="0" kern="1200" dirty="0">
                <a:solidFill>
                  <a:srgbClr val="000000"/>
                </a:solidFill>
                <a:effectLst/>
                <a:latin typeface="Arial Black" panose="020B0A04020102020204" pitchFamily="34" charset="0"/>
                <a:ea typeface="+mn-ea"/>
                <a:cs typeface="+mn-cs"/>
              </a:rPr>
              <a:t>Section 2:</a:t>
            </a:r>
            <a:br>
              <a:rPr lang="en-US" sz="1800" b="0" i="0" kern="1200" dirty="0">
                <a:solidFill>
                  <a:srgbClr val="000000"/>
                </a:solidFill>
                <a:effectLst/>
                <a:latin typeface="Arial Black" panose="020B0A04020102020204" pitchFamily="34" charset="0"/>
                <a:ea typeface="+mn-ea"/>
                <a:cs typeface="+mn-cs"/>
              </a:rPr>
            </a:br>
            <a:r>
              <a:rPr lang="en-US" sz="3600" b="0" i="0" kern="1200" dirty="0">
                <a:solidFill>
                  <a:srgbClr val="000000"/>
                </a:solidFill>
                <a:effectLst/>
                <a:latin typeface="Arial Black" panose="020B0A04020102020204" pitchFamily="34" charset="0"/>
                <a:ea typeface="+mn-ea"/>
                <a:cs typeface="+mn-cs"/>
              </a:rPr>
              <a:t>Student Financial Information</a:t>
            </a:r>
            <a:endParaRPr lang="en-US" dirty="0">
              <a:solidFill>
                <a:srgbClr val="000000"/>
              </a:solidFill>
              <a:effectLst/>
            </a:endParaRPr>
          </a:p>
        </p:txBody>
      </p:sp>
      <p:pic>
        <p:nvPicPr>
          <p:cNvPr id="8" name="Picture 7">
            <a:extLst>
              <a:ext uri="{FF2B5EF4-FFF2-40B4-BE49-F238E27FC236}">
                <a16:creationId xmlns:a16="http://schemas.microsoft.com/office/drawing/2014/main" id="{9EF2A374-EA65-46E6-948A-984B2A5629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88720"/>
            <a:ext cx="9153144" cy="588852"/>
          </a:xfrm>
          <a:prstGeom prst="rect">
            <a:avLst/>
          </a:prstGeom>
        </p:spPr>
      </p:pic>
    </p:spTree>
    <p:extLst>
      <p:ext uri="{BB962C8B-B14F-4D97-AF65-F5344CB8AC3E}">
        <p14:creationId xmlns:p14="http://schemas.microsoft.com/office/powerpoint/2010/main" val="257291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left)">
                                      <p:cBhvr>
                                        <p:cTn id="10" dur="500"/>
                                        <p:tgtEl>
                                          <p:spTgt spid="2">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left)">
                                      <p:cBhvr>
                                        <p:cTn id="13" dur="500"/>
                                        <p:tgtEl>
                                          <p:spTgt spid="2">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wipe(left)">
                                      <p:cBhvr>
                                        <p:cTn id="16" dur="500"/>
                                        <p:tgtEl>
                                          <p:spTgt spid="2">
                                            <p:txEl>
                                              <p:pRg st="3" end="3"/>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wipe(left)">
                                      <p:cBhvr>
                                        <p:cTn id="19" dur="500"/>
                                        <p:tgtEl>
                                          <p:spTgt spid="2">
                                            <p:txEl>
                                              <p:pRg st="4" end="4"/>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wipe(left)">
                                      <p:cBhvr>
                                        <p:cTn id="2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59F1A"/>
        </a:solidFill>
        <a:effectLst/>
      </p:bgPr>
    </p:bg>
    <p:spTree>
      <p:nvGrpSpPr>
        <p:cNvPr id="1" name=""/>
        <p:cNvGrpSpPr/>
        <p:nvPr/>
      </p:nvGrpSpPr>
      <p:grpSpPr>
        <a:xfrm>
          <a:off x="0" y="0"/>
          <a:ext cx="0" cy="0"/>
          <a:chOff x="0" y="0"/>
          <a:chExt cx="0" cy="0"/>
        </a:xfrm>
      </p:grpSpPr>
      <p:pic>
        <p:nvPicPr>
          <p:cNvPr id="2078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738437" y="3319463"/>
            <a:ext cx="13077825" cy="495300"/>
          </a:xfrm>
          <a:prstGeom prst="rect">
            <a:avLst/>
          </a:prstGeom>
          <a:noFill/>
          <a:extLst>
            <a:ext uri="{909E8E84-426E-40DD-AFC4-6F175D3DCCD1}">
              <a14:hiddenFill xmlns:a14="http://schemas.microsoft.com/office/drawing/2010/main">
                <a:solidFill>
                  <a:srgbClr val="FFFFFF"/>
                </a:solidFill>
              </a14:hiddenFill>
            </a:ext>
          </a:extLst>
        </p:spPr>
      </p:pic>
      <p:pic>
        <p:nvPicPr>
          <p:cNvPr id="20787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538913" y="5910263"/>
            <a:ext cx="13077825" cy="495300"/>
          </a:xfrm>
          <a:prstGeom prst="rect">
            <a:avLst/>
          </a:prstGeom>
          <a:noFill/>
          <a:extLst>
            <a:ext uri="{909E8E84-426E-40DD-AFC4-6F175D3DCCD1}">
              <a14:hiddenFill xmlns:a14="http://schemas.microsoft.com/office/drawing/2010/main">
                <a:solidFill>
                  <a:srgbClr val="FFFFFF"/>
                </a:solidFill>
              </a14:hiddenFill>
            </a:ext>
          </a:extLst>
        </p:spPr>
      </p:pic>
      <p:pic>
        <p:nvPicPr>
          <p:cNvPr id="20788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62100"/>
            <a:ext cx="13077825" cy="4953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2"/>
          <p:cNvSpPr/>
          <p:nvPr/>
        </p:nvSpPr>
        <p:spPr bwMode="auto">
          <a:xfrm rot="21440805">
            <a:off x="-114878" y="-390702"/>
            <a:ext cx="9500017" cy="1841114"/>
          </a:xfrm>
          <a:custGeom>
            <a:avLst/>
            <a:gdLst>
              <a:gd name="connsiteX0" fmla="*/ 0 w 9486157"/>
              <a:gd name="connsiteY0" fmla="*/ 0 h 1680813"/>
              <a:gd name="connsiteX1" fmla="*/ 9486157 w 9486157"/>
              <a:gd name="connsiteY1" fmla="*/ 0 h 1680813"/>
              <a:gd name="connsiteX2" fmla="*/ 9486157 w 9486157"/>
              <a:gd name="connsiteY2" fmla="*/ 1680813 h 1680813"/>
              <a:gd name="connsiteX3" fmla="*/ 0 w 9486157"/>
              <a:gd name="connsiteY3" fmla="*/ 1680813 h 1680813"/>
              <a:gd name="connsiteX4" fmla="*/ 0 w 9486157"/>
              <a:gd name="connsiteY4" fmla="*/ 0 h 1680813"/>
              <a:gd name="connsiteX0" fmla="*/ 0 w 9500017"/>
              <a:gd name="connsiteY0" fmla="*/ 0 h 1841114"/>
              <a:gd name="connsiteX1" fmla="*/ 9486157 w 9500017"/>
              <a:gd name="connsiteY1" fmla="*/ 0 h 1841114"/>
              <a:gd name="connsiteX2" fmla="*/ 9500017 w 9500017"/>
              <a:gd name="connsiteY2" fmla="*/ 1841114 h 1841114"/>
              <a:gd name="connsiteX3" fmla="*/ 0 w 9500017"/>
              <a:gd name="connsiteY3" fmla="*/ 1680813 h 1841114"/>
              <a:gd name="connsiteX4" fmla="*/ 0 w 9500017"/>
              <a:gd name="connsiteY4" fmla="*/ 0 h 1841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0017" h="1841114">
                <a:moveTo>
                  <a:pt x="0" y="0"/>
                </a:moveTo>
                <a:lnTo>
                  <a:pt x="9486157" y="0"/>
                </a:lnTo>
                <a:lnTo>
                  <a:pt x="9500017" y="1841114"/>
                </a:lnTo>
                <a:lnTo>
                  <a:pt x="0" y="1680813"/>
                </a:lnTo>
                <a:lnTo>
                  <a:pt x="0" y="0"/>
                </a:lnTo>
                <a:close/>
              </a:path>
            </a:pathLst>
          </a:custGeom>
          <a:solidFill>
            <a:srgbClr val="D9E78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dirty="0">
              <a:ln>
                <a:noFill/>
              </a:ln>
              <a:solidFill>
                <a:schemeClr val="tx1"/>
              </a:solidFill>
              <a:effectLst/>
              <a:latin typeface="Arial" charset="0"/>
            </a:endParaRPr>
          </a:p>
        </p:txBody>
      </p:sp>
      <p:sp>
        <p:nvSpPr>
          <p:cNvPr id="16" name="Rectangle 12"/>
          <p:cNvSpPr/>
          <p:nvPr/>
        </p:nvSpPr>
        <p:spPr bwMode="auto">
          <a:xfrm>
            <a:off x="-28354" y="-151759"/>
            <a:ext cx="9429749" cy="1433623"/>
          </a:xfrm>
          <a:custGeom>
            <a:avLst/>
            <a:gdLst>
              <a:gd name="connsiteX0" fmla="*/ 0 w 9429749"/>
              <a:gd name="connsiteY0" fmla="*/ 0 h 1295400"/>
              <a:gd name="connsiteX1" fmla="*/ 9429749 w 9429749"/>
              <a:gd name="connsiteY1" fmla="*/ 0 h 1295400"/>
              <a:gd name="connsiteX2" fmla="*/ 9429749 w 9429749"/>
              <a:gd name="connsiteY2" fmla="*/ 1295400 h 1295400"/>
              <a:gd name="connsiteX3" fmla="*/ 0 w 9429749"/>
              <a:gd name="connsiteY3" fmla="*/ 1295400 h 1295400"/>
              <a:gd name="connsiteX4" fmla="*/ 0 w 9429749"/>
              <a:gd name="connsiteY4" fmla="*/ 0 h 1295400"/>
              <a:gd name="connsiteX0" fmla="*/ 0 w 9429749"/>
              <a:gd name="connsiteY0" fmla="*/ 0 h 1433623"/>
              <a:gd name="connsiteX1" fmla="*/ 9429749 w 9429749"/>
              <a:gd name="connsiteY1" fmla="*/ 0 h 1433623"/>
              <a:gd name="connsiteX2" fmla="*/ 9429749 w 9429749"/>
              <a:gd name="connsiteY2" fmla="*/ 1295400 h 1433623"/>
              <a:gd name="connsiteX3" fmla="*/ 0 w 9429749"/>
              <a:gd name="connsiteY3" fmla="*/ 1433623 h 1433623"/>
              <a:gd name="connsiteX4" fmla="*/ 0 w 9429749"/>
              <a:gd name="connsiteY4" fmla="*/ 0 h 1433623"/>
              <a:gd name="connsiteX0" fmla="*/ 0 w 9429749"/>
              <a:gd name="connsiteY0" fmla="*/ 0 h 1433623"/>
              <a:gd name="connsiteX1" fmla="*/ 9429749 w 9429749"/>
              <a:gd name="connsiteY1" fmla="*/ 0 h 1433623"/>
              <a:gd name="connsiteX2" fmla="*/ 9429749 w 9429749"/>
              <a:gd name="connsiteY2" fmla="*/ 1391093 h 1433623"/>
              <a:gd name="connsiteX3" fmla="*/ 0 w 9429749"/>
              <a:gd name="connsiteY3" fmla="*/ 1433623 h 1433623"/>
              <a:gd name="connsiteX4" fmla="*/ 0 w 9429749"/>
              <a:gd name="connsiteY4" fmla="*/ 0 h 1433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9749" h="1433623">
                <a:moveTo>
                  <a:pt x="0" y="0"/>
                </a:moveTo>
                <a:lnTo>
                  <a:pt x="9429749" y="0"/>
                </a:lnTo>
                <a:lnTo>
                  <a:pt x="9429749" y="1391093"/>
                </a:lnTo>
                <a:lnTo>
                  <a:pt x="0" y="1433623"/>
                </a:lnTo>
                <a:lnTo>
                  <a:pt x="0" y="0"/>
                </a:lnTo>
                <a:close/>
              </a:path>
            </a:pathLst>
          </a:custGeom>
          <a:solidFill>
            <a:srgbClr val="C0DA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dirty="0">
              <a:ln>
                <a:noFill/>
              </a:ln>
              <a:solidFill>
                <a:schemeClr val="tx1"/>
              </a:solidFill>
              <a:effectLst/>
              <a:latin typeface="Arial" charset="0"/>
            </a:endParaRPr>
          </a:p>
        </p:txBody>
      </p:sp>
      <p:sp>
        <p:nvSpPr>
          <p:cNvPr id="14" name="Rectangle 213"/>
          <p:cNvSpPr>
            <a:spLocks noChangeArrowheads="1"/>
          </p:cNvSpPr>
          <p:nvPr/>
        </p:nvSpPr>
        <p:spPr bwMode="auto">
          <a:xfrm>
            <a:off x="659296" y="3338513"/>
            <a:ext cx="228600" cy="228600"/>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29" name="Rectangle 213"/>
          <p:cNvSpPr>
            <a:spLocks noChangeArrowheads="1"/>
          </p:cNvSpPr>
          <p:nvPr/>
        </p:nvSpPr>
        <p:spPr bwMode="auto">
          <a:xfrm>
            <a:off x="659296" y="3886200"/>
            <a:ext cx="228600" cy="228600"/>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30" name="Rectangle 213"/>
          <p:cNvSpPr>
            <a:spLocks noChangeArrowheads="1"/>
          </p:cNvSpPr>
          <p:nvPr/>
        </p:nvSpPr>
        <p:spPr bwMode="auto">
          <a:xfrm>
            <a:off x="659296" y="4360673"/>
            <a:ext cx="228600" cy="228600"/>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31" name="Rectangle 213"/>
          <p:cNvSpPr>
            <a:spLocks noChangeArrowheads="1"/>
          </p:cNvSpPr>
          <p:nvPr/>
        </p:nvSpPr>
        <p:spPr bwMode="auto">
          <a:xfrm>
            <a:off x="659296" y="5181600"/>
            <a:ext cx="228600" cy="228600"/>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32" name="Rectangle 213"/>
          <p:cNvSpPr>
            <a:spLocks noChangeArrowheads="1"/>
          </p:cNvSpPr>
          <p:nvPr/>
        </p:nvSpPr>
        <p:spPr bwMode="auto">
          <a:xfrm>
            <a:off x="659296" y="5608982"/>
            <a:ext cx="228600" cy="228600"/>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33" name="Rectangle 213"/>
          <p:cNvSpPr>
            <a:spLocks noChangeArrowheads="1"/>
          </p:cNvSpPr>
          <p:nvPr/>
        </p:nvSpPr>
        <p:spPr bwMode="auto">
          <a:xfrm>
            <a:off x="659296" y="6043613"/>
            <a:ext cx="228600" cy="228600"/>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34" name="Rectangle 213"/>
          <p:cNvSpPr>
            <a:spLocks noChangeArrowheads="1"/>
          </p:cNvSpPr>
          <p:nvPr/>
        </p:nvSpPr>
        <p:spPr bwMode="auto">
          <a:xfrm>
            <a:off x="4520830" y="3338513"/>
            <a:ext cx="228600" cy="228600"/>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35" name="Rectangle 213"/>
          <p:cNvSpPr>
            <a:spLocks noChangeArrowheads="1"/>
          </p:cNvSpPr>
          <p:nvPr/>
        </p:nvSpPr>
        <p:spPr bwMode="auto">
          <a:xfrm>
            <a:off x="4520830" y="3886200"/>
            <a:ext cx="228600" cy="228600"/>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36" name="Rectangle 213"/>
          <p:cNvSpPr>
            <a:spLocks noChangeArrowheads="1"/>
          </p:cNvSpPr>
          <p:nvPr/>
        </p:nvSpPr>
        <p:spPr bwMode="auto">
          <a:xfrm>
            <a:off x="4520830" y="4360673"/>
            <a:ext cx="228600" cy="228600"/>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37" name="Rectangle 213"/>
          <p:cNvSpPr>
            <a:spLocks noChangeArrowheads="1"/>
          </p:cNvSpPr>
          <p:nvPr/>
        </p:nvSpPr>
        <p:spPr bwMode="auto">
          <a:xfrm>
            <a:off x="4523210" y="5181600"/>
            <a:ext cx="228600" cy="228600"/>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38" name="Rectangle 213"/>
          <p:cNvSpPr>
            <a:spLocks noChangeArrowheads="1"/>
          </p:cNvSpPr>
          <p:nvPr/>
        </p:nvSpPr>
        <p:spPr bwMode="auto">
          <a:xfrm>
            <a:off x="4520079" y="5608982"/>
            <a:ext cx="228600" cy="228600"/>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41" name="Title"/>
          <p:cNvSpPr>
            <a:spLocks noGrp="1"/>
          </p:cNvSpPr>
          <p:nvPr>
            <p:ph type="title"/>
          </p:nvPr>
        </p:nvSpPr>
        <p:spPr>
          <a:xfrm>
            <a:off x="228600" y="0"/>
            <a:ext cx="8410796" cy="1143000"/>
          </a:xfrm>
        </p:spPr>
        <p:txBody>
          <a:bodyPr/>
          <a:lstStyle/>
          <a:p>
            <a:pPr algn="l" rtl="0" fontAlgn="base"/>
            <a:r>
              <a:rPr lang="en-US" sz="1800" b="0" i="0" kern="1200" dirty="0">
                <a:solidFill>
                  <a:srgbClr val="000000"/>
                </a:solidFill>
                <a:effectLst/>
                <a:latin typeface="Arial Black" panose="020B0A04020102020204" pitchFamily="34" charset="0"/>
                <a:ea typeface="+mn-ea"/>
                <a:cs typeface="+mn-cs"/>
              </a:rPr>
              <a:t>Section 3:</a:t>
            </a:r>
            <a:br>
              <a:rPr lang="en-US" sz="1800" b="0" i="0" kern="1200" dirty="0">
                <a:solidFill>
                  <a:srgbClr val="000000"/>
                </a:solidFill>
                <a:effectLst/>
                <a:latin typeface="Arial Black" panose="020B0A04020102020204" pitchFamily="34" charset="0"/>
                <a:ea typeface="+mn-ea"/>
                <a:cs typeface="+mn-cs"/>
              </a:rPr>
            </a:br>
            <a:r>
              <a:rPr lang="en-US" sz="3600" b="0" i="0" kern="1200" dirty="0">
                <a:solidFill>
                  <a:srgbClr val="000000"/>
                </a:solidFill>
                <a:effectLst/>
                <a:latin typeface="Arial Black" panose="020B0A04020102020204" pitchFamily="34" charset="0"/>
                <a:ea typeface="+mn-ea"/>
                <a:cs typeface="+mn-cs"/>
              </a:rPr>
              <a:t>Student Status</a:t>
            </a:r>
            <a:endParaRPr lang="en-US" dirty="0">
              <a:effectLst/>
            </a:endParaRPr>
          </a:p>
        </p:txBody>
      </p:sp>
      <p:sp>
        <p:nvSpPr>
          <p:cNvPr id="39" name="bullet"/>
          <p:cNvSpPr txBox="1">
            <a:spLocks noChangeArrowheads="1"/>
          </p:cNvSpPr>
          <p:nvPr/>
        </p:nvSpPr>
        <p:spPr bwMode="auto">
          <a:xfrm>
            <a:off x="304800" y="1947672"/>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233363" indent="-233363">
              <a:buFont typeface="Arial" panose="020B0604020202020204" pitchFamily="34" charset="0"/>
              <a:buChar char="•"/>
            </a:pPr>
            <a:r>
              <a:rPr lang="en-US" b="0" i="0" dirty="0">
                <a:latin typeface="Arial Narrow" panose="020B0606020202030204" pitchFamily="34" charset="0"/>
              </a:rPr>
              <a:t>Parent information </a:t>
            </a:r>
            <a:r>
              <a:rPr lang="en-US" b="0" i="0" kern="0" dirty="0">
                <a:solidFill>
                  <a:srgbClr val="000000"/>
                </a:solidFill>
                <a:latin typeface="Arial Narrow" panose="020B0606020202030204" pitchFamily="34" charset="0"/>
              </a:rPr>
              <a:t>is not required if the student checks at least one of these:</a:t>
            </a:r>
          </a:p>
        </p:txBody>
      </p:sp>
      <p:sp>
        <p:nvSpPr>
          <p:cNvPr id="28" name="Rectangle 27"/>
          <p:cNvSpPr/>
          <p:nvPr/>
        </p:nvSpPr>
        <p:spPr bwMode="auto">
          <a:xfrm>
            <a:off x="974036" y="3338513"/>
            <a:ext cx="2227684" cy="269391"/>
          </a:xfrm>
          <a:prstGeom prst="rect">
            <a:avLst/>
          </a:prstGeom>
          <a:solidFill>
            <a:schemeClr val="accent1">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a:ln>
                <a:noFill/>
              </a:ln>
              <a:solidFill>
                <a:schemeClr val="tx1"/>
              </a:solidFill>
              <a:effectLst/>
              <a:latin typeface="Arial" charset="0"/>
            </a:endParaRPr>
          </a:p>
        </p:txBody>
      </p:sp>
      <p:graphicFrame>
        <p:nvGraphicFramePr>
          <p:cNvPr id="12" name="2"/>
          <p:cNvGraphicFramePr>
            <a:graphicFrameLocks noGrp="1"/>
          </p:cNvGraphicFramePr>
          <p:nvPr>
            <p:ph idx="1"/>
            <p:extLst>
              <p:ext uri="{D42A27DB-BD31-4B8C-83A1-F6EECF244321}">
                <p14:modId xmlns:p14="http://schemas.microsoft.com/office/powerpoint/2010/main" val="1214150477"/>
              </p:ext>
            </p:extLst>
          </p:nvPr>
        </p:nvGraphicFramePr>
        <p:xfrm>
          <a:off x="535780" y="3211276"/>
          <a:ext cx="8001000" cy="3308036"/>
        </p:xfrm>
        <a:graphic>
          <a:graphicData uri="http://schemas.openxmlformats.org/drawingml/2006/table">
            <a:tbl>
              <a:tblPr/>
              <a:tblGrid>
                <a:gridCol w="3883820">
                  <a:extLst>
                    <a:ext uri="{9D8B030D-6E8A-4147-A177-3AD203B41FA5}">
                      <a16:colId xmlns:a16="http://schemas.microsoft.com/office/drawing/2014/main" val="20000"/>
                    </a:ext>
                  </a:extLst>
                </a:gridCol>
                <a:gridCol w="4117180">
                  <a:extLst>
                    <a:ext uri="{9D8B030D-6E8A-4147-A177-3AD203B41FA5}">
                      <a16:colId xmlns:a16="http://schemas.microsoft.com/office/drawing/2014/main" val="20001"/>
                    </a:ext>
                  </a:extLst>
                </a:gridCol>
              </a:tblGrid>
              <a:tr h="598724">
                <a:tc>
                  <a:txBody>
                    <a:bodyPr/>
                    <a:lstStyle/>
                    <a:p>
                      <a:pPr marL="342900" marR="0" lvl="0" indent="0" algn="l" defTabSz="914400" rtl="0" eaLnBrk="1" fontAlgn="base" latinLnBrk="0" hangingPunct="1">
                        <a:lnSpc>
                          <a:spcPct val="100000"/>
                        </a:lnSpc>
                        <a:spcBef>
                          <a:spcPct val="20000"/>
                        </a:spcBef>
                        <a:spcAft>
                          <a:spcPct val="0"/>
                        </a:spcAft>
                        <a:buClrTx/>
                        <a:buSzTx/>
                        <a:buFontTx/>
                        <a:buNone/>
                        <a:tabLst/>
                        <a:defRPr/>
                      </a:pPr>
                      <a:r>
                        <a:rPr lang="en-US" sz="1600" b="1" i="0" dirty="0">
                          <a:latin typeface="Arial Narrow" panose="020B0606020202030204" pitchFamily="34" charset="0"/>
                        </a:rPr>
                        <a:t>Born before January 1, 1997</a:t>
                      </a:r>
                    </a:p>
                  </a:txBody>
                  <a:tcPr marT="45729" marB="45729" anchor="ctr" horzOverflow="overflow">
                    <a:lnL w="19050" cap="flat" cmpd="sng" algn="ctr">
                      <a:solidFill>
                        <a:srgbClr val="808000"/>
                      </a:solidFill>
                      <a:prstDash val="solid"/>
                      <a:round/>
                      <a:headEnd type="none" w="med" len="med"/>
                      <a:tailEnd type="none" w="med" len="med"/>
                    </a:lnL>
                    <a:lnR w="19050" cap="flat" cmpd="sng" algn="ctr">
                      <a:solidFill>
                        <a:srgbClr val="808000"/>
                      </a:solidFill>
                      <a:prstDash val="solid"/>
                      <a:round/>
                      <a:headEnd type="none" w="med" len="med"/>
                      <a:tailEnd type="none" w="med" len="med"/>
                    </a:lnR>
                    <a:lnT w="19050" cap="flat" cmpd="sng" algn="ctr">
                      <a:solidFill>
                        <a:srgbClr val="808000"/>
                      </a:solidFill>
                      <a:prstDash val="solid"/>
                      <a:round/>
                      <a:headEnd type="none" w="med" len="med"/>
                      <a:tailEnd type="none" w="med" len="med"/>
                    </a:lnT>
                    <a:lnB w="19050" cap="flat" cmpd="sng" algn="ctr">
                      <a:solidFill>
                        <a:srgbClr val="808000"/>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344488" marR="0" lvl="0" indent="0" algn="l" defTabSz="914400" rtl="0" eaLnBrk="1" fontAlgn="base" latinLnBrk="0" hangingPunct="1">
                        <a:lnSpc>
                          <a:spcPct val="100000"/>
                        </a:lnSpc>
                        <a:spcBef>
                          <a:spcPts val="0"/>
                        </a:spcBef>
                        <a:spcAft>
                          <a:spcPct val="0"/>
                        </a:spcAft>
                        <a:buClrTx/>
                        <a:buSzTx/>
                        <a:buFontTx/>
                        <a:buNone/>
                        <a:tabLst/>
                        <a:defRPr/>
                      </a:pPr>
                      <a:r>
                        <a:rPr kumimoji="0" lang="en-US" sz="1600" u="none" strike="noStrike" cap="none" normalizeH="0" baseline="0" dirty="0">
                          <a:ln>
                            <a:noFill/>
                          </a:ln>
                          <a:effectLst/>
                          <a:latin typeface="Arial Narrow" panose="020B0606020202030204" pitchFamily="34" charset="0"/>
                        </a:rPr>
                        <a:t>Have children and provide more than half </a:t>
                      </a:r>
                      <a:br>
                        <a:rPr kumimoji="0" lang="en-US" sz="1600" u="none" strike="noStrike" cap="none" normalizeH="0" baseline="0" dirty="0">
                          <a:ln>
                            <a:noFill/>
                          </a:ln>
                          <a:effectLst/>
                          <a:latin typeface="Arial Narrow" panose="020B0606020202030204" pitchFamily="34" charset="0"/>
                        </a:rPr>
                      </a:br>
                      <a:r>
                        <a:rPr kumimoji="0" lang="en-US" sz="1600" u="none" strike="noStrike" cap="none" normalizeH="0" baseline="0" dirty="0">
                          <a:ln>
                            <a:noFill/>
                          </a:ln>
                          <a:effectLst/>
                          <a:latin typeface="Arial Narrow" panose="020B0606020202030204" pitchFamily="34" charset="0"/>
                        </a:rPr>
                        <a:t>of their support</a:t>
                      </a:r>
                      <a:endParaRPr kumimoji="0" lang="en-US" sz="1600" b="0" i="0" u="none" strike="noStrike" cap="none" normalizeH="0" baseline="0" dirty="0">
                        <a:ln>
                          <a:noFill/>
                        </a:ln>
                        <a:solidFill>
                          <a:schemeClr val="tx1"/>
                        </a:solidFill>
                        <a:effectLst/>
                        <a:latin typeface="Arial Narrow" panose="020B0606020202030204" pitchFamily="34" charset="0"/>
                      </a:endParaRPr>
                    </a:p>
                  </a:txBody>
                  <a:tcPr marT="45729" marB="45729" anchor="ctr" horzOverflow="overflow">
                    <a:lnL w="19050" cap="flat" cmpd="sng" algn="ctr">
                      <a:solidFill>
                        <a:srgbClr val="808000"/>
                      </a:solidFill>
                      <a:prstDash val="solid"/>
                      <a:round/>
                      <a:headEnd type="none" w="med" len="med"/>
                      <a:tailEnd type="none" w="med" len="med"/>
                    </a:lnL>
                    <a:lnR w="19050" cap="flat" cmpd="sng" algn="ctr">
                      <a:solidFill>
                        <a:srgbClr val="808000"/>
                      </a:solidFill>
                      <a:prstDash val="solid"/>
                      <a:round/>
                      <a:headEnd type="none" w="med" len="med"/>
                      <a:tailEnd type="none" w="med" len="med"/>
                    </a:lnR>
                    <a:lnT w="19050" cap="flat" cmpd="sng" algn="ctr">
                      <a:solidFill>
                        <a:srgbClr val="808000"/>
                      </a:solidFill>
                      <a:prstDash val="solid"/>
                      <a:round/>
                      <a:headEnd type="none" w="med" len="med"/>
                      <a:tailEnd type="none" w="med" len="med"/>
                    </a:lnT>
                    <a:lnB w="19050" cap="flat" cmpd="sng" algn="ctr">
                      <a:solidFill>
                        <a:srgbClr val="808000"/>
                      </a:solidFill>
                      <a:prstDash val="solid"/>
                      <a:round/>
                      <a:headEnd type="none" w="med" len="med"/>
                      <a:tailEnd type="none" w="med" len="med"/>
                    </a:lnB>
                    <a:lnTlToBr>
                      <a:noFill/>
                    </a:lnTlToBr>
                    <a:lnBlToTr>
                      <a:noFill/>
                    </a:lnBlToTr>
                    <a:solidFill>
                      <a:schemeClr val="accent1">
                        <a:lumMod val="60000"/>
                        <a:lumOff val="40000"/>
                      </a:schemeClr>
                    </a:solidFill>
                  </a:tcPr>
                </a:tc>
                <a:extLst>
                  <a:ext uri="{0D108BD9-81ED-4DB2-BD59-A6C34878D82A}">
                    <a16:rowId xmlns:a16="http://schemas.microsoft.com/office/drawing/2014/main" val="10000"/>
                  </a:ext>
                </a:extLst>
              </a:tr>
              <a:tr h="414827">
                <a:tc>
                  <a:txBody>
                    <a:bodyPr/>
                    <a:lstStyle/>
                    <a:p>
                      <a:pPr marL="34290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Narrow" panose="020B0606020202030204" pitchFamily="34" charset="0"/>
                        </a:rPr>
                        <a:t>Both parents deceased since age 13</a:t>
                      </a:r>
                    </a:p>
                  </a:txBody>
                  <a:tcPr marT="45729" marB="45729" anchor="ctr" horzOverflow="overflow">
                    <a:lnL w="19050" cap="flat" cmpd="sng" algn="ctr">
                      <a:solidFill>
                        <a:srgbClr val="808000"/>
                      </a:solidFill>
                      <a:prstDash val="solid"/>
                      <a:round/>
                      <a:headEnd type="none" w="med" len="med"/>
                      <a:tailEnd type="none" w="med" len="med"/>
                    </a:lnL>
                    <a:lnR w="19050" cap="flat" cmpd="sng" algn="ctr">
                      <a:solidFill>
                        <a:srgbClr val="808000"/>
                      </a:solidFill>
                      <a:prstDash val="solid"/>
                      <a:round/>
                      <a:headEnd type="none" w="med" len="med"/>
                      <a:tailEnd type="none" w="med" len="med"/>
                    </a:lnR>
                    <a:lnT w="19050" cap="flat" cmpd="sng" algn="ctr">
                      <a:solidFill>
                        <a:srgbClr val="808000"/>
                      </a:solidFill>
                      <a:prstDash val="solid"/>
                      <a:round/>
                      <a:headEnd type="none" w="med" len="med"/>
                      <a:tailEnd type="none" w="med" len="med"/>
                    </a:lnT>
                    <a:lnB w="19050" cap="flat" cmpd="sng" algn="ctr">
                      <a:solidFill>
                        <a:srgbClr val="808000"/>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342900" marR="0" lvl="0" indent="0" algn="l" defTabSz="914400" rtl="0" eaLnBrk="1" fontAlgn="base" latinLnBrk="0" hangingPunct="1">
                        <a:lnSpc>
                          <a:spcPct val="100000"/>
                        </a:lnSpc>
                        <a:spcBef>
                          <a:spcPct val="20000"/>
                        </a:spcBef>
                        <a:spcAft>
                          <a:spcPct val="0"/>
                        </a:spcAft>
                        <a:buClrTx/>
                        <a:buSzTx/>
                        <a:buFontTx/>
                        <a:buNone/>
                        <a:tabLst/>
                        <a:defRPr/>
                      </a:pPr>
                      <a:r>
                        <a:rPr kumimoji="0" lang="en-US" sz="1600" u="none" strike="noStrike" cap="none" normalizeH="0" baseline="0" dirty="0">
                          <a:ln>
                            <a:noFill/>
                          </a:ln>
                          <a:effectLst/>
                          <a:latin typeface="Arial Narrow" panose="020B0606020202030204" pitchFamily="34" charset="0"/>
                        </a:rPr>
                        <a:t>Married</a:t>
                      </a:r>
                      <a:endParaRPr kumimoji="0" lang="en-US" sz="1600" b="0" i="0" u="none" strike="noStrike" cap="none" normalizeH="0" baseline="0" dirty="0">
                        <a:ln>
                          <a:noFill/>
                        </a:ln>
                        <a:solidFill>
                          <a:schemeClr val="tx1"/>
                        </a:solidFill>
                        <a:effectLst/>
                        <a:latin typeface="Arial Narrow" panose="020B0606020202030204" pitchFamily="34" charset="0"/>
                      </a:endParaRPr>
                    </a:p>
                  </a:txBody>
                  <a:tcPr marT="45729" marB="45729" anchor="ctr" horzOverflow="overflow">
                    <a:lnL w="19050" cap="flat" cmpd="sng" algn="ctr">
                      <a:solidFill>
                        <a:srgbClr val="808000"/>
                      </a:solidFill>
                      <a:prstDash val="solid"/>
                      <a:round/>
                      <a:headEnd type="none" w="med" len="med"/>
                      <a:tailEnd type="none" w="med" len="med"/>
                    </a:lnL>
                    <a:lnR w="19050" cap="flat" cmpd="sng" algn="ctr">
                      <a:solidFill>
                        <a:srgbClr val="808000"/>
                      </a:solidFill>
                      <a:prstDash val="solid"/>
                      <a:round/>
                      <a:headEnd type="none" w="med" len="med"/>
                      <a:tailEnd type="none" w="med" len="med"/>
                    </a:lnR>
                    <a:lnT w="19050" cap="flat" cmpd="sng" algn="ctr">
                      <a:solidFill>
                        <a:srgbClr val="808000"/>
                      </a:solidFill>
                      <a:prstDash val="solid"/>
                      <a:round/>
                      <a:headEnd type="none" w="med" len="med"/>
                      <a:tailEnd type="none" w="med" len="med"/>
                    </a:lnT>
                    <a:lnB w="19050" cap="flat" cmpd="sng" algn="ctr">
                      <a:solidFill>
                        <a:srgbClr val="808000"/>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1"/>
                  </a:ext>
                </a:extLst>
              </a:tr>
              <a:tr h="880847">
                <a:tc>
                  <a:txBody>
                    <a:bodyPr/>
                    <a:lstStyle/>
                    <a:p>
                      <a:pPr marL="342900" marR="0" lvl="0" indent="0" algn="l" defTabSz="914400" rtl="0" eaLnBrk="1" fontAlgn="base" latinLnBrk="0" hangingPunct="1">
                        <a:lnSpc>
                          <a:spcPct val="100000"/>
                        </a:lnSpc>
                        <a:spcBef>
                          <a:spcPts val="400"/>
                        </a:spcBef>
                        <a:spcAft>
                          <a:spcPct val="0"/>
                        </a:spcAft>
                        <a:buClrTx/>
                        <a:buSzTx/>
                        <a:buFontTx/>
                        <a:buNone/>
                        <a:tabLst/>
                        <a:defRPr/>
                      </a:pPr>
                      <a:r>
                        <a:rPr lang="en-US" sz="1600" b="0" i="0" dirty="0">
                          <a:latin typeface="Arial Narrow" panose="020B0606020202030204" pitchFamily="34" charset="0"/>
                        </a:rPr>
                        <a:t>Dependent or ward of the court since </a:t>
                      </a:r>
                      <a:br>
                        <a:rPr lang="en-US" sz="1600" b="0" i="0" dirty="0">
                          <a:latin typeface="Arial Narrow" panose="020B0606020202030204" pitchFamily="34" charset="0"/>
                        </a:rPr>
                      </a:br>
                      <a:r>
                        <a:rPr lang="en-US" sz="1600" b="0" i="0" dirty="0">
                          <a:latin typeface="Arial Narrow" panose="020B0606020202030204" pitchFamily="34" charset="0"/>
                        </a:rPr>
                        <a:t>age 13</a:t>
                      </a:r>
                    </a:p>
                  </a:txBody>
                  <a:tcPr marT="45729" marB="45729" anchor="ctr" horzOverflow="overflow">
                    <a:lnL w="19050" cap="flat" cmpd="sng" algn="ctr">
                      <a:solidFill>
                        <a:srgbClr val="808000"/>
                      </a:solidFill>
                      <a:prstDash val="solid"/>
                      <a:round/>
                      <a:headEnd type="none" w="med" len="med"/>
                      <a:tailEnd type="none" w="med" len="med"/>
                    </a:lnL>
                    <a:lnR w="19050" cap="flat" cmpd="sng" algn="ctr">
                      <a:solidFill>
                        <a:srgbClr val="808000"/>
                      </a:solidFill>
                      <a:prstDash val="solid"/>
                      <a:round/>
                      <a:headEnd type="none" w="med" len="med"/>
                      <a:tailEnd type="none" w="med" len="med"/>
                    </a:lnR>
                    <a:lnT w="19050" cap="flat" cmpd="sng" algn="ctr">
                      <a:solidFill>
                        <a:srgbClr val="808000"/>
                      </a:solidFill>
                      <a:prstDash val="solid"/>
                      <a:round/>
                      <a:headEnd type="none" w="med" len="med"/>
                      <a:tailEnd type="none" w="med" len="med"/>
                    </a:lnT>
                    <a:lnB w="19050" cap="flat" cmpd="sng" algn="ctr">
                      <a:solidFill>
                        <a:srgbClr val="808000"/>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347663" marR="0" lvl="0" indent="0" algn="l" defTabSz="914400" rtl="0" eaLnBrk="1" fontAlgn="base" latinLnBrk="0" hangingPunct="1">
                        <a:lnSpc>
                          <a:spcPct val="100000"/>
                        </a:lnSpc>
                        <a:spcBef>
                          <a:spcPts val="0"/>
                        </a:spcBef>
                        <a:spcAft>
                          <a:spcPct val="0"/>
                        </a:spcAft>
                        <a:buClrTx/>
                        <a:buSzTx/>
                        <a:buFontTx/>
                        <a:buNone/>
                        <a:tabLst/>
                        <a:defRPr/>
                      </a:pPr>
                      <a:r>
                        <a:rPr kumimoji="0" lang="en-US" sz="1600" u="none" strike="noStrike" cap="none" normalizeH="0" baseline="0" dirty="0">
                          <a:ln>
                            <a:noFill/>
                          </a:ln>
                          <a:effectLst/>
                          <a:latin typeface="Arial Narrow" panose="020B0606020202030204" pitchFamily="34" charset="0"/>
                        </a:rPr>
                        <a:t>Have dependents (other than your children </a:t>
                      </a:r>
                      <a:br>
                        <a:rPr kumimoji="0" lang="en-US" sz="1600" u="none" strike="noStrike" cap="none" normalizeH="0" baseline="0" dirty="0">
                          <a:ln>
                            <a:noFill/>
                          </a:ln>
                          <a:effectLst/>
                          <a:latin typeface="Arial Narrow" panose="020B0606020202030204" pitchFamily="34" charset="0"/>
                        </a:rPr>
                      </a:br>
                      <a:r>
                        <a:rPr kumimoji="0" lang="en-US" sz="1600" u="none" strike="noStrike" cap="none" normalizeH="0" baseline="0" dirty="0">
                          <a:ln>
                            <a:noFill/>
                          </a:ln>
                          <a:effectLst/>
                          <a:latin typeface="Arial Narrow" panose="020B0606020202030204" pitchFamily="34" charset="0"/>
                        </a:rPr>
                        <a:t>or spouse) who live with you and you provide more than half of their support</a:t>
                      </a:r>
                      <a:endParaRPr kumimoji="0" lang="en-US" sz="1600" b="0" i="0" u="none" strike="noStrike" cap="none" normalizeH="0" baseline="0" dirty="0">
                        <a:ln>
                          <a:noFill/>
                        </a:ln>
                        <a:solidFill>
                          <a:schemeClr val="tx1"/>
                        </a:solidFill>
                        <a:effectLst/>
                        <a:latin typeface="Arial Narrow" panose="020B0606020202030204" pitchFamily="34" charset="0"/>
                      </a:endParaRPr>
                    </a:p>
                  </a:txBody>
                  <a:tcPr marT="45729" marB="45729" anchor="ctr" horzOverflow="overflow">
                    <a:lnL w="19050" cap="flat" cmpd="sng" algn="ctr">
                      <a:solidFill>
                        <a:srgbClr val="808000"/>
                      </a:solidFill>
                      <a:prstDash val="solid"/>
                      <a:round/>
                      <a:headEnd type="none" w="med" len="med"/>
                      <a:tailEnd type="none" w="med" len="med"/>
                    </a:lnL>
                    <a:lnR w="19050" cap="flat" cmpd="sng" algn="ctr">
                      <a:solidFill>
                        <a:srgbClr val="808000"/>
                      </a:solidFill>
                      <a:prstDash val="solid"/>
                      <a:round/>
                      <a:headEnd type="none" w="med" len="med"/>
                      <a:tailEnd type="none" w="med" len="med"/>
                    </a:lnR>
                    <a:lnT w="19050" cap="flat" cmpd="sng" algn="ctr">
                      <a:solidFill>
                        <a:srgbClr val="808000"/>
                      </a:solidFill>
                      <a:prstDash val="solid"/>
                      <a:round/>
                      <a:headEnd type="none" w="med" len="med"/>
                      <a:tailEnd type="none" w="med" len="med"/>
                    </a:lnT>
                    <a:lnB w="19050" cap="flat" cmpd="sng" algn="ctr">
                      <a:solidFill>
                        <a:srgbClr val="808000"/>
                      </a:solidFill>
                      <a:prstDash val="solid"/>
                      <a:round/>
                      <a:headEnd type="none" w="med" len="med"/>
                      <a:tailEnd type="none" w="med" len="med"/>
                    </a:lnB>
                    <a:lnTlToBr>
                      <a:noFill/>
                    </a:lnTlToBr>
                    <a:lnBlToTr>
                      <a:noFill/>
                    </a:lnBlToTr>
                    <a:solidFill>
                      <a:schemeClr val="accent1">
                        <a:lumMod val="60000"/>
                        <a:lumOff val="40000"/>
                      </a:schemeClr>
                    </a:solidFill>
                  </a:tcPr>
                </a:tc>
                <a:extLst>
                  <a:ext uri="{0D108BD9-81ED-4DB2-BD59-A6C34878D82A}">
                    <a16:rowId xmlns:a16="http://schemas.microsoft.com/office/drawing/2014/main" val="10002"/>
                  </a:ext>
                </a:extLst>
              </a:tr>
              <a:tr h="392875">
                <a:tc>
                  <a:txBody>
                    <a:bodyPr/>
                    <a:lstStyle/>
                    <a:p>
                      <a:pPr marL="34290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cap="none" normalizeH="0" baseline="0" dirty="0">
                          <a:ln>
                            <a:noFill/>
                          </a:ln>
                          <a:solidFill>
                            <a:schemeClr val="tx1"/>
                          </a:solidFill>
                          <a:effectLst/>
                          <a:latin typeface="Arial Narrow" panose="020B0606020202030204" pitchFamily="34" charset="0"/>
                        </a:rPr>
                        <a:t>In foster care since age 13</a:t>
                      </a:r>
                    </a:p>
                  </a:txBody>
                  <a:tcPr marT="45729" marB="45729" anchor="ctr" horzOverflow="overflow">
                    <a:lnL w="19050" cap="flat" cmpd="sng" algn="ctr">
                      <a:solidFill>
                        <a:srgbClr val="808000"/>
                      </a:solidFill>
                      <a:prstDash val="solid"/>
                      <a:round/>
                      <a:headEnd type="none" w="med" len="med"/>
                      <a:tailEnd type="none" w="med" len="med"/>
                    </a:lnL>
                    <a:lnR w="19050" cap="flat" cmpd="sng" algn="ctr">
                      <a:solidFill>
                        <a:srgbClr val="808000"/>
                      </a:solidFill>
                      <a:prstDash val="solid"/>
                      <a:round/>
                      <a:headEnd type="none" w="med" len="med"/>
                      <a:tailEnd type="none" w="med" len="med"/>
                    </a:lnR>
                    <a:lnT w="19050" cap="flat" cmpd="sng" algn="ctr">
                      <a:solidFill>
                        <a:srgbClr val="808000"/>
                      </a:solidFill>
                      <a:prstDash val="solid"/>
                      <a:round/>
                      <a:headEnd type="none" w="med" len="med"/>
                      <a:tailEnd type="none" w="med" len="med"/>
                    </a:lnT>
                    <a:lnB w="19050" cap="flat" cmpd="sng" algn="ctr">
                      <a:solidFill>
                        <a:srgbClr val="808000"/>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34290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cap="none" normalizeH="0" baseline="0" dirty="0">
                          <a:ln>
                            <a:noFill/>
                          </a:ln>
                          <a:solidFill>
                            <a:schemeClr val="tx1"/>
                          </a:solidFill>
                          <a:effectLst/>
                          <a:latin typeface="Arial Narrow" panose="020B0606020202030204" pitchFamily="34" charset="0"/>
                        </a:rPr>
                        <a:t>Unaccompanied homeless youth</a:t>
                      </a:r>
                    </a:p>
                  </a:txBody>
                  <a:tcPr marT="45729" marB="45729" anchor="ctr" horzOverflow="overflow">
                    <a:lnL w="19050" cap="flat" cmpd="sng" algn="ctr">
                      <a:solidFill>
                        <a:srgbClr val="808000"/>
                      </a:solidFill>
                      <a:prstDash val="solid"/>
                      <a:round/>
                      <a:headEnd type="none" w="med" len="med"/>
                      <a:tailEnd type="none" w="med" len="med"/>
                    </a:lnL>
                    <a:lnR w="19050" cap="flat" cmpd="sng" algn="ctr">
                      <a:solidFill>
                        <a:srgbClr val="808000"/>
                      </a:solidFill>
                      <a:prstDash val="solid"/>
                      <a:round/>
                      <a:headEnd type="none" w="med" len="med"/>
                      <a:tailEnd type="none" w="med" len="med"/>
                    </a:lnR>
                    <a:lnT w="19050" cap="flat" cmpd="sng" algn="ctr">
                      <a:solidFill>
                        <a:srgbClr val="808000"/>
                      </a:solidFill>
                      <a:prstDash val="solid"/>
                      <a:round/>
                      <a:headEnd type="none" w="med" len="med"/>
                      <a:tailEnd type="none" w="med" len="med"/>
                    </a:lnT>
                    <a:lnB w="19050" cap="flat" cmpd="sng" algn="ctr">
                      <a:solidFill>
                        <a:srgbClr val="808000"/>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3"/>
                  </a:ext>
                </a:extLst>
              </a:tr>
              <a:tr h="441625">
                <a:tc>
                  <a:txBody>
                    <a:bodyPr/>
                    <a:lstStyle/>
                    <a:p>
                      <a:pPr marL="342900" marR="0" lvl="0" indent="0" algn="l" defTabSz="914400" rtl="0" eaLnBrk="1" fontAlgn="base" latinLnBrk="0" hangingPunct="1">
                        <a:lnSpc>
                          <a:spcPct val="100000"/>
                        </a:lnSpc>
                        <a:spcBef>
                          <a:spcPct val="20000"/>
                        </a:spcBef>
                        <a:spcAft>
                          <a:spcPct val="0"/>
                        </a:spcAft>
                        <a:buClrTx/>
                        <a:buSzTx/>
                        <a:buFontTx/>
                        <a:buNone/>
                        <a:tabLst/>
                        <a:defRPr/>
                      </a:pPr>
                      <a:r>
                        <a:rPr kumimoji="0" lang="en-US" sz="1600" u="none" strike="noStrike" cap="none" normalizeH="0" baseline="0" dirty="0">
                          <a:ln>
                            <a:noFill/>
                          </a:ln>
                          <a:effectLst/>
                          <a:latin typeface="Arial Narrow" panose="020B0606020202030204" pitchFamily="34" charset="0"/>
                        </a:rPr>
                        <a:t>Currently in legal guardianship</a:t>
                      </a:r>
                      <a:endParaRPr kumimoji="0" lang="en-US" sz="1600" b="0" i="0" u="none" strike="noStrike" cap="none" normalizeH="0" baseline="0" dirty="0">
                        <a:ln>
                          <a:noFill/>
                        </a:ln>
                        <a:solidFill>
                          <a:schemeClr val="tx1"/>
                        </a:solidFill>
                        <a:effectLst/>
                        <a:latin typeface="Arial Narrow" panose="020B0606020202030204" pitchFamily="34" charset="0"/>
                      </a:endParaRPr>
                    </a:p>
                  </a:txBody>
                  <a:tcPr marT="45729" marB="45729" anchor="ctr" horzOverflow="overflow">
                    <a:lnL w="19050" cap="flat" cmpd="sng" algn="ctr">
                      <a:solidFill>
                        <a:srgbClr val="808000"/>
                      </a:solidFill>
                      <a:prstDash val="solid"/>
                      <a:round/>
                      <a:headEnd type="none" w="med" len="med"/>
                      <a:tailEnd type="none" w="med" len="med"/>
                    </a:lnL>
                    <a:lnR w="19050" cap="flat" cmpd="sng" algn="ctr">
                      <a:solidFill>
                        <a:srgbClr val="808000"/>
                      </a:solidFill>
                      <a:prstDash val="solid"/>
                      <a:round/>
                      <a:headEnd type="none" w="med" len="med"/>
                      <a:tailEnd type="none" w="med" len="med"/>
                    </a:lnR>
                    <a:lnT w="19050" cap="flat" cmpd="sng" algn="ctr">
                      <a:solidFill>
                        <a:srgbClr val="808000"/>
                      </a:solidFill>
                      <a:prstDash val="solid"/>
                      <a:round/>
                      <a:headEnd type="none" w="med" len="med"/>
                      <a:tailEnd type="none" w="med" len="med"/>
                    </a:lnT>
                    <a:lnB w="19050" cap="flat" cmpd="sng" algn="ctr">
                      <a:solidFill>
                        <a:srgbClr val="808000"/>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34290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cap="none" normalizeH="0" baseline="0" dirty="0">
                          <a:ln>
                            <a:noFill/>
                          </a:ln>
                          <a:solidFill>
                            <a:schemeClr val="tx1"/>
                          </a:solidFill>
                          <a:effectLst/>
                          <a:latin typeface="Arial Narrow" panose="020B0606020202030204" pitchFamily="34" charset="0"/>
                        </a:rPr>
                        <a:t>Veteran or on active duty</a:t>
                      </a:r>
                    </a:p>
                  </a:txBody>
                  <a:tcPr marT="45729" marB="45729" anchor="ctr" horzOverflow="overflow">
                    <a:lnL w="19050" cap="flat" cmpd="sng" algn="ctr">
                      <a:solidFill>
                        <a:srgbClr val="808000"/>
                      </a:solidFill>
                      <a:prstDash val="solid"/>
                      <a:round/>
                      <a:headEnd type="none" w="med" len="med"/>
                      <a:tailEnd type="none" w="med" len="med"/>
                    </a:lnL>
                    <a:lnR w="19050" cap="flat" cmpd="sng" algn="ctr">
                      <a:solidFill>
                        <a:srgbClr val="808000"/>
                      </a:solidFill>
                      <a:prstDash val="solid"/>
                      <a:round/>
                      <a:headEnd type="none" w="med" len="med"/>
                      <a:tailEnd type="none" w="med" len="med"/>
                    </a:lnR>
                    <a:lnT w="19050" cap="flat" cmpd="sng" algn="ctr">
                      <a:solidFill>
                        <a:srgbClr val="808000"/>
                      </a:solidFill>
                      <a:prstDash val="solid"/>
                      <a:round/>
                      <a:headEnd type="none" w="med" len="med"/>
                      <a:tailEnd type="none" w="med" len="med"/>
                    </a:lnT>
                    <a:lnB w="19050" cap="flat" cmpd="sng" algn="ctr">
                      <a:solidFill>
                        <a:srgbClr val="808000"/>
                      </a:solidFill>
                      <a:prstDash val="solid"/>
                      <a:round/>
                      <a:headEnd type="none" w="med" len="med"/>
                      <a:tailEnd type="none" w="med" len="med"/>
                    </a:lnB>
                    <a:lnTlToBr>
                      <a:noFill/>
                    </a:lnTlToBr>
                    <a:lnBlToTr>
                      <a:noFill/>
                    </a:lnBlToTr>
                    <a:solidFill>
                      <a:schemeClr val="accent1">
                        <a:lumMod val="60000"/>
                        <a:lumOff val="40000"/>
                      </a:schemeClr>
                    </a:solidFill>
                  </a:tcPr>
                </a:tc>
                <a:extLst>
                  <a:ext uri="{0D108BD9-81ED-4DB2-BD59-A6C34878D82A}">
                    <a16:rowId xmlns:a16="http://schemas.microsoft.com/office/drawing/2014/main" val="10004"/>
                  </a:ext>
                </a:extLst>
              </a:tr>
              <a:tr h="441625">
                <a:tc>
                  <a:txBody>
                    <a:bodyPr/>
                    <a:lstStyle/>
                    <a:p>
                      <a:pPr marL="342900" marR="0" lvl="0" indent="0" algn="l" defTabSz="914400" rtl="0" eaLnBrk="1" fontAlgn="base" latinLnBrk="0" hangingPunct="1">
                        <a:lnSpc>
                          <a:spcPct val="100000"/>
                        </a:lnSpc>
                        <a:spcBef>
                          <a:spcPct val="20000"/>
                        </a:spcBef>
                        <a:spcAft>
                          <a:spcPct val="0"/>
                        </a:spcAft>
                        <a:buClrTx/>
                        <a:buSzTx/>
                        <a:buFontTx/>
                        <a:buNone/>
                        <a:tabLst/>
                        <a:defRPr/>
                      </a:pPr>
                      <a:r>
                        <a:rPr kumimoji="0" lang="en-US" sz="1600" u="none" strike="noStrike" cap="none" normalizeH="0" baseline="0" dirty="0">
                          <a:ln>
                            <a:noFill/>
                          </a:ln>
                          <a:effectLst/>
                          <a:latin typeface="Arial Narrow" panose="020B0606020202030204" pitchFamily="34" charset="0"/>
                        </a:rPr>
                        <a:t>Enrolled in graduate </a:t>
                      </a:r>
                      <a:br>
                        <a:rPr kumimoji="0" lang="en-US" sz="1600" u="none" strike="noStrike" cap="none" normalizeH="0" baseline="0" dirty="0">
                          <a:ln>
                            <a:noFill/>
                          </a:ln>
                          <a:effectLst/>
                          <a:latin typeface="Arial Narrow" panose="020B0606020202030204" pitchFamily="34" charset="0"/>
                        </a:rPr>
                      </a:br>
                      <a:r>
                        <a:rPr kumimoji="0" lang="en-US" sz="1600" u="none" strike="noStrike" cap="none" normalizeH="0" baseline="0" dirty="0">
                          <a:ln>
                            <a:noFill/>
                          </a:ln>
                          <a:effectLst/>
                          <a:latin typeface="Arial Narrow" panose="020B0606020202030204" pitchFamily="34" charset="0"/>
                        </a:rPr>
                        <a:t>or professional school</a:t>
                      </a:r>
                      <a:endParaRPr kumimoji="0" lang="en-US" sz="1600" b="0" i="0" u="none" strike="noStrike" cap="none" normalizeH="0" baseline="0" dirty="0">
                        <a:ln>
                          <a:noFill/>
                        </a:ln>
                        <a:solidFill>
                          <a:schemeClr val="tx1"/>
                        </a:solidFill>
                        <a:effectLst/>
                        <a:latin typeface="Arial Narrow" panose="020B0606020202030204" pitchFamily="34" charset="0"/>
                      </a:endParaRPr>
                    </a:p>
                  </a:txBody>
                  <a:tcPr marT="45729" marB="45729" anchor="ctr" horzOverflow="overflow">
                    <a:lnL w="19050" cap="flat" cmpd="sng" algn="ctr">
                      <a:solidFill>
                        <a:srgbClr val="808000"/>
                      </a:solidFill>
                      <a:prstDash val="solid"/>
                      <a:round/>
                      <a:headEnd type="none" w="med" len="med"/>
                      <a:tailEnd type="none" w="med" len="med"/>
                    </a:lnL>
                    <a:lnR w="19050" cap="flat" cmpd="sng" algn="ctr">
                      <a:solidFill>
                        <a:srgbClr val="808000"/>
                      </a:solidFill>
                      <a:prstDash val="solid"/>
                      <a:round/>
                      <a:headEnd type="none" w="med" len="med"/>
                      <a:tailEnd type="none" w="med" len="med"/>
                    </a:lnR>
                    <a:lnT w="19050" cap="flat" cmpd="sng" algn="ctr">
                      <a:solidFill>
                        <a:srgbClr val="808000"/>
                      </a:solidFill>
                      <a:prstDash val="solid"/>
                      <a:round/>
                      <a:headEnd type="none" w="med" len="med"/>
                      <a:tailEnd type="none" w="med" len="med"/>
                    </a:lnT>
                    <a:lnB w="19050" cap="flat" cmpd="sng" algn="ctr">
                      <a:solidFill>
                        <a:srgbClr val="808000"/>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342900" marR="0" lvl="0" indent="0" algn="l" defTabSz="914400" rtl="0" eaLnBrk="1" fontAlgn="base" latinLnBrk="0" hangingPunct="1">
                        <a:lnSpc>
                          <a:spcPct val="100000"/>
                        </a:lnSpc>
                        <a:spcBef>
                          <a:spcPct val="20000"/>
                        </a:spcBef>
                        <a:spcAft>
                          <a:spcPct val="0"/>
                        </a:spcAft>
                        <a:buClrTx/>
                        <a:buSzTx/>
                        <a:buFontTx/>
                        <a:buNone/>
                        <a:tabLst/>
                        <a:defRPr/>
                      </a:pPr>
                      <a:endParaRPr kumimoji="0" lang="en-US" sz="1600" b="0" i="0" u="none" strike="noStrike" cap="none" normalizeH="0" baseline="0" dirty="0">
                        <a:ln>
                          <a:noFill/>
                        </a:ln>
                        <a:solidFill>
                          <a:schemeClr val="tx1"/>
                        </a:solidFill>
                        <a:effectLst/>
                        <a:latin typeface="Arial Narrow" panose="020B0606020202030204" pitchFamily="34" charset="0"/>
                      </a:endParaRPr>
                    </a:p>
                  </a:txBody>
                  <a:tcPr marT="45729" marB="45729" anchor="ctr" horzOverflow="overflow">
                    <a:lnL w="19050" cap="flat" cmpd="sng" algn="ctr">
                      <a:solidFill>
                        <a:srgbClr val="808000"/>
                      </a:solidFill>
                      <a:prstDash val="solid"/>
                      <a:round/>
                      <a:headEnd type="none" w="med" len="med"/>
                      <a:tailEnd type="none" w="med" len="med"/>
                    </a:lnL>
                    <a:lnR w="19050" cap="flat" cmpd="sng" algn="ctr">
                      <a:solidFill>
                        <a:srgbClr val="808000"/>
                      </a:solidFill>
                      <a:prstDash val="solid"/>
                      <a:round/>
                      <a:headEnd type="none" w="med" len="med"/>
                      <a:tailEnd type="none" w="med" len="med"/>
                    </a:lnR>
                    <a:lnT w="19050" cap="flat" cmpd="sng" algn="ctr">
                      <a:solidFill>
                        <a:srgbClr val="808000"/>
                      </a:solidFill>
                      <a:prstDash val="solid"/>
                      <a:round/>
                      <a:headEnd type="none" w="med" len="med"/>
                      <a:tailEnd type="none" w="med" len="med"/>
                    </a:lnT>
                    <a:lnB w="19050" cap="flat" cmpd="sng" algn="ctr">
                      <a:solidFill>
                        <a:srgbClr val="808000"/>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5"/>
                  </a:ext>
                </a:extLst>
              </a:tr>
            </a:tbl>
          </a:graphicData>
        </a:graphic>
      </p:graphicFrame>
      <p:pic>
        <p:nvPicPr>
          <p:cNvPr id="3" name="Picture 2">
            <a:extLst>
              <a:ext uri="{FF2B5EF4-FFF2-40B4-BE49-F238E27FC236}">
                <a16:creationId xmlns:a16="http://schemas.microsoft.com/office/drawing/2014/main" id="{25F384FE-BD07-46A1-A6BE-4A7790BF72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188720"/>
            <a:ext cx="9153144" cy="585216"/>
          </a:xfrm>
          <a:prstGeom prst="rect">
            <a:avLst/>
          </a:prstGeom>
        </p:spPr>
      </p:pic>
    </p:spTree>
    <p:extLst>
      <p:ext uri="{BB962C8B-B14F-4D97-AF65-F5344CB8AC3E}">
        <p14:creationId xmlns:p14="http://schemas.microsoft.com/office/powerpoint/2010/main" val="84571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0DA60"/>
        </a:solidFill>
        <a:effectLst/>
      </p:bgPr>
    </p:bg>
    <p:spTree>
      <p:nvGrpSpPr>
        <p:cNvPr id="1" name=""/>
        <p:cNvGrpSpPr/>
        <p:nvPr/>
      </p:nvGrpSpPr>
      <p:grpSpPr>
        <a:xfrm>
          <a:off x="0" y="0"/>
          <a:ext cx="0" cy="0"/>
          <a:chOff x="0" y="0"/>
          <a:chExt cx="0" cy="0"/>
        </a:xfrm>
      </p:grpSpPr>
      <p:pic>
        <p:nvPicPr>
          <p:cNvPr id="207878" name="Picture 6"/>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rot="5400000">
            <a:off x="2815601" y="460067"/>
            <a:ext cx="12580599" cy="99059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2"/>
          <p:cNvSpPr/>
          <p:nvPr/>
        </p:nvSpPr>
        <p:spPr bwMode="auto">
          <a:xfrm rot="21440805">
            <a:off x="-114878" y="-390702"/>
            <a:ext cx="9500017" cy="1841114"/>
          </a:xfrm>
          <a:custGeom>
            <a:avLst/>
            <a:gdLst>
              <a:gd name="connsiteX0" fmla="*/ 0 w 9486157"/>
              <a:gd name="connsiteY0" fmla="*/ 0 h 1680813"/>
              <a:gd name="connsiteX1" fmla="*/ 9486157 w 9486157"/>
              <a:gd name="connsiteY1" fmla="*/ 0 h 1680813"/>
              <a:gd name="connsiteX2" fmla="*/ 9486157 w 9486157"/>
              <a:gd name="connsiteY2" fmla="*/ 1680813 h 1680813"/>
              <a:gd name="connsiteX3" fmla="*/ 0 w 9486157"/>
              <a:gd name="connsiteY3" fmla="*/ 1680813 h 1680813"/>
              <a:gd name="connsiteX4" fmla="*/ 0 w 9486157"/>
              <a:gd name="connsiteY4" fmla="*/ 0 h 1680813"/>
              <a:gd name="connsiteX0" fmla="*/ 0 w 9500017"/>
              <a:gd name="connsiteY0" fmla="*/ 0 h 1841114"/>
              <a:gd name="connsiteX1" fmla="*/ 9486157 w 9500017"/>
              <a:gd name="connsiteY1" fmla="*/ 0 h 1841114"/>
              <a:gd name="connsiteX2" fmla="*/ 9500017 w 9500017"/>
              <a:gd name="connsiteY2" fmla="*/ 1841114 h 1841114"/>
              <a:gd name="connsiteX3" fmla="*/ 0 w 9500017"/>
              <a:gd name="connsiteY3" fmla="*/ 1680813 h 1841114"/>
              <a:gd name="connsiteX4" fmla="*/ 0 w 9500017"/>
              <a:gd name="connsiteY4" fmla="*/ 0 h 1841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0017" h="1841114">
                <a:moveTo>
                  <a:pt x="0" y="0"/>
                </a:moveTo>
                <a:lnTo>
                  <a:pt x="9486157" y="0"/>
                </a:lnTo>
                <a:lnTo>
                  <a:pt x="9500017" y="1841114"/>
                </a:lnTo>
                <a:lnTo>
                  <a:pt x="0" y="1680813"/>
                </a:lnTo>
                <a:lnTo>
                  <a:pt x="0" y="0"/>
                </a:lnTo>
                <a:close/>
              </a:path>
            </a:pathLst>
          </a:custGeom>
          <a:solidFill>
            <a:srgbClr val="D9E78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dirty="0">
              <a:ln>
                <a:noFill/>
              </a:ln>
              <a:solidFill>
                <a:schemeClr val="tx1"/>
              </a:solidFill>
              <a:effectLst/>
              <a:latin typeface="Arial" charset="0"/>
            </a:endParaRPr>
          </a:p>
        </p:txBody>
      </p:sp>
      <p:sp>
        <p:nvSpPr>
          <p:cNvPr id="16" name="Rectangle 12"/>
          <p:cNvSpPr/>
          <p:nvPr/>
        </p:nvSpPr>
        <p:spPr bwMode="auto">
          <a:xfrm>
            <a:off x="-28354" y="-151759"/>
            <a:ext cx="9429749" cy="1433623"/>
          </a:xfrm>
          <a:custGeom>
            <a:avLst/>
            <a:gdLst>
              <a:gd name="connsiteX0" fmla="*/ 0 w 9429749"/>
              <a:gd name="connsiteY0" fmla="*/ 0 h 1295400"/>
              <a:gd name="connsiteX1" fmla="*/ 9429749 w 9429749"/>
              <a:gd name="connsiteY1" fmla="*/ 0 h 1295400"/>
              <a:gd name="connsiteX2" fmla="*/ 9429749 w 9429749"/>
              <a:gd name="connsiteY2" fmla="*/ 1295400 h 1295400"/>
              <a:gd name="connsiteX3" fmla="*/ 0 w 9429749"/>
              <a:gd name="connsiteY3" fmla="*/ 1295400 h 1295400"/>
              <a:gd name="connsiteX4" fmla="*/ 0 w 9429749"/>
              <a:gd name="connsiteY4" fmla="*/ 0 h 1295400"/>
              <a:gd name="connsiteX0" fmla="*/ 0 w 9429749"/>
              <a:gd name="connsiteY0" fmla="*/ 0 h 1433623"/>
              <a:gd name="connsiteX1" fmla="*/ 9429749 w 9429749"/>
              <a:gd name="connsiteY1" fmla="*/ 0 h 1433623"/>
              <a:gd name="connsiteX2" fmla="*/ 9429749 w 9429749"/>
              <a:gd name="connsiteY2" fmla="*/ 1295400 h 1433623"/>
              <a:gd name="connsiteX3" fmla="*/ 0 w 9429749"/>
              <a:gd name="connsiteY3" fmla="*/ 1433623 h 1433623"/>
              <a:gd name="connsiteX4" fmla="*/ 0 w 9429749"/>
              <a:gd name="connsiteY4" fmla="*/ 0 h 1433623"/>
              <a:gd name="connsiteX0" fmla="*/ 0 w 9429749"/>
              <a:gd name="connsiteY0" fmla="*/ 0 h 1433623"/>
              <a:gd name="connsiteX1" fmla="*/ 9429749 w 9429749"/>
              <a:gd name="connsiteY1" fmla="*/ 0 h 1433623"/>
              <a:gd name="connsiteX2" fmla="*/ 9429749 w 9429749"/>
              <a:gd name="connsiteY2" fmla="*/ 1391093 h 1433623"/>
              <a:gd name="connsiteX3" fmla="*/ 0 w 9429749"/>
              <a:gd name="connsiteY3" fmla="*/ 1433623 h 1433623"/>
              <a:gd name="connsiteX4" fmla="*/ 0 w 9429749"/>
              <a:gd name="connsiteY4" fmla="*/ 0 h 1433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9749" h="1433623">
                <a:moveTo>
                  <a:pt x="0" y="0"/>
                </a:moveTo>
                <a:lnTo>
                  <a:pt x="9429749" y="0"/>
                </a:lnTo>
                <a:lnTo>
                  <a:pt x="9429749" y="1391093"/>
                </a:lnTo>
                <a:lnTo>
                  <a:pt x="0" y="1433623"/>
                </a:lnTo>
                <a:lnTo>
                  <a:pt x="0" y="0"/>
                </a:lnTo>
                <a:close/>
              </a:path>
            </a:pathLst>
          </a:cu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dirty="0">
              <a:ln>
                <a:noFill/>
              </a:ln>
              <a:solidFill>
                <a:schemeClr val="tx1"/>
              </a:solidFill>
              <a:effectLst/>
              <a:latin typeface="Arial" charset="0"/>
            </a:endParaRPr>
          </a:p>
        </p:txBody>
      </p:sp>
      <p:sp>
        <p:nvSpPr>
          <p:cNvPr id="14" name="Title 5"/>
          <p:cNvSpPr>
            <a:spLocks noGrp="1"/>
          </p:cNvSpPr>
          <p:nvPr>
            <p:ph type="title"/>
          </p:nvPr>
        </p:nvSpPr>
        <p:spPr>
          <a:xfrm>
            <a:off x="228600" y="0"/>
            <a:ext cx="8410796" cy="1143000"/>
          </a:xfrm>
        </p:spPr>
        <p:txBody>
          <a:bodyPr/>
          <a:lstStyle/>
          <a:p>
            <a:pPr algn="l" rtl="0" fontAlgn="base"/>
            <a:r>
              <a:rPr lang="en-US" sz="1800" b="0" i="0" kern="1200" dirty="0">
                <a:solidFill>
                  <a:srgbClr val="000000"/>
                </a:solidFill>
                <a:effectLst/>
                <a:latin typeface="Arial Black" panose="020B0A04020102020204" pitchFamily="34" charset="0"/>
                <a:ea typeface="+mn-ea"/>
                <a:cs typeface="+mn-cs"/>
              </a:rPr>
              <a:t>Section 4:</a:t>
            </a:r>
            <a:br>
              <a:rPr lang="en-US" sz="1800" b="0" i="0" kern="1200" dirty="0">
                <a:solidFill>
                  <a:srgbClr val="000000"/>
                </a:solidFill>
                <a:effectLst/>
                <a:latin typeface="Arial Black" panose="020B0A04020102020204" pitchFamily="34" charset="0"/>
                <a:ea typeface="+mn-ea"/>
                <a:cs typeface="+mn-cs"/>
              </a:rPr>
            </a:br>
            <a:r>
              <a:rPr lang="en-US" sz="3600" b="0" i="0" kern="1200" dirty="0">
                <a:solidFill>
                  <a:srgbClr val="000000"/>
                </a:solidFill>
                <a:effectLst/>
                <a:latin typeface="Arial Black" panose="020B0A04020102020204" pitchFamily="34" charset="0"/>
                <a:ea typeface="+mn-ea"/>
                <a:cs typeface="+mn-cs"/>
              </a:rPr>
              <a:t>Parent Information</a:t>
            </a:r>
            <a:endParaRPr lang="en-US" dirty="0">
              <a:effectLst/>
            </a:endParaRPr>
          </a:p>
        </p:txBody>
      </p:sp>
      <p:sp>
        <p:nvSpPr>
          <p:cNvPr id="27" name="Content Placeholder 2"/>
          <p:cNvSpPr>
            <a:spLocks noGrp="1"/>
          </p:cNvSpPr>
          <p:nvPr>
            <p:ph idx="1"/>
          </p:nvPr>
        </p:nvSpPr>
        <p:spPr>
          <a:xfrm>
            <a:off x="301752" y="1947672"/>
            <a:ext cx="4229320" cy="3154363"/>
          </a:xfrm>
        </p:spPr>
        <p:txBody>
          <a:bodyPr/>
          <a:lstStyle/>
          <a:p>
            <a:pPr marL="0" indent="0">
              <a:buNone/>
            </a:pPr>
            <a:r>
              <a:rPr lang="en-US" sz="2800" b="1" dirty="0">
                <a:latin typeface="Arial Narrow" panose="020B0606020202030204" pitchFamily="34" charset="0"/>
              </a:rPr>
              <a:t>Who provides parent information on the FAFSA?</a:t>
            </a:r>
          </a:p>
          <a:p>
            <a:pPr indent="-228600">
              <a:buFont typeface="Arial" panose="020B0604020202020204" pitchFamily="34" charset="0"/>
              <a:buChar char="•"/>
            </a:pPr>
            <a:r>
              <a:rPr lang="en-US" sz="2400" dirty="0">
                <a:solidFill>
                  <a:srgbClr val="000000"/>
                </a:solidFill>
                <a:latin typeface="Arial Narrow" panose="020B0606020202030204" pitchFamily="34" charset="0"/>
              </a:rPr>
              <a:t>Both biological or adoptive parents if they are:</a:t>
            </a:r>
          </a:p>
          <a:p>
            <a:pPr lvl="1" indent="-228600">
              <a:buFont typeface="Arial Narrow" panose="020B0606020202030204" pitchFamily="34" charset="0"/>
              <a:buChar char="−"/>
            </a:pPr>
            <a:r>
              <a:rPr lang="en-US" sz="2200" kern="1200" dirty="0">
                <a:solidFill>
                  <a:srgbClr val="000000"/>
                </a:solidFill>
                <a:latin typeface="Arial Narrow" pitchFamily="34" charset="0"/>
                <a:ea typeface="+mn-ea"/>
                <a:cs typeface="+mn-cs"/>
              </a:rPr>
              <a:t>Living together, regardless </a:t>
            </a:r>
            <a:br>
              <a:rPr lang="en-US" sz="2200" kern="1200" dirty="0">
                <a:solidFill>
                  <a:srgbClr val="000000"/>
                </a:solidFill>
                <a:latin typeface="Arial Narrow" pitchFamily="34" charset="0"/>
                <a:ea typeface="+mn-ea"/>
                <a:cs typeface="+mn-cs"/>
              </a:rPr>
            </a:br>
            <a:r>
              <a:rPr lang="en-US" sz="2200" kern="1200" dirty="0">
                <a:solidFill>
                  <a:srgbClr val="000000"/>
                </a:solidFill>
                <a:latin typeface="Arial Narrow" pitchFamily="34" charset="0"/>
                <a:ea typeface="+mn-ea"/>
                <a:cs typeface="+mn-cs"/>
              </a:rPr>
              <a:t>of marital status or gender</a:t>
            </a:r>
          </a:p>
        </p:txBody>
      </p:sp>
      <p:pic>
        <p:nvPicPr>
          <p:cNvPr id="3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538" t="27024" r="45628" b="19134"/>
          <a:stretch/>
        </p:blipFill>
        <p:spPr bwMode="auto">
          <a:xfrm>
            <a:off x="4859483" y="2209799"/>
            <a:ext cx="4208317" cy="37872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25369"/>
          <a:stretch/>
        </p:blipFill>
        <p:spPr>
          <a:xfrm>
            <a:off x="4859482" y="2209799"/>
            <a:ext cx="4208317" cy="3759612"/>
          </a:xfrm>
          <a:prstGeom prst="rect">
            <a:avLst/>
          </a:prstGeom>
        </p:spPr>
      </p:pic>
      <p:sp>
        <p:nvSpPr>
          <p:cNvPr id="5" name="Rectangle 4"/>
          <p:cNvSpPr/>
          <p:nvPr/>
        </p:nvSpPr>
        <p:spPr bwMode="auto">
          <a:xfrm>
            <a:off x="4859483" y="2209799"/>
            <a:ext cx="4208317" cy="3787239"/>
          </a:xfrm>
          <a:prstGeom prst="rect">
            <a:avLst/>
          </a:prstGeom>
          <a:solidFill>
            <a:srgbClr val="FEC325">
              <a:alpha val="4313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dirty="0">
              <a:ln>
                <a:noFill/>
              </a:ln>
              <a:solidFill>
                <a:schemeClr val="tx1"/>
              </a:solidFill>
              <a:effectLst/>
              <a:latin typeface="Arial" charset="0"/>
            </a:endParaRPr>
          </a:p>
        </p:txBody>
      </p:sp>
      <p:pic>
        <p:nvPicPr>
          <p:cNvPr id="4" name="Picture 3">
            <a:extLst>
              <a:ext uri="{FF2B5EF4-FFF2-40B4-BE49-F238E27FC236}">
                <a16:creationId xmlns:a16="http://schemas.microsoft.com/office/drawing/2014/main" id="{9455D90C-C5FC-4D36-991E-1D1C220FEA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188720"/>
            <a:ext cx="9153144" cy="576071"/>
          </a:xfrm>
          <a:prstGeom prst="rect">
            <a:avLst/>
          </a:prstGeom>
        </p:spPr>
      </p:pic>
    </p:spTree>
    <p:extLst>
      <p:ext uri="{BB962C8B-B14F-4D97-AF65-F5344CB8AC3E}">
        <p14:creationId xmlns:p14="http://schemas.microsoft.com/office/powerpoint/2010/main" val="1529877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1000"/>
                                        <p:tgtEl>
                                          <p:spTgt spid="27">
                                            <p:txEl>
                                              <p:pRg st="0" end="0"/>
                                            </p:txEl>
                                          </p:spTgt>
                                        </p:tgtEl>
                                      </p:cBhvr>
                                    </p:animEffect>
                                    <p:anim calcmode="lin" valueType="num">
                                      <p:cBhvr>
                                        <p:cTn id="8" dur="1000" fill="hold"/>
                                        <p:tgtEl>
                                          <p:spTgt spid="2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1000"/>
                                        <p:tgtEl>
                                          <p:spTgt spid="27">
                                            <p:txEl>
                                              <p:pRg st="1" end="1"/>
                                            </p:txEl>
                                          </p:spTgt>
                                        </p:tgtEl>
                                      </p:cBhvr>
                                    </p:animEffect>
                                    <p:anim calcmode="lin" valueType="num">
                                      <p:cBhvr>
                                        <p:cTn id="13" dur="1000" fill="hold"/>
                                        <p:tgtEl>
                                          <p:spTgt spid="2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7">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fade">
                                      <p:cBhvr>
                                        <p:cTn id="17" dur="1000"/>
                                        <p:tgtEl>
                                          <p:spTgt spid="27">
                                            <p:txEl>
                                              <p:pRg st="2" end="2"/>
                                            </p:txEl>
                                          </p:spTgt>
                                        </p:tgtEl>
                                      </p:cBhvr>
                                    </p:animEffect>
                                    <p:anim calcmode="lin" valueType="num">
                                      <p:cBhvr>
                                        <p:cTn id="18" dur="1000" fill="hold"/>
                                        <p:tgtEl>
                                          <p:spTgt spid="27">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43" y="0"/>
            <a:ext cx="9151163"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6"/>
          <p:cNvSpPr>
            <a:spLocks noGrp="1"/>
          </p:cNvSpPr>
          <p:nvPr>
            <p:ph type="title"/>
          </p:nvPr>
        </p:nvSpPr>
        <p:spPr>
          <a:xfrm>
            <a:off x="304800" y="228600"/>
            <a:ext cx="8229600" cy="1143000"/>
          </a:xfrm>
        </p:spPr>
        <p:txBody>
          <a:bodyPr/>
          <a:lstStyle/>
          <a:p>
            <a:pPr algn="l" rtl="0" fontAlgn="base"/>
            <a:r>
              <a:rPr lang="en-US" sz="5500" b="1" i="0" kern="1200" dirty="0">
                <a:solidFill>
                  <a:srgbClr val="000000"/>
                </a:solidFill>
                <a:effectLst/>
                <a:latin typeface="Arial Black" panose="020B0A04020102020204" pitchFamily="34" charset="0"/>
                <a:ea typeface="+mn-ea"/>
                <a:cs typeface="+mn-cs"/>
              </a:rPr>
              <a:t>Federal Grants</a:t>
            </a:r>
            <a:endParaRPr lang="en-US" dirty="0">
              <a:effectLst/>
            </a:endParaRPr>
          </a:p>
        </p:txBody>
      </p:sp>
      <p:sp>
        <p:nvSpPr>
          <p:cNvPr id="2" name="TextBox 1"/>
          <p:cNvSpPr txBox="1"/>
          <p:nvPr/>
        </p:nvSpPr>
        <p:spPr>
          <a:xfrm>
            <a:off x="304800" y="2057400"/>
            <a:ext cx="5257800" cy="1692771"/>
          </a:xfrm>
          <a:prstGeom prst="rect">
            <a:avLst/>
          </a:prstGeom>
          <a:noFill/>
        </p:spPr>
        <p:txBody>
          <a:bodyPr wrap="square" rtlCol="0">
            <a:spAutoFit/>
          </a:bodyPr>
          <a:lstStyle/>
          <a:p>
            <a:r>
              <a:rPr lang="en-US" sz="3200" i="0" dirty="0">
                <a:solidFill>
                  <a:srgbClr val="000000"/>
                </a:solidFill>
                <a:latin typeface="Arial Narrow" panose="020B0606020202030204" pitchFamily="34" charset="0"/>
              </a:rPr>
              <a:t>Pell Grant </a:t>
            </a:r>
            <a:r>
              <a:rPr lang="en-US" sz="3200" i="0" dirty="0">
                <a:solidFill>
                  <a:srgbClr val="C00000"/>
                </a:solidFill>
                <a:latin typeface="Arial Narrow" panose="020B0606020202030204" pitchFamily="34" charset="0"/>
              </a:rPr>
              <a:t>up to </a:t>
            </a:r>
          </a:p>
          <a:p>
            <a:r>
              <a:rPr lang="en-US" sz="7200" i="0" dirty="0">
                <a:solidFill>
                  <a:srgbClr val="000000"/>
                </a:solidFill>
                <a:latin typeface="Arial Narrow" panose="020B0606020202030204" pitchFamily="34" charset="0"/>
              </a:rPr>
              <a:t>$6,345</a:t>
            </a:r>
          </a:p>
        </p:txBody>
      </p:sp>
      <p:pic>
        <p:nvPicPr>
          <p:cNvPr id="192528"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2526" y="1162050"/>
            <a:ext cx="3084513" cy="569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325821" y="3889405"/>
            <a:ext cx="5257800" cy="2185214"/>
          </a:xfrm>
          <a:prstGeom prst="rect">
            <a:avLst/>
          </a:prstGeom>
          <a:noFill/>
        </p:spPr>
        <p:txBody>
          <a:bodyPr wrap="square" rtlCol="0">
            <a:spAutoFit/>
          </a:bodyPr>
          <a:lstStyle/>
          <a:p>
            <a:r>
              <a:rPr lang="en-US" sz="3200" i="0" dirty="0">
                <a:solidFill>
                  <a:srgbClr val="000000"/>
                </a:solidFill>
                <a:latin typeface="Arial Narrow" panose="020B0606020202030204" pitchFamily="34" charset="0"/>
              </a:rPr>
              <a:t>Supplemental Education Opportunity Grant (SEOG) </a:t>
            </a:r>
            <a:r>
              <a:rPr lang="en-US" sz="3200" i="0" dirty="0">
                <a:solidFill>
                  <a:srgbClr val="C00000"/>
                </a:solidFill>
                <a:latin typeface="Arial Narrow" panose="020B0606020202030204" pitchFamily="34" charset="0"/>
              </a:rPr>
              <a:t>up to </a:t>
            </a:r>
          </a:p>
          <a:p>
            <a:r>
              <a:rPr lang="en-US" sz="7200" i="0" dirty="0">
                <a:solidFill>
                  <a:srgbClr val="000000"/>
                </a:solidFill>
                <a:latin typeface="Arial Narrow" panose="020B0606020202030204" pitchFamily="34" charset="0"/>
              </a:rPr>
              <a:t>$4,000</a:t>
            </a:r>
          </a:p>
        </p:txBody>
      </p:sp>
    </p:spTree>
    <p:extLst>
      <p:ext uri="{BB962C8B-B14F-4D97-AF65-F5344CB8AC3E}">
        <p14:creationId xmlns:p14="http://schemas.microsoft.com/office/powerpoint/2010/main" val="2667698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49" presetClass="entr" presetSubtype="0" decel="10000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 calcmode="lin" valueType="num">
                                      <p:cBhvr>
                                        <p:cTn id="16" dur="500" fill="hold"/>
                                        <p:tgtEl>
                                          <p:spTgt spid="14"/>
                                        </p:tgtEl>
                                        <p:attrNameLst>
                                          <p:attrName>style.rotation</p:attrName>
                                        </p:attrNameLst>
                                      </p:cBhvr>
                                      <p:tavLst>
                                        <p:tav tm="0">
                                          <p:val>
                                            <p:fltVal val="360"/>
                                          </p:val>
                                        </p:tav>
                                        <p:tav tm="100000">
                                          <p:val>
                                            <p:fltVal val="0"/>
                                          </p:val>
                                        </p:tav>
                                      </p:tavLst>
                                    </p:anim>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0DA60"/>
        </a:solidFill>
        <a:effectLst/>
      </p:bgPr>
    </p:bg>
    <p:spTree>
      <p:nvGrpSpPr>
        <p:cNvPr id="1" name=""/>
        <p:cNvGrpSpPr/>
        <p:nvPr/>
      </p:nvGrpSpPr>
      <p:grpSpPr>
        <a:xfrm>
          <a:off x="0" y="0"/>
          <a:ext cx="0" cy="0"/>
          <a:chOff x="0" y="0"/>
          <a:chExt cx="0" cy="0"/>
        </a:xfrm>
      </p:grpSpPr>
      <p:sp>
        <p:nvSpPr>
          <p:cNvPr id="15" name="Rectangle 14"/>
          <p:cNvSpPr/>
          <p:nvPr/>
        </p:nvSpPr>
        <p:spPr bwMode="auto">
          <a:xfrm rot="20992578">
            <a:off x="6076392" y="2881057"/>
            <a:ext cx="2614004" cy="2014273"/>
          </a:xfrm>
          <a:custGeom>
            <a:avLst/>
            <a:gdLst>
              <a:gd name="connsiteX0" fmla="*/ 0 w 2494932"/>
              <a:gd name="connsiteY0" fmla="*/ 0 h 1762049"/>
              <a:gd name="connsiteX1" fmla="*/ 2494932 w 2494932"/>
              <a:gd name="connsiteY1" fmla="*/ 0 h 1762049"/>
              <a:gd name="connsiteX2" fmla="*/ 2494932 w 2494932"/>
              <a:gd name="connsiteY2" fmla="*/ 1762049 h 1762049"/>
              <a:gd name="connsiteX3" fmla="*/ 0 w 2494932"/>
              <a:gd name="connsiteY3" fmla="*/ 1762049 h 1762049"/>
              <a:gd name="connsiteX4" fmla="*/ 0 w 2494932"/>
              <a:gd name="connsiteY4" fmla="*/ 0 h 1762049"/>
              <a:gd name="connsiteX0" fmla="*/ 0 w 2494932"/>
              <a:gd name="connsiteY0" fmla="*/ 0 h 1762049"/>
              <a:gd name="connsiteX1" fmla="*/ 2494932 w 2494932"/>
              <a:gd name="connsiteY1" fmla="*/ 0 h 1762049"/>
              <a:gd name="connsiteX2" fmla="*/ 2494932 w 2494932"/>
              <a:gd name="connsiteY2" fmla="*/ 1762049 h 1762049"/>
              <a:gd name="connsiteX3" fmla="*/ 15093 w 2494932"/>
              <a:gd name="connsiteY3" fmla="*/ 1587049 h 1762049"/>
              <a:gd name="connsiteX4" fmla="*/ 0 w 2494932"/>
              <a:gd name="connsiteY4" fmla="*/ 0 h 1762049"/>
              <a:gd name="connsiteX0" fmla="*/ 0 w 2657069"/>
              <a:gd name="connsiteY0" fmla="*/ 0 h 1587049"/>
              <a:gd name="connsiteX1" fmla="*/ 2494932 w 2657069"/>
              <a:gd name="connsiteY1" fmla="*/ 0 h 1587049"/>
              <a:gd name="connsiteX2" fmla="*/ 2657069 w 2657069"/>
              <a:gd name="connsiteY2" fmla="*/ 1532533 h 1587049"/>
              <a:gd name="connsiteX3" fmla="*/ 15093 w 2657069"/>
              <a:gd name="connsiteY3" fmla="*/ 1587049 h 1587049"/>
              <a:gd name="connsiteX4" fmla="*/ 0 w 2657069"/>
              <a:gd name="connsiteY4" fmla="*/ 0 h 1587049"/>
              <a:gd name="connsiteX0" fmla="*/ 0 w 2682508"/>
              <a:gd name="connsiteY0" fmla="*/ 51998 h 1587049"/>
              <a:gd name="connsiteX1" fmla="*/ 2520371 w 2682508"/>
              <a:gd name="connsiteY1" fmla="*/ 0 h 1587049"/>
              <a:gd name="connsiteX2" fmla="*/ 2682508 w 2682508"/>
              <a:gd name="connsiteY2" fmla="*/ 1532533 h 1587049"/>
              <a:gd name="connsiteX3" fmla="*/ 40532 w 2682508"/>
              <a:gd name="connsiteY3" fmla="*/ 1587049 h 1587049"/>
              <a:gd name="connsiteX4" fmla="*/ 0 w 2682508"/>
              <a:gd name="connsiteY4" fmla="*/ 51998 h 1587049"/>
              <a:gd name="connsiteX0" fmla="*/ 0 w 2682508"/>
              <a:gd name="connsiteY0" fmla="*/ 51998 h 1649669"/>
              <a:gd name="connsiteX1" fmla="*/ 2520371 w 2682508"/>
              <a:gd name="connsiteY1" fmla="*/ 0 h 1649669"/>
              <a:gd name="connsiteX2" fmla="*/ 2682508 w 2682508"/>
              <a:gd name="connsiteY2" fmla="*/ 1532533 h 1649669"/>
              <a:gd name="connsiteX3" fmla="*/ 29350 w 2682508"/>
              <a:gd name="connsiteY3" fmla="*/ 1649669 h 1649669"/>
              <a:gd name="connsiteX4" fmla="*/ 0 w 2682508"/>
              <a:gd name="connsiteY4" fmla="*/ 51998 h 1649669"/>
              <a:gd name="connsiteX0" fmla="*/ 0 w 2682508"/>
              <a:gd name="connsiteY0" fmla="*/ 51998 h 1793359"/>
              <a:gd name="connsiteX1" fmla="*/ 2520371 w 2682508"/>
              <a:gd name="connsiteY1" fmla="*/ 0 h 1793359"/>
              <a:gd name="connsiteX2" fmla="*/ 2682508 w 2682508"/>
              <a:gd name="connsiteY2" fmla="*/ 1532533 h 1793359"/>
              <a:gd name="connsiteX3" fmla="*/ 19847 w 2682508"/>
              <a:gd name="connsiteY3" fmla="*/ 1793359 h 1793359"/>
              <a:gd name="connsiteX4" fmla="*/ 0 w 2682508"/>
              <a:gd name="connsiteY4" fmla="*/ 51998 h 1793359"/>
              <a:gd name="connsiteX0" fmla="*/ 0 w 2682508"/>
              <a:gd name="connsiteY0" fmla="*/ 0 h 1741361"/>
              <a:gd name="connsiteX1" fmla="*/ 2655491 w 2682508"/>
              <a:gd name="connsiteY1" fmla="*/ 134824 h 1741361"/>
              <a:gd name="connsiteX2" fmla="*/ 2682508 w 2682508"/>
              <a:gd name="connsiteY2" fmla="*/ 1480535 h 1741361"/>
              <a:gd name="connsiteX3" fmla="*/ 19847 w 2682508"/>
              <a:gd name="connsiteY3" fmla="*/ 1741361 h 1741361"/>
              <a:gd name="connsiteX4" fmla="*/ 0 w 2682508"/>
              <a:gd name="connsiteY4" fmla="*/ 0 h 1741361"/>
              <a:gd name="connsiteX0" fmla="*/ 0 w 2671083"/>
              <a:gd name="connsiteY0" fmla="*/ 0 h 1797234"/>
              <a:gd name="connsiteX1" fmla="*/ 2644066 w 2671083"/>
              <a:gd name="connsiteY1" fmla="*/ 190697 h 1797234"/>
              <a:gd name="connsiteX2" fmla="*/ 2671083 w 2671083"/>
              <a:gd name="connsiteY2" fmla="*/ 1536408 h 1797234"/>
              <a:gd name="connsiteX3" fmla="*/ 8422 w 2671083"/>
              <a:gd name="connsiteY3" fmla="*/ 1797234 h 1797234"/>
              <a:gd name="connsiteX4" fmla="*/ 0 w 2671083"/>
              <a:gd name="connsiteY4" fmla="*/ 0 h 1797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1083" h="1797234">
                <a:moveTo>
                  <a:pt x="0" y="0"/>
                </a:moveTo>
                <a:lnTo>
                  <a:pt x="2644066" y="190697"/>
                </a:lnTo>
                <a:lnTo>
                  <a:pt x="2671083" y="1536408"/>
                </a:lnTo>
                <a:lnTo>
                  <a:pt x="8422" y="1797234"/>
                </a:lnTo>
                <a:cubicBezTo>
                  <a:pt x="5615" y="1198156"/>
                  <a:pt x="2807" y="599078"/>
                  <a:pt x="0" y="0"/>
                </a:cubicBezTo>
                <a:close/>
              </a:path>
            </a:pathLst>
          </a:cu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lang="en-US" sz="2000" i="0" dirty="0"/>
          </a:p>
        </p:txBody>
      </p:sp>
      <p:pic>
        <p:nvPicPr>
          <p:cNvPr id="20" name="Picture 6"/>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rot="5400000">
            <a:off x="2815601" y="460067"/>
            <a:ext cx="12580599" cy="99059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2"/>
          <p:cNvSpPr/>
          <p:nvPr/>
        </p:nvSpPr>
        <p:spPr bwMode="auto">
          <a:xfrm rot="21440805">
            <a:off x="-114878" y="-390702"/>
            <a:ext cx="9500017" cy="1841114"/>
          </a:xfrm>
          <a:custGeom>
            <a:avLst/>
            <a:gdLst>
              <a:gd name="connsiteX0" fmla="*/ 0 w 9486157"/>
              <a:gd name="connsiteY0" fmla="*/ 0 h 1680813"/>
              <a:gd name="connsiteX1" fmla="*/ 9486157 w 9486157"/>
              <a:gd name="connsiteY1" fmla="*/ 0 h 1680813"/>
              <a:gd name="connsiteX2" fmla="*/ 9486157 w 9486157"/>
              <a:gd name="connsiteY2" fmla="*/ 1680813 h 1680813"/>
              <a:gd name="connsiteX3" fmla="*/ 0 w 9486157"/>
              <a:gd name="connsiteY3" fmla="*/ 1680813 h 1680813"/>
              <a:gd name="connsiteX4" fmla="*/ 0 w 9486157"/>
              <a:gd name="connsiteY4" fmla="*/ 0 h 1680813"/>
              <a:gd name="connsiteX0" fmla="*/ 0 w 9500017"/>
              <a:gd name="connsiteY0" fmla="*/ 0 h 1841114"/>
              <a:gd name="connsiteX1" fmla="*/ 9486157 w 9500017"/>
              <a:gd name="connsiteY1" fmla="*/ 0 h 1841114"/>
              <a:gd name="connsiteX2" fmla="*/ 9500017 w 9500017"/>
              <a:gd name="connsiteY2" fmla="*/ 1841114 h 1841114"/>
              <a:gd name="connsiteX3" fmla="*/ 0 w 9500017"/>
              <a:gd name="connsiteY3" fmla="*/ 1680813 h 1841114"/>
              <a:gd name="connsiteX4" fmla="*/ 0 w 9500017"/>
              <a:gd name="connsiteY4" fmla="*/ 0 h 1841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0017" h="1841114">
                <a:moveTo>
                  <a:pt x="0" y="0"/>
                </a:moveTo>
                <a:lnTo>
                  <a:pt x="9486157" y="0"/>
                </a:lnTo>
                <a:lnTo>
                  <a:pt x="9500017" y="1841114"/>
                </a:lnTo>
                <a:lnTo>
                  <a:pt x="0" y="1680813"/>
                </a:lnTo>
                <a:lnTo>
                  <a:pt x="0" y="0"/>
                </a:lnTo>
                <a:close/>
              </a:path>
            </a:pathLst>
          </a:custGeom>
          <a:solidFill>
            <a:srgbClr val="D9E78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dirty="0">
              <a:ln>
                <a:noFill/>
              </a:ln>
              <a:solidFill>
                <a:schemeClr val="tx1"/>
              </a:solidFill>
              <a:effectLst/>
              <a:latin typeface="Arial" charset="0"/>
            </a:endParaRPr>
          </a:p>
        </p:txBody>
      </p:sp>
      <p:sp>
        <p:nvSpPr>
          <p:cNvPr id="16" name="Rectangle 12"/>
          <p:cNvSpPr/>
          <p:nvPr/>
        </p:nvSpPr>
        <p:spPr bwMode="auto">
          <a:xfrm>
            <a:off x="-28354" y="-151759"/>
            <a:ext cx="9429749" cy="1433623"/>
          </a:xfrm>
          <a:custGeom>
            <a:avLst/>
            <a:gdLst>
              <a:gd name="connsiteX0" fmla="*/ 0 w 9429749"/>
              <a:gd name="connsiteY0" fmla="*/ 0 h 1295400"/>
              <a:gd name="connsiteX1" fmla="*/ 9429749 w 9429749"/>
              <a:gd name="connsiteY1" fmla="*/ 0 h 1295400"/>
              <a:gd name="connsiteX2" fmla="*/ 9429749 w 9429749"/>
              <a:gd name="connsiteY2" fmla="*/ 1295400 h 1295400"/>
              <a:gd name="connsiteX3" fmla="*/ 0 w 9429749"/>
              <a:gd name="connsiteY3" fmla="*/ 1295400 h 1295400"/>
              <a:gd name="connsiteX4" fmla="*/ 0 w 9429749"/>
              <a:gd name="connsiteY4" fmla="*/ 0 h 1295400"/>
              <a:gd name="connsiteX0" fmla="*/ 0 w 9429749"/>
              <a:gd name="connsiteY0" fmla="*/ 0 h 1433623"/>
              <a:gd name="connsiteX1" fmla="*/ 9429749 w 9429749"/>
              <a:gd name="connsiteY1" fmla="*/ 0 h 1433623"/>
              <a:gd name="connsiteX2" fmla="*/ 9429749 w 9429749"/>
              <a:gd name="connsiteY2" fmla="*/ 1295400 h 1433623"/>
              <a:gd name="connsiteX3" fmla="*/ 0 w 9429749"/>
              <a:gd name="connsiteY3" fmla="*/ 1433623 h 1433623"/>
              <a:gd name="connsiteX4" fmla="*/ 0 w 9429749"/>
              <a:gd name="connsiteY4" fmla="*/ 0 h 1433623"/>
              <a:gd name="connsiteX0" fmla="*/ 0 w 9429749"/>
              <a:gd name="connsiteY0" fmla="*/ 0 h 1433623"/>
              <a:gd name="connsiteX1" fmla="*/ 9429749 w 9429749"/>
              <a:gd name="connsiteY1" fmla="*/ 0 h 1433623"/>
              <a:gd name="connsiteX2" fmla="*/ 9429749 w 9429749"/>
              <a:gd name="connsiteY2" fmla="*/ 1391093 h 1433623"/>
              <a:gd name="connsiteX3" fmla="*/ 0 w 9429749"/>
              <a:gd name="connsiteY3" fmla="*/ 1433623 h 1433623"/>
              <a:gd name="connsiteX4" fmla="*/ 0 w 9429749"/>
              <a:gd name="connsiteY4" fmla="*/ 0 h 1433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9749" h="1433623">
                <a:moveTo>
                  <a:pt x="0" y="0"/>
                </a:moveTo>
                <a:lnTo>
                  <a:pt x="9429749" y="0"/>
                </a:lnTo>
                <a:lnTo>
                  <a:pt x="9429749" y="1391093"/>
                </a:lnTo>
                <a:lnTo>
                  <a:pt x="0" y="1433623"/>
                </a:lnTo>
                <a:lnTo>
                  <a:pt x="0" y="0"/>
                </a:lnTo>
                <a:close/>
              </a:path>
            </a:pathLst>
          </a:cu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dirty="0">
              <a:ln>
                <a:noFill/>
              </a:ln>
              <a:solidFill>
                <a:schemeClr val="tx1"/>
              </a:solidFill>
              <a:effectLst/>
              <a:latin typeface="Arial" charset="0"/>
            </a:endParaRPr>
          </a:p>
        </p:txBody>
      </p:sp>
      <p:sp>
        <p:nvSpPr>
          <p:cNvPr id="24" name="Title 5"/>
          <p:cNvSpPr>
            <a:spLocks noGrp="1"/>
          </p:cNvSpPr>
          <p:nvPr>
            <p:ph type="title"/>
          </p:nvPr>
        </p:nvSpPr>
        <p:spPr>
          <a:xfrm>
            <a:off x="228600" y="0"/>
            <a:ext cx="8410796" cy="1143000"/>
          </a:xfrm>
        </p:spPr>
        <p:txBody>
          <a:bodyPr/>
          <a:lstStyle/>
          <a:p>
            <a:pPr algn="l" rtl="0" fontAlgn="base"/>
            <a:r>
              <a:rPr lang="en-US" sz="1800" b="0" i="0" kern="1200" dirty="0">
                <a:solidFill>
                  <a:srgbClr val="000000"/>
                </a:solidFill>
                <a:effectLst/>
                <a:latin typeface="Arial Black" panose="020B0A04020102020204" pitchFamily="34" charset="0"/>
                <a:ea typeface="+mn-ea"/>
                <a:cs typeface="+mn-cs"/>
              </a:rPr>
              <a:t>Section 4:</a:t>
            </a:r>
            <a:br>
              <a:rPr lang="en-US" sz="1800" b="0" i="0" kern="1200" dirty="0">
                <a:solidFill>
                  <a:srgbClr val="000000"/>
                </a:solidFill>
                <a:effectLst/>
                <a:latin typeface="Arial Black" panose="020B0A04020102020204" pitchFamily="34" charset="0"/>
                <a:ea typeface="+mn-ea"/>
                <a:cs typeface="+mn-cs"/>
              </a:rPr>
            </a:br>
            <a:r>
              <a:rPr lang="en-US" sz="3600" b="0" i="0" kern="1200" dirty="0">
                <a:solidFill>
                  <a:srgbClr val="000000"/>
                </a:solidFill>
                <a:effectLst/>
                <a:latin typeface="Arial Black" panose="020B0A04020102020204" pitchFamily="34" charset="0"/>
                <a:ea typeface="+mn-ea"/>
                <a:cs typeface="+mn-cs"/>
              </a:rPr>
              <a:t>Parent Information</a:t>
            </a:r>
            <a:endParaRPr lang="en-US" dirty="0">
              <a:effectLst/>
            </a:endParaRPr>
          </a:p>
        </p:txBody>
      </p:sp>
      <p:sp>
        <p:nvSpPr>
          <p:cNvPr id="11" name="2"/>
          <p:cNvSpPr txBox="1"/>
          <p:nvPr/>
        </p:nvSpPr>
        <p:spPr>
          <a:xfrm>
            <a:off x="301752" y="1947672"/>
            <a:ext cx="8427892" cy="523220"/>
          </a:xfrm>
          <a:prstGeom prst="rect">
            <a:avLst/>
          </a:prstGeom>
          <a:noFill/>
        </p:spPr>
        <p:txBody>
          <a:bodyPr wrap="square" rtlCol="0">
            <a:spAutoFit/>
          </a:bodyPr>
          <a:lstStyle/>
          <a:p>
            <a:r>
              <a:rPr lang="en-US" sz="2800" b="0" i="0" dirty="0">
                <a:solidFill>
                  <a:prstClr val="black"/>
                </a:solidFill>
                <a:latin typeface="Arial Narrow Bold" panose="020B0706020202030204" pitchFamily="34" charset="0"/>
              </a:rPr>
              <a:t>If parents are divorced</a:t>
            </a:r>
            <a:r>
              <a:rPr lang="en-US" sz="2800" b="0" i="0">
                <a:solidFill>
                  <a:prstClr val="black"/>
                </a:solidFill>
                <a:latin typeface="Arial Narrow Bold" panose="020B0706020202030204" pitchFamily="34" charset="0"/>
              </a:rPr>
              <a:t>, separated </a:t>
            </a:r>
            <a:r>
              <a:rPr lang="en-US" sz="2800" b="0" i="0" dirty="0">
                <a:solidFill>
                  <a:prstClr val="black"/>
                </a:solidFill>
                <a:latin typeface="Arial Narrow Bold" panose="020B0706020202030204" pitchFamily="34" charset="0"/>
              </a:rPr>
              <a:t>or do not live together</a:t>
            </a:r>
          </a:p>
        </p:txBody>
      </p:sp>
      <p:sp>
        <p:nvSpPr>
          <p:cNvPr id="21" name="3"/>
          <p:cNvSpPr>
            <a:spLocks noGrp="1"/>
          </p:cNvSpPr>
          <p:nvPr>
            <p:ph idx="1"/>
          </p:nvPr>
        </p:nvSpPr>
        <p:spPr>
          <a:xfrm>
            <a:off x="1271588" y="2514600"/>
            <a:ext cx="3910012" cy="1228654"/>
          </a:xfrm>
        </p:spPr>
        <p:txBody>
          <a:bodyPr/>
          <a:lstStyle/>
          <a:p>
            <a:pPr marL="0" indent="0">
              <a:buNone/>
            </a:pPr>
            <a:r>
              <a:rPr lang="en-US" sz="2400" dirty="0">
                <a:solidFill>
                  <a:prstClr val="black"/>
                </a:solidFill>
                <a:latin typeface="Arial Narrow" panose="020B0606020202030204" pitchFamily="34" charset="0"/>
              </a:rPr>
              <a:t>Provide information for the parent the student lived with the most during the last 12 months.*</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575" y="2618012"/>
            <a:ext cx="631374" cy="631374"/>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575" y="4735432"/>
            <a:ext cx="631374" cy="631374"/>
          </a:xfrm>
          <a:prstGeom prst="rect">
            <a:avLst/>
          </a:prstGeom>
        </p:spPr>
      </p:pic>
      <p:sp>
        <p:nvSpPr>
          <p:cNvPr id="2" name="4"/>
          <p:cNvSpPr txBox="1"/>
          <p:nvPr/>
        </p:nvSpPr>
        <p:spPr>
          <a:xfrm>
            <a:off x="2549512" y="3743254"/>
            <a:ext cx="973343" cy="861774"/>
          </a:xfrm>
          <a:prstGeom prst="rect">
            <a:avLst/>
          </a:prstGeom>
          <a:noFill/>
        </p:spPr>
        <p:txBody>
          <a:bodyPr wrap="none" rtlCol="0">
            <a:spAutoFit/>
          </a:bodyPr>
          <a:lstStyle/>
          <a:p>
            <a:r>
              <a:rPr lang="en-US" sz="5000" i="0" dirty="0">
                <a:latin typeface="Arial Narrow" panose="020B0606020202030204" pitchFamily="34" charset="0"/>
              </a:rPr>
              <a:t>OR</a:t>
            </a:r>
          </a:p>
        </p:txBody>
      </p:sp>
      <p:sp>
        <p:nvSpPr>
          <p:cNvPr id="22" name="5"/>
          <p:cNvSpPr txBox="1">
            <a:spLocks/>
          </p:cNvSpPr>
          <p:nvPr/>
        </p:nvSpPr>
        <p:spPr bwMode="auto">
          <a:xfrm>
            <a:off x="1271588" y="4627256"/>
            <a:ext cx="4138611"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spcBef>
                <a:spcPts val="1500"/>
              </a:spcBef>
              <a:buFontTx/>
              <a:buNone/>
            </a:pPr>
            <a:r>
              <a:rPr lang="en-US" sz="2400" b="0" i="0" kern="0" dirty="0">
                <a:solidFill>
                  <a:prstClr val="black"/>
                </a:solidFill>
                <a:latin typeface="Arial Narrow" panose="020B0606020202030204" pitchFamily="34" charset="0"/>
              </a:rPr>
              <a:t>If the student lived with each parent equally, the parent who provided the most financial support provides their information.*</a:t>
            </a:r>
          </a:p>
        </p:txBody>
      </p:sp>
      <p:sp>
        <p:nvSpPr>
          <p:cNvPr id="4" name="6"/>
          <p:cNvSpPr/>
          <p:nvPr/>
        </p:nvSpPr>
        <p:spPr bwMode="auto">
          <a:xfrm rot="20992578">
            <a:off x="6156449" y="3007168"/>
            <a:ext cx="2339517" cy="1762049"/>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a:r>
              <a:rPr lang="en-US" sz="2100" i="0" dirty="0">
                <a:latin typeface="Arial Narrow" panose="020B0606020202030204" pitchFamily="34" charset="0"/>
              </a:rPr>
              <a:t>*If that parent </a:t>
            </a:r>
            <a:br>
              <a:rPr lang="en-US" sz="2100" i="0" dirty="0">
                <a:latin typeface="Arial Narrow" panose="020B0606020202030204" pitchFamily="34" charset="0"/>
              </a:rPr>
            </a:br>
            <a:r>
              <a:rPr lang="en-US" sz="2100" i="0" dirty="0">
                <a:latin typeface="Arial Narrow" panose="020B0606020202030204" pitchFamily="34" charset="0"/>
              </a:rPr>
              <a:t>is remarried, </a:t>
            </a:r>
            <a:br>
              <a:rPr lang="en-US" sz="2100" i="0" dirty="0">
                <a:latin typeface="Arial Narrow" panose="020B0606020202030204" pitchFamily="34" charset="0"/>
              </a:rPr>
            </a:br>
            <a:r>
              <a:rPr lang="en-US" sz="2100" i="0" dirty="0">
                <a:latin typeface="Arial Narrow" panose="020B0606020202030204" pitchFamily="34" charset="0"/>
              </a:rPr>
              <a:t>student must also include stepparent information.</a:t>
            </a:r>
            <a:endParaRPr lang="en-US" sz="2100" i="0" dirty="0"/>
          </a:p>
        </p:txBody>
      </p:sp>
      <p:pic>
        <p:nvPicPr>
          <p:cNvPr id="19" name="Picture 18">
            <a:extLst>
              <a:ext uri="{FF2B5EF4-FFF2-40B4-BE49-F238E27FC236}">
                <a16:creationId xmlns:a16="http://schemas.microsoft.com/office/drawing/2014/main" id="{DBE58B84-A9BC-466D-BFE0-7C93BC1651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188720"/>
            <a:ext cx="9153144" cy="576071"/>
          </a:xfrm>
          <a:prstGeom prst="rect">
            <a:avLst/>
          </a:prstGeom>
        </p:spPr>
      </p:pic>
    </p:spTree>
    <p:extLst>
      <p:ext uri="{BB962C8B-B14F-4D97-AF65-F5344CB8AC3E}">
        <p14:creationId xmlns:p14="http://schemas.microsoft.com/office/powerpoint/2010/main" val="2642068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 fill="hold"/>
                                        <p:tgtEl>
                                          <p:spTgt spid="10"/>
                                        </p:tgtEl>
                                        <p:attrNameLst>
                                          <p:attrName>ppt_w</p:attrName>
                                        </p:attrNameLst>
                                      </p:cBhvr>
                                      <p:tavLst>
                                        <p:tav tm="0">
                                          <p:val>
                                            <p:fltVal val="0"/>
                                          </p:val>
                                        </p:tav>
                                        <p:tav tm="100000">
                                          <p:val>
                                            <p:strVal val="#ppt_w"/>
                                          </p:val>
                                        </p:tav>
                                      </p:tavLst>
                                    </p:anim>
                                    <p:anim calcmode="lin" valueType="num">
                                      <p:cBhvr>
                                        <p:cTn id="12" dur="300" fill="hold"/>
                                        <p:tgtEl>
                                          <p:spTgt spid="10"/>
                                        </p:tgtEl>
                                        <p:attrNameLst>
                                          <p:attrName>ppt_h</p:attrName>
                                        </p:attrNameLst>
                                      </p:cBhvr>
                                      <p:tavLst>
                                        <p:tav tm="0">
                                          <p:val>
                                            <p:fltVal val="0"/>
                                          </p:val>
                                        </p:tav>
                                        <p:tav tm="100000">
                                          <p:val>
                                            <p:strVal val="#ppt_h"/>
                                          </p:val>
                                        </p:tav>
                                      </p:tavLst>
                                    </p:anim>
                                    <p:anim calcmode="lin" valueType="num">
                                      <p:cBhvr>
                                        <p:cTn id="13" dur="300" fill="hold"/>
                                        <p:tgtEl>
                                          <p:spTgt spid="10"/>
                                        </p:tgtEl>
                                        <p:attrNameLst>
                                          <p:attrName>style.rotation</p:attrName>
                                        </p:attrNameLst>
                                      </p:cBhvr>
                                      <p:tavLst>
                                        <p:tav tm="0">
                                          <p:val>
                                            <p:fltVal val="90"/>
                                          </p:val>
                                        </p:tav>
                                        <p:tav tm="100000">
                                          <p:val>
                                            <p:fltVal val="0"/>
                                          </p:val>
                                        </p:tav>
                                      </p:tavLst>
                                    </p:anim>
                                    <p:animEffect transition="in" filter="fade">
                                      <p:cBhvr>
                                        <p:cTn id="14" dur="300"/>
                                        <p:tgtEl>
                                          <p:spTgt spid="10"/>
                                        </p:tgtEl>
                                      </p:cBhvr>
                                    </p:animEffect>
                                  </p:childTnLst>
                                </p:cTn>
                              </p:par>
                            </p:childTnLst>
                          </p:cTn>
                        </p:par>
                        <p:par>
                          <p:cTn id="15" fill="hold">
                            <p:stCondLst>
                              <p:cond delay="800"/>
                            </p:stCondLst>
                            <p:childTnLst>
                              <p:par>
                                <p:cTn id="16" presetID="22" presetClass="entr" presetSubtype="8" fill="hold" grpId="0" nodeType="afterEffect">
                                  <p:stCondLst>
                                    <p:cond delay="0"/>
                                  </p:stCondLst>
                                  <p:childTnLst>
                                    <p:set>
                                      <p:cBhvr>
                                        <p:cTn id="17" dur="1" fill="hold">
                                          <p:stCondLst>
                                            <p:cond delay="0"/>
                                          </p:stCondLst>
                                        </p:cTn>
                                        <p:tgtEl>
                                          <p:spTgt spid="21">
                                            <p:txEl>
                                              <p:pRg st="0" end="0"/>
                                            </p:txEl>
                                          </p:spTgt>
                                        </p:tgtEl>
                                        <p:attrNameLst>
                                          <p:attrName>style.visibility</p:attrName>
                                        </p:attrNameLst>
                                      </p:cBhvr>
                                      <p:to>
                                        <p:strVal val="visible"/>
                                      </p:to>
                                    </p:set>
                                    <p:animEffect transition="in" filter="wipe(left)">
                                      <p:cBhvr>
                                        <p:cTn id="18" dur="500"/>
                                        <p:tgtEl>
                                          <p:spTgt spid="21">
                                            <p:txEl>
                                              <p:pRg st="0" end="0"/>
                                            </p:txEl>
                                          </p:spTgt>
                                        </p:tgtEl>
                                      </p:cBhvr>
                                    </p:animEffect>
                                  </p:childTnLst>
                                </p:cTn>
                              </p:par>
                            </p:childTnLst>
                          </p:cTn>
                        </p:par>
                        <p:par>
                          <p:cTn id="19" fill="hold">
                            <p:stCondLst>
                              <p:cond delay="1300"/>
                            </p:stCondLst>
                            <p:childTnLst>
                              <p:par>
                                <p:cTn id="20" presetID="53" presetClass="entr" presetSubtype="16"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par>
                          <p:cTn id="25" fill="hold">
                            <p:stCondLst>
                              <p:cond delay="1800"/>
                            </p:stCondLst>
                            <p:childTnLst>
                              <p:par>
                                <p:cTn id="26" presetID="26" presetClass="emph" presetSubtype="0" fill="hold" grpId="1" nodeType="afterEffect">
                                  <p:stCondLst>
                                    <p:cond delay="0"/>
                                  </p:stCondLst>
                                  <p:childTnLst>
                                    <p:animEffect transition="out" filter="fade">
                                      <p:cBhvr>
                                        <p:cTn id="27" dur="300" tmFilter="0, 0; .2, .5; .8, .5; 1, 0"/>
                                        <p:tgtEl>
                                          <p:spTgt spid="2"/>
                                        </p:tgtEl>
                                      </p:cBhvr>
                                    </p:animEffect>
                                    <p:animScale>
                                      <p:cBhvr>
                                        <p:cTn id="28" dur="150" autoRev="1" fill="hold"/>
                                        <p:tgtEl>
                                          <p:spTgt spid="2"/>
                                        </p:tgtEl>
                                      </p:cBhvr>
                                      <p:by x="105000" y="105000"/>
                                    </p:animScale>
                                  </p:childTnLst>
                                </p:cTn>
                              </p:par>
                            </p:childTnLst>
                          </p:cTn>
                        </p:par>
                        <p:par>
                          <p:cTn id="29" fill="hold">
                            <p:stCondLst>
                              <p:cond delay="2100"/>
                            </p:stCondLst>
                            <p:childTnLst>
                              <p:par>
                                <p:cTn id="30" presetID="31" presetClass="entr" presetSubtype="0"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300" fill="hold"/>
                                        <p:tgtEl>
                                          <p:spTgt spid="14"/>
                                        </p:tgtEl>
                                        <p:attrNameLst>
                                          <p:attrName>ppt_w</p:attrName>
                                        </p:attrNameLst>
                                      </p:cBhvr>
                                      <p:tavLst>
                                        <p:tav tm="0">
                                          <p:val>
                                            <p:fltVal val="0"/>
                                          </p:val>
                                        </p:tav>
                                        <p:tav tm="100000">
                                          <p:val>
                                            <p:strVal val="#ppt_w"/>
                                          </p:val>
                                        </p:tav>
                                      </p:tavLst>
                                    </p:anim>
                                    <p:anim calcmode="lin" valueType="num">
                                      <p:cBhvr>
                                        <p:cTn id="33" dur="300" fill="hold"/>
                                        <p:tgtEl>
                                          <p:spTgt spid="14"/>
                                        </p:tgtEl>
                                        <p:attrNameLst>
                                          <p:attrName>ppt_h</p:attrName>
                                        </p:attrNameLst>
                                      </p:cBhvr>
                                      <p:tavLst>
                                        <p:tav tm="0">
                                          <p:val>
                                            <p:fltVal val="0"/>
                                          </p:val>
                                        </p:tav>
                                        <p:tav tm="100000">
                                          <p:val>
                                            <p:strVal val="#ppt_h"/>
                                          </p:val>
                                        </p:tav>
                                      </p:tavLst>
                                    </p:anim>
                                    <p:anim calcmode="lin" valueType="num">
                                      <p:cBhvr>
                                        <p:cTn id="34" dur="300" fill="hold"/>
                                        <p:tgtEl>
                                          <p:spTgt spid="14"/>
                                        </p:tgtEl>
                                        <p:attrNameLst>
                                          <p:attrName>style.rotation</p:attrName>
                                        </p:attrNameLst>
                                      </p:cBhvr>
                                      <p:tavLst>
                                        <p:tav tm="0">
                                          <p:val>
                                            <p:fltVal val="90"/>
                                          </p:val>
                                        </p:tav>
                                        <p:tav tm="100000">
                                          <p:val>
                                            <p:fltVal val="0"/>
                                          </p:val>
                                        </p:tav>
                                      </p:tavLst>
                                    </p:anim>
                                    <p:animEffect transition="in" filter="fade">
                                      <p:cBhvr>
                                        <p:cTn id="35" dur="300"/>
                                        <p:tgtEl>
                                          <p:spTgt spid="14"/>
                                        </p:tgtEl>
                                      </p:cBhvr>
                                    </p:animEffect>
                                  </p:childTnLst>
                                </p:cTn>
                              </p:par>
                            </p:childTnLst>
                          </p:cTn>
                        </p:par>
                        <p:par>
                          <p:cTn id="36" fill="hold">
                            <p:stCondLst>
                              <p:cond delay="2400"/>
                            </p:stCondLst>
                            <p:childTnLst>
                              <p:par>
                                <p:cTn id="37" presetID="22" presetClass="entr" presetSubtype="8" fill="hold" grpId="0" nodeType="afterEffect">
                                  <p:stCondLst>
                                    <p:cond delay="0"/>
                                  </p:stCondLst>
                                  <p:childTnLst>
                                    <p:set>
                                      <p:cBhvr>
                                        <p:cTn id="38" dur="1" fill="hold">
                                          <p:stCondLst>
                                            <p:cond delay="0"/>
                                          </p:stCondLst>
                                        </p:cTn>
                                        <p:tgtEl>
                                          <p:spTgt spid="22">
                                            <p:txEl>
                                              <p:pRg st="0" end="0"/>
                                            </p:txEl>
                                          </p:spTgt>
                                        </p:tgtEl>
                                        <p:attrNameLst>
                                          <p:attrName>style.visibility</p:attrName>
                                        </p:attrNameLst>
                                      </p:cBhvr>
                                      <p:to>
                                        <p:strVal val="visible"/>
                                      </p:to>
                                    </p:set>
                                    <p:animEffect transition="in" filter="wipe(left)">
                                      <p:cBhvr>
                                        <p:cTn id="39" dur="500"/>
                                        <p:tgtEl>
                                          <p:spTgt spid="22">
                                            <p:txEl>
                                              <p:pRg st="0" end="0"/>
                                            </p:txEl>
                                          </p:spTgt>
                                        </p:tgtEl>
                                      </p:cBhvr>
                                    </p:animEffect>
                                  </p:childTnLst>
                                </p:cTn>
                              </p:par>
                            </p:childTnLst>
                          </p:cTn>
                        </p:par>
                        <p:par>
                          <p:cTn id="40" fill="hold">
                            <p:stCondLst>
                              <p:cond delay="2900"/>
                            </p:stCondLst>
                            <p:childTnLst>
                              <p:par>
                                <p:cTn id="41" presetID="10" presetClass="entr" presetSubtype="0" fill="hold" grpId="0" nodeType="afterEffect">
                                  <p:stCondLst>
                                    <p:cond delay="120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par>
                                <p:cTn id="44" presetID="10" presetClass="entr" presetSubtype="0" fill="hold" grpId="0" nodeType="withEffect">
                                  <p:stCondLst>
                                    <p:cond delay="120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par>
                          <p:cTn id="47" fill="hold">
                            <p:stCondLst>
                              <p:cond delay="4600"/>
                            </p:stCondLst>
                            <p:childTnLst>
                              <p:par>
                                <p:cTn id="48" presetID="32" presetClass="emph" presetSubtype="0" repeatCount="2000" fill="hold" grpId="1" nodeType="afterEffect">
                                  <p:stCondLst>
                                    <p:cond delay="0"/>
                                  </p:stCondLst>
                                  <p:childTnLst>
                                    <p:animRot by="120000">
                                      <p:cBhvr>
                                        <p:cTn id="49" dur="50" fill="hold">
                                          <p:stCondLst>
                                            <p:cond delay="0"/>
                                          </p:stCondLst>
                                        </p:cTn>
                                        <p:tgtEl>
                                          <p:spTgt spid="4"/>
                                        </p:tgtEl>
                                        <p:attrNameLst>
                                          <p:attrName>r</p:attrName>
                                        </p:attrNameLst>
                                      </p:cBhvr>
                                    </p:animRot>
                                    <p:animRot by="-240000">
                                      <p:cBhvr>
                                        <p:cTn id="50" dur="100" fill="hold">
                                          <p:stCondLst>
                                            <p:cond delay="100"/>
                                          </p:stCondLst>
                                        </p:cTn>
                                        <p:tgtEl>
                                          <p:spTgt spid="4"/>
                                        </p:tgtEl>
                                        <p:attrNameLst>
                                          <p:attrName>r</p:attrName>
                                        </p:attrNameLst>
                                      </p:cBhvr>
                                    </p:animRot>
                                    <p:animRot by="240000">
                                      <p:cBhvr>
                                        <p:cTn id="51" dur="100" fill="hold">
                                          <p:stCondLst>
                                            <p:cond delay="200"/>
                                          </p:stCondLst>
                                        </p:cTn>
                                        <p:tgtEl>
                                          <p:spTgt spid="4"/>
                                        </p:tgtEl>
                                        <p:attrNameLst>
                                          <p:attrName>r</p:attrName>
                                        </p:attrNameLst>
                                      </p:cBhvr>
                                    </p:animRot>
                                    <p:animRot by="-240000">
                                      <p:cBhvr>
                                        <p:cTn id="52" dur="100" fill="hold">
                                          <p:stCondLst>
                                            <p:cond delay="300"/>
                                          </p:stCondLst>
                                        </p:cTn>
                                        <p:tgtEl>
                                          <p:spTgt spid="4"/>
                                        </p:tgtEl>
                                        <p:attrNameLst>
                                          <p:attrName>r</p:attrName>
                                        </p:attrNameLst>
                                      </p:cBhvr>
                                    </p:animRot>
                                    <p:animRot by="120000">
                                      <p:cBhvr>
                                        <p:cTn id="53" dur="100" fill="hold">
                                          <p:stCondLst>
                                            <p:cond delay="400"/>
                                          </p:stCondLst>
                                        </p:cTn>
                                        <p:tgtEl>
                                          <p:spTgt spid="4"/>
                                        </p:tgtEl>
                                        <p:attrNameLst>
                                          <p:attrName>r</p:attrName>
                                        </p:attrNameLst>
                                      </p:cBhvr>
                                    </p:animRot>
                                  </p:childTnLst>
                                </p:cTn>
                              </p:par>
                              <p:par>
                                <p:cTn id="54" presetID="32" presetClass="emph" presetSubtype="0" repeatCount="2000" fill="hold" grpId="1" nodeType="withEffect">
                                  <p:stCondLst>
                                    <p:cond delay="0"/>
                                  </p:stCondLst>
                                  <p:childTnLst>
                                    <p:animRot by="120000">
                                      <p:cBhvr>
                                        <p:cTn id="55" dur="50" fill="hold">
                                          <p:stCondLst>
                                            <p:cond delay="0"/>
                                          </p:stCondLst>
                                        </p:cTn>
                                        <p:tgtEl>
                                          <p:spTgt spid="15"/>
                                        </p:tgtEl>
                                        <p:attrNameLst>
                                          <p:attrName>r</p:attrName>
                                        </p:attrNameLst>
                                      </p:cBhvr>
                                    </p:animRot>
                                    <p:animRot by="-240000">
                                      <p:cBhvr>
                                        <p:cTn id="56" dur="100" fill="hold">
                                          <p:stCondLst>
                                            <p:cond delay="100"/>
                                          </p:stCondLst>
                                        </p:cTn>
                                        <p:tgtEl>
                                          <p:spTgt spid="15"/>
                                        </p:tgtEl>
                                        <p:attrNameLst>
                                          <p:attrName>r</p:attrName>
                                        </p:attrNameLst>
                                      </p:cBhvr>
                                    </p:animRot>
                                    <p:animRot by="240000">
                                      <p:cBhvr>
                                        <p:cTn id="57" dur="100" fill="hold">
                                          <p:stCondLst>
                                            <p:cond delay="200"/>
                                          </p:stCondLst>
                                        </p:cTn>
                                        <p:tgtEl>
                                          <p:spTgt spid="15"/>
                                        </p:tgtEl>
                                        <p:attrNameLst>
                                          <p:attrName>r</p:attrName>
                                        </p:attrNameLst>
                                      </p:cBhvr>
                                    </p:animRot>
                                    <p:animRot by="-240000">
                                      <p:cBhvr>
                                        <p:cTn id="58" dur="100" fill="hold">
                                          <p:stCondLst>
                                            <p:cond delay="300"/>
                                          </p:stCondLst>
                                        </p:cTn>
                                        <p:tgtEl>
                                          <p:spTgt spid="15"/>
                                        </p:tgtEl>
                                        <p:attrNameLst>
                                          <p:attrName>r</p:attrName>
                                        </p:attrNameLst>
                                      </p:cBhvr>
                                    </p:animRot>
                                    <p:animRot by="120000">
                                      <p:cBhvr>
                                        <p:cTn id="59" dur="100" fill="hold">
                                          <p:stCondLst>
                                            <p:cond delay="400"/>
                                          </p:stCondLst>
                                        </p:cTn>
                                        <p:tgtEl>
                                          <p:spTgt spid="15"/>
                                        </p:tgtEl>
                                        <p:attrNameLst>
                                          <p:attrName>r</p:attrName>
                                        </p:attrNameLst>
                                      </p:cBhvr>
                                    </p:animRot>
                                  </p:childTnLst>
                                </p:cTn>
                              </p:par>
                              <p:par>
                                <p:cTn id="60" presetID="26" presetClass="emph" presetSubtype="0" fill="hold" grpId="2" nodeType="withEffect">
                                  <p:stCondLst>
                                    <p:cond delay="0"/>
                                  </p:stCondLst>
                                  <p:childTnLst>
                                    <p:animEffect transition="out" filter="fade">
                                      <p:cBhvr>
                                        <p:cTn id="61" dur="500" tmFilter="0, 0; .2, .5; .8, .5; 1, 0"/>
                                        <p:tgtEl>
                                          <p:spTgt spid="4"/>
                                        </p:tgtEl>
                                      </p:cBhvr>
                                    </p:animEffect>
                                    <p:animScale>
                                      <p:cBhvr>
                                        <p:cTn id="62" dur="250" autoRev="1" fill="hold"/>
                                        <p:tgtEl>
                                          <p:spTgt spid="4"/>
                                        </p:tgtEl>
                                      </p:cBhvr>
                                      <p:by x="105000" y="105000"/>
                                    </p:animScale>
                                  </p:childTnLst>
                                </p:cTn>
                              </p:par>
                              <p:par>
                                <p:cTn id="63" presetID="26" presetClass="emph" presetSubtype="0" fill="hold" grpId="2" nodeType="withEffect">
                                  <p:stCondLst>
                                    <p:cond delay="0"/>
                                  </p:stCondLst>
                                  <p:childTnLst>
                                    <p:animEffect transition="out" filter="fade">
                                      <p:cBhvr>
                                        <p:cTn id="64" dur="500" tmFilter="0, 0; .2, .5; .8, .5; 1, 0"/>
                                        <p:tgtEl>
                                          <p:spTgt spid="15"/>
                                        </p:tgtEl>
                                      </p:cBhvr>
                                    </p:animEffect>
                                    <p:animScale>
                                      <p:cBhvr>
                                        <p:cTn id="65"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5" grpId="2" animBg="1"/>
      <p:bldP spid="11" grpId="0"/>
      <p:bldP spid="21" grpId="0" build="allAtOnce"/>
      <p:bldP spid="2" grpId="0"/>
      <p:bldP spid="2" grpId="1"/>
      <p:bldP spid="22" grpId="0" build="allAtOnce"/>
      <p:bldP spid="4" grpId="0" animBg="1"/>
      <p:bldP spid="4" grpId="1" animBg="1"/>
      <p:bldP spid="4" grpId="2"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0DA60"/>
        </a:solidFill>
        <a:effectLst/>
      </p:bgPr>
    </p:bg>
    <p:spTree>
      <p:nvGrpSpPr>
        <p:cNvPr id="1" name=""/>
        <p:cNvGrpSpPr/>
        <p:nvPr/>
      </p:nvGrpSpPr>
      <p:grpSpPr>
        <a:xfrm>
          <a:off x="0" y="0"/>
          <a:ext cx="0" cy="0"/>
          <a:chOff x="0" y="0"/>
          <a:chExt cx="0" cy="0"/>
        </a:xfrm>
      </p:grpSpPr>
      <p:sp>
        <p:nvSpPr>
          <p:cNvPr id="13" name="Rectangle 2"/>
          <p:cNvSpPr/>
          <p:nvPr/>
        </p:nvSpPr>
        <p:spPr bwMode="auto">
          <a:xfrm rot="21440805">
            <a:off x="-114878" y="-390702"/>
            <a:ext cx="9500017" cy="1841114"/>
          </a:xfrm>
          <a:custGeom>
            <a:avLst/>
            <a:gdLst>
              <a:gd name="connsiteX0" fmla="*/ 0 w 9486157"/>
              <a:gd name="connsiteY0" fmla="*/ 0 h 1680813"/>
              <a:gd name="connsiteX1" fmla="*/ 9486157 w 9486157"/>
              <a:gd name="connsiteY1" fmla="*/ 0 h 1680813"/>
              <a:gd name="connsiteX2" fmla="*/ 9486157 w 9486157"/>
              <a:gd name="connsiteY2" fmla="*/ 1680813 h 1680813"/>
              <a:gd name="connsiteX3" fmla="*/ 0 w 9486157"/>
              <a:gd name="connsiteY3" fmla="*/ 1680813 h 1680813"/>
              <a:gd name="connsiteX4" fmla="*/ 0 w 9486157"/>
              <a:gd name="connsiteY4" fmla="*/ 0 h 1680813"/>
              <a:gd name="connsiteX0" fmla="*/ 0 w 9500017"/>
              <a:gd name="connsiteY0" fmla="*/ 0 h 1841114"/>
              <a:gd name="connsiteX1" fmla="*/ 9486157 w 9500017"/>
              <a:gd name="connsiteY1" fmla="*/ 0 h 1841114"/>
              <a:gd name="connsiteX2" fmla="*/ 9500017 w 9500017"/>
              <a:gd name="connsiteY2" fmla="*/ 1841114 h 1841114"/>
              <a:gd name="connsiteX3" fmla="*/ 0 w 9500017"/>
              <a:gd name="connsiteY3" fmla="*/ 1680813 h 1841114"/>
              <a:gd name="connsiteX4" fmla="*/ 0 w 9500017"/>
              <a:gd name="connsiteY4" fmla="*/ 0 h 1841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0017" h="1841114">
                <a:moveTo>
                  <a:pt x="0" y="0"/>
                </a:moveTo>
                <a:lnTo>
                  <a:pt x="9486157" y="0"/>
                </a:lnTo>
                <a:lnTo>
                  <a:pt x="9500017" y="1841114"/>
                </a:lnTo>
                <a:lnTo>
                  <a:pt x="0" y="1680813"/>
                </a:lnTo>
                <a:lnTo>
                  <a:pt x="0" y="0"/>
                </a:lnTo>
                <a:close/>
              </a:path>
            </a:pathLst>
          </a:custGeom>
          <a:solidFill>
            <a:srgbClr val="D9E78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dirty="0">
              <a:ln>
                <a:noFill/>
              </a:ln>
              <a:solidFill>
                <a:schemeClr val="tx1"/>
              </a:solidFill>
              <a:effectLst/>
              <a:latin typeface="Arial" charset="0"/>
            </a:endParaRPr>
          </a:p>
        </p:txBody>
      </p:sp>
      <p:sp>
        <p:nvSpPr>
          <p:cNvPr id="16" name="Rectangle 12"/>
          <p:cNvSpPr/>
          <p:nvPr/>
        </p:nvSpPr>
        <p:spPr bwMode="auto">
          <a:xfrm>
            <a:off x="-28354" y="-151759"/>
            <a:ext cx="9429749" cy="1433623"/>
          </a:xfrm>
          <a:custGeom>
            <a:avLst/>
            <a:gdLst>
              <a:gd name="connsiteX0" fmla="*/ 0 w 9429749"/>
              <a:gd name="connsiteY0" fmla="*/ 0 h 1295400"/>
              <a:gd name="connsiteX1" fmla="*/ 9429749 w 9429749"/>
              <a:gd name="connsiteY1" fmla="*/ 0 h 1295400"/>
              <a:gd name="connsiteX2" fmla="*/ 9429749 w 9429749"/>
              <a:gd name="connsiteY2" fmla="*/ 1295400 h 1295400"/>
              <a:gd name="connsiteX3" fmla="*/ 0 w 9429749"/>
              <a:gd name="connsiteY3" fmla="*/ 1295400 h 1295400"/>
              <a:gd name="connsiteX4" fmla="*/ 0 w 9429749"/>
              <a:gd name="connsiteY4" fmla="*/ 0 h 1295400"/>
              <a:gd name="connsiteX0" fmla="*/ 0 w 9429749"/>
              <a:gd name="connsiteY0" fmla="*/ 0 h 1433623"/>
              <a:gd name="connsiteX1" fmla="*/ 9429749 w 9429749"/>
              <a:gd name="connsiteY1" fmla="*/ 0 h 1433623"/>
              <a:gd name="connsiteX2" fmla="*/ 9429749 w 9429749"/>
              <a:gd name="connsiteY2" fmla="*/ 1295400 h 1433623"/>
              <a:gd name="connsiteX3" fmla="*/ 0 w 9429749"/>
              <a:gd name="connsiteY3" fmla="*/ 1433623 h 1433623"/>
              <a:gd name="connsiteX4" fmla="*/ 0 w 9429749"/>
              <a:gd name="connsiteY4" fmla="*/ 0 h 1433623"/>
              <a:gd name="connsiteX0" fmla="*/ 0 w 9429749"/>
              <a:gd name="connsiteY0" fmla="*/ 0 h 1433623"/>
              <a:gd name="connsiteX1" fmla="*/ 9429749 w 9429749"/>
              <a:gd name="connsiteY1" fmla="*/ 0 h 1433623"/>
              <a:gd name="connsiteX2" fmla="*/ 9429749 w 9429749"/>
              <a:gd name="connsiteY2" fmla="*/ 1391093 h 1433623"/>
              <a:gd name="connsiteX3" fmla="*/ 0 w 9429749"/>
              <a:gd name="connsiteY3" fmla="*/ 1433623 h 1433623"/>
              <a:gd name="connsiteX4" fmla="*/ 0 w 9429749"/>
              <a:gd name="connsiteY4" fmla="*/ 0 h 1433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9749" h="1433623">
                <a:moveTo>
                  <a:pt x="0" y="0"/>
                </a:moveTo>
                <a:lnTo>
                  <a:pt x="9429749" y="0"/>
                </a:lnTo>
                <a:lnTo>
                  <a:pt x="9429749" y="1391093"/>
                </a:lnTo>
                <a:lnTo>
                  <a:pt x="0" y="1433623"/>
                </a:lnTo>
                <a:lnTo>
                  <a:pt x="0" y="0"/>
                </a:lnTo>
                <a:close/>
              </a:path>
            </a:pathLst>
          </a:cu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dirty="0">
              <a:ln>
                <a:noFill/>
              </a:ln>
              <a:solidFill>
                <a:schemeClr val="tx1"/>
              </a:solidFill>
              <a:effectLst/>
              <a:latin typeface="Arial" charset="0"/>
            </a:endParaRPr>
          </a:p>
        </p:txBody>
      </p:sp>
      <p:sp>
        <p:nvSpPr>
          <p:cNvPr id="8" name="Title 5"/>
          <p:cNvSpPr>
            <a:spLocks noGrp="1"/>
          </p:cNvSpPr>
          <p:nvPr>
            <p:ph type="title"/>
          </p:nvPr>
        </p:nvSpPr>
        <p:spPr>
          <a:xfrm>
            <a:off x="228600" y="0"/>
            <a:ext cx="8410796" cy="1143000"/>
          </a:xfrm>
        </p:spPr>
        <p:txBody>
          <a:bodyPr/>
          <a:lstStyle/>
          <a:p>
            <a:pPr algn="l" rtl="0" fontAlgn="base"/>
            <a:r>
              <a:rPr lang="en-US" sz="1800" b="0" i="0" kern="1200" dirty="0">
                <a:solidFill>
                  <a:srgbClr val="000000"/>
                </a:solidFill>
                <a:effectLst/>
                <a:latin typeface="Arial Black" panose="020B0A04020102020204" pitchFamily="34" charset="0"/>
                <a:ea typeface="+mn-ea"/>
                <a:cs typeface="+mn-cs"/>
              </a:rPr>
              <a:t>Section 4:</a:t>
            </a:r>
            <a:br>
              <a:rPr lang="en-US" sz="1800" b="0" i="0" kern="1200" dirty="0">
                <a:solidFill>
                  <a:srgbClr val="000000"/>
                </a:solidFill>
                <a:effectLst/>
                <a:latin typeface="Arial Black" panose="020B0A04020102020204" pitchFamily="34" charset="0"/>
                <a:ea typeface="+mn-ea"/>
                <a:cs typeface="+mn-cs"/>
              </a:rPr>
            </a:br>
            <a:r>
              <a:rPr lang="en-US" sz="3600" b="0" i="0" kern="1200" dirty="0">
                <a:solidFill>
                  <a:srgbClr val="000000"/>
                </a:solidFill>
                <a:effectLst/>
                <a:latin typeface="Arial Black" panose="020B0A04020102020204" pitchFamily="34" charset="0"/>
                <a:ea typeface="+mn-ea"/>
                <a:cs typeface="+mn-cs"/>
              </a:rPr>
              <a:t>Parent Information</a:t>
            </a:r>
            <a:endParaRPr lang="en-US" dirty="0">
              <a:effectLst/>
            </a:endParaRPr>
          </a:p>
        </p:txBody>
      </p:sp>
      <p:sp>
        <p:nvSpPr>
          <p:cNvPr id="10" name="Rectangle 9"/>
          <p:cNvSpPr>
            <a:spLocks noChangeArrowheads="1"/>
          </p:cNvSpPr>
          <p:nvPr/>
        </p:nvSpPr>
        <p:spPr bwMode="auto">
          <a:xfrm>
            <a:off x="301752" y="1947672"/>
            <a:ext cx="73152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r>
              <a:rPr lang="en-US" sz="3200" i="0" dirty="0">
                <a:solidFill>
                  <a:srgbClr val="000000"/>
                </a:solidFill>
                <a:latin typeface="Arial Narrow" pitchFamily="34" charset="0"/>
              </a:rPr>
              <a:t>Provide:</a:t>
            </a:r>
          </a:p>
          <a:p>
            <a:pPr marL="342900" indent="-238125">
              <a:spcBef>
                <a:spcPct val="20000"/>
              </a:spcBef>
              <a:buFont typeface="Arial" panose="020B0604020202020204" pitchFamily="34" charset="0"/>
              <a:buChar char="•"/>
            </a:pPr>
            <a:r>
              <a:rPr lang="en-US" sz="2800" b="0" i="0" dirty="0">
                <a:solidFill>
                  <a:srgbClr val="000000"/>
                </a:solidFill>
                <a:latin typeface="Arial Narrow" pitchFamily="34" charset="0"/>
              </a:rPr>
              <a:t>Marital status</a:t>
            </a:r>
          </a:p>
          <a:p>
            <a:pPr marL="342900" indent="-238125">
              <a:spcBef>
                <a:spcPct val="20000"/>
              </a:spcBef>
              <a:buFont typeface="Arial" panose="020B0604020202020204" pitchFamily="34" charset="0"/>
              <a:buChar char="•"/>
            </a:pPr>
            <a:r>
              <a:rPr lang="en-US" sz="2800" b="0" i="0" dirty="0">
                <a:solidFill>
                  <a:srgbClr val="000000"/>
                </a:solidFill>
                <a:latin typeface="Arial Narrow" pitchFamily="34" charset="0"/>
              </a:rPr>
              <a:t>Dates of birth</a:t>
            </a:r>
          </a:p>
          <a:p>
            <a:pPr marL="342900" indent="-238125">
              <a:spcBef>
                <a:spcPct val="20000"/>
              </a:spcBef>
              <a:buFont typeface="Arial" panose="020B0604020202020204" pitchFamily="34" charset="0"/>
              <a:buChar char="•"/>
            </a:pPr>
            <a:r>
              <a:rPr lang="en-US" sz="2800" b="0" i="0" dirty="0">
                <a:solidFill>
                  <a:srgbClr val="000000"/>
                </a:solidFill>
                <a:latin typeface="Arial Narrow" pitchFamily="34" charset="0"/>
              </a:rPr>
              <a:t>Social Security numbers</a:t>
            </a:r>
          </a:p>
          <a:p>
            <a:pPr marL="857250" lvl="1" indent="-295275">
              <a:spcBef>
                <a:spcPct val="20000"/>
              </a:spcBef>
              <a:buFont typeface="Arial Narrow" panose="020B0606020202030204" pitchFamily="34" charset="0"/>
              <a:buChar char="–"/>
            </a:pPr>
            <a:r>
              <a:rPr lang="en-US" sz="2800" b="0" i="0" dirty="0">
                <a:solidFill>
                  <a:srgbClr val="000000"/>
                </a:solidFill>
                <a:latin typeface="Arial Narrow" pitchFamily="34" charset="0"/>
              </a:rPr>
              <a:t>If parent doesn’t have SSN, </a:t>
            </a:r>
            <a:br>
              <a:rPr lang="en-US" sz="2800" b="0" i="0" dirty="0">
                <a:solidFill>
                  <a:srgbClr val="000000"/>
                </a:solidFill>
                <a:latin typeface="Arial Narrow" pitchFamily="34" charset="0"/>
              </a:rPr>
            </a:br>
            <a:r>
              <a:rPr lang="en-US" sz="2800" b="0" i="0" dirty="0">
                <a:solidFill>
                  <a:srgbClr val="000000"/>
                </a:solidFill>
                <a:latin typeface="Arial Narrow" pitchFamily="34" charset="0"/>
              </a:rPr>
              <a:t>use all </a:t>
            </a:r>
            <a:r>
              <a:rPr lang="en-US" sz="2800" b="0" i="0" dirty="0">
                <a:latin typeface="Arial Narrow" panose="020B0606020202030204" pitchFamily="34" charset="0"/>
              </a:rPr>
              <a:t>zeros (000-00-0000)</a:t>
            </a:r>
          </a:p>
          <a:p>
            <a:pPr marL="796925" lvl="1" indent="-233363">
              <a:spcBef>
                <a:spcPct val="20000"/>
              </a:spcBef>
              <a:buFontTx/>
              <a:buChar char="•"/>
            </a:pPr>
            <a:endParaRPr lang="en-US" sz="3200" b="0" i="0" dirty="0">
              <a:solidFill>
                <a:srgbClr val="000000"/>
              </a:solidFill>
              <a:latin typeface="Arial Narrow" pitchFamily="34" charset="0"/>
            </a:endParaRPr>
          </a:p>
        </p:txBody>
      </p:sp>
      <p:pic>
        <p:nvPicPr>
          <p:cNvPr id="7" name="Picture 6">
            <a:extLst>
              <a:ext uri="{FF2B5EF4-FFF2-40B4-BE49-F238E27FC236}">
                <a16:creationId xmlns:a16="http://schemas.microsoft.com/office/drawing/2014/main" id="{EF60F184-C18C-4157-895F-A2A8225975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88720"/>
            <a:ext cx="9153144" cy="576071"/>
          </a:xfrm>
          <a:prstGeom prst="rect">
            <a:avLst/>
          </a:prstGeom>
        </p:spPr>
      </p:pic>
    </p:spTree>
    <p:extLst>
      <p:ext uri="{BB962C8B-B14F-4D97-AF65-F5344CB8AC3E}">
        <p14:creationId xmlns:p14="http://schemas.microsoft.com/office/powerpoint/2010/main" val="323103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0DA60"/>
        </a:solidFill>
        <a:effectLst/>
      </p:bgPr>
    </p:bg>
    <p:spTree>
      <p:nvGrpSpPr>
        <p:cNvPr id="1" name=""/>
        <p:cNvGrpSpPr/>
        <p:nvPr/>
      </p:nvGrpSpPr>
      <p:grpSpPr>
        <a:xfrm>
          <a:off x="0" y="0"/>
          <a:ext cx="0" cy="0"/>
          <a:chOff x="0" y="0"/>
          <a:chExt cx="0" cy="0"/>
        </a:xfrm>
      </p:grpSpPr>
      <p:sp>
        <p:nvSpPr>
          <p:cNvPr id="13" name="Rectangle 2"/>
          <p:cNvSpPr/>
          <p:nvPr/>
        </p:nvSpPr>
        <p:spPr bwMode="auto">
          <a:xfrm rot="21440805">
            <a:off x="-114878" y="-390702"/>
            <a:ext cx="9500017" cy="1841114"/>
          </a:xfrm>
          <a:custGeom>
            <a:avLst/>
            <a:gdLst>
              <a:gd name="connsiteX0" fmla="*/ 0 w 9486157"/>
              <a:gd name="connsiteY0" fmla="*/ 0 h 1680813"/>
              <a:gd name="connsiteX1" fmla="*/ 9486157 w 9486157"/>
              <a:gd name="connsiteY1" fmla="*/ 0 h 1680813"/>
              <a:gd name="connsiteX2" fmla="*/ 9486157 w 9486157"/>
              <a:gd name="connsiteY2" fmla="*/ 1680813 h 1680813"/>
              <a:gd name="connsiteX3" fmla="*/ 0 w 9486157"/>
              <a:gd name="connsiteY3" fmla="*/ 1680813 h 1680813"/>
              <a:gd name="connsiteX4" fmla="*/ 0 w 9486157"/>
              <a:gd name="connsiteY4" fmla="*/ 0 h 1680813"/>
              <a:gd name="connsiteX0" fmla="*/ 0 w 9500017"/>
              <a:gd name="connsiteY0" fmla="*/ 0 h 1841114"/>
              <a:gd name="connsiteX1" fmla="*/ 9486157 w 9500017"/>
              <a:gd name="connsiteY1" fmla="*/ 0 h 1841114"/>
              <a:gd name="connsiteX2" fmla="*/ 9500017 w 9500017"/>
              <a:gd name="connsiteY2" fmla="*/ 1841114 h 1841114"/>
              <a:gd name="connsiteX3" fmla="*/ 0 w 9500017"/>
              <a:gd name="connsiteY3" fmla="*/ 1680813 h 1841114"/>
              <a:gd name="connsiteX4" fmla="*/ 0 w 9500017"/>
              <a:gd name="connsiteY4" fmla="*/ 0 h 1841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0017" h="1841114">
                <a:moveTo>
                  <a:pt x="0" y="0"/>
                </a:moveTo>
                <a:lnTo>
                  <a:pt x="9486157" y="0"/>
                </a:lnTo>
                <a:lnTo>
                  <a:pt x="9500017" y="1841114"/>
                </a:lnTo>
                <a:lnTo>
                  <a:pt x="0" y="1680813"/>
                </a:lnTo>
                <a:lnTo>
                  <a:pt x="0" y="0"/>
                </a:lnTo>
                <a:close/>
              </a:path>
            </a:pathLst>
          </a:custGeom>
          <a:solidFill>
            <a:srgbClr val="D9E78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dirty="0">
              <a:ln>
                <a:noFill/>
              </a:ln>
              <a:solidFill>
                <a:schemeClr val="tx1"/>
              </a:solidFill>
              <a:effectLst/>
              <a:latin typeface="Arial" charset="0"/>
            </a:endParaRPr>
          </a:p>
        </p:txBody>
      </p:sp>
      <p:sp>
        <p:nvSpPr>
          <p:cNvPr id="16" name="Rectangle 12"/>
          <p:cNvSpPr/>
          <p:nvPr/>
        </p:nvSpPr>
        <p:spPr bwMode="auto">
          <a:xfrm>
            <a:off x="-28354" y="-151759"/>
            <a:ext cx="9429749" cy="1433623"/>
          </a:xfrm>
          <a:custGeom>
            <a:avLst/>
            <a:gdLst>
              <a:gd name="connsiteX0" fmla="*/ 0 w 9429749"/>
              <a:gd name="connsiteY0" fmla="*/ 0 h 1295400"/>
              <a:gd name="connsiteX1" fmla="*/ 9429749 w 9429749"/>
              <a:gd name="connsiteY1" fmla="*/ 0 h 1295400"/>
              <a:gd name="connsiteX2" fmla="*/ 9429749 w 9429749"/>
              <a:gd name="connsiteY2" fmla="*/ 1295400 h 1295400"/>
              <a:gd name="connsiteX3" fmla="*/ 0 w 9429749"/>
              <a:gd name="connsiteY3" fmla="*/ 1295400 h 1295400"/>
              <a:gd name="connsiteX4" fmla="*/ 0 w 9429749"/>
              <a:gd name="connsiteY4" fmla="*/ 0 h 1295400"/>
              <a:gd name="connsiteX0" fmla="*/ 0 w 9429749"/>
              <a:gd name="connsiteY0" fmla="*/ 0 h 1433623"/>
              <a:gd name="connsiteX1" fmla="*/ 9429749 w 9429749"/>
              <a:gd name="connsiteY1" fmla="*/ 0 h 1433623"/>
              <a:gd name="connsiteX2" fmla="*/ 9429749 w 9429749"/>
              <a:gd name="connsiteY2" fmla="*/ 1295400 h 1433623"/>
              <a:gd name="connsiteX3" fmla="*/ 0 w 9429749"/>
              <a:gd name="connsiteY3" fmla="*/ 1433623 h 1433623"/>
              <a:gd name="connsiteX4" fmla="*/ 0 w 9429749"/>
              <a:gd name="connsiteY4" fmla="*/ 0 h 1433623"/>
              <a:gd name="connsiteX0" fmla="*/ 0 w 9429749"/>
              <a:gd name="connsiteY0" fmla="*/ 0 h 1433623"/>
              <a:gd name="connsiteX1" fmla="*/ 9429749 w 9429749"/>
              <a:gd name="connsiteY1" fmla="*/ 0 h 1433623"/>
              <a:gd name="connsiteX2" fmla="*/ 9429749 w 9429749"/>
              <a:gd name="connsiteY2" fmla="*/ 1391093 h 1433623"/>
              <a:gd name="connsiteX3" fmla="*/ 0 w 9429749"/>
              <a:gd name="connsiteY3" fmla="*/ 1433623 h 1433623"/>
              <a:gd name="connsiteX4" fmla="*/ 0 w 9429749"/>
              <a:gd name="connsiteY4" fmla="*/ 0 h 1433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9749" h="1433623">
                <a:moveTo>
                  <a:pt x="0" y="0"/>
                </a:moveTo>
                <a:lnTo>
                  <a:pt x="9429749" y="0"/>
                </a:lnTo>
                <a:lnTo>
                  <a:pt x="9429749" y="1391093"/>
                </a:lnTo>
                <a:lnTo>
                  <a:pt x="0" y="1433623"/>
                </a:lnTo>
                <a:lnTo>
                  <a:pt x="0" y="0"/>
                </a:lnTo>
                <a:close/>
              </a:path>
            </a:pathLst>
          </a:cu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dirty="0">
              <a:ln>
                <a:noFill/>
              </a:ln>
              <a:solidFill>
                <a:schemeClr val="tx1"/>
              </a:solidFill>
              <a:effectLst/>
              <a:latin typeface="Arial" charset="0"/>
            </a:endParaRPr>
          </a:p>
        </p:txBody>
      </p:sp>
      <p:sp>
        <p:nvSpPr>
          <p:cNvPr id="8" name="Title 5"/>
          <p:cNvSpPr>
            <a:spLocks noGrp="1"/>
          </p:cNvSpPr>
          <p:nvPr>
            <p:ph type="title"/>
          </p:nvPr>
        </p:nvSpPr>
        <p:spPr>
          <a:xfrm>
            <a:off x="228600" y="0"/>
            <a:ext cx="8410796" cy="1143000"/>
          </a:xfrm>
        </p:spPr>
        <p:txBody>
          <a:bodyPr/>
          <a:lstStyle/>
          <a:p>
            <a:pPr algn="l" rtl="0" fontAlgn="base"/>
            <a:r>
              <a:rPr lang="en-US" sz="1800" b="0" i="0" kern="1200" dirty="0">
                <a:solidFill>
                  <a:srgbClr val="000000"/>
                </a:solidFill>
                <a:effectLst/>
                <a:latin typeface="Arial Black" panose="020B0A04020102020204" pitchFamily="34" charset="0"/>
                <a:ea typeface="+mn-ea"/>
                <a:cs typeface="+mn-cs"/>
              </a:rPr>
              <a:t>Section 4:</a:t>
            </a:r>
            <a:br>
              <a:rPr lang="en-US" sz="1800" b="0" i="0" kern="1200" dirty="0">
                <a:solidFill>
                  <a:srgbClr val="000000"/>
                </a:solidFill>
                <a:effectLst/>
                <a:latin typeface="Arial Black" panose="020B0A04020102020204" pitchFamily="34" charset="0"/>
                <a:ea typeface="+mn-ea"/>
                <a:cs typeface="+mn-cs"/>
              </a:rPr>
            </a:br>
            <a:r>
              <a:rPr lang="en-US" sz="3600" b="0" i="0" kern="1200" dirty="0">
                <a:solidFill>
                  <a:srgbClr val="000000"/>
                </a:solidFill>
                <a:effectLst/>
                <a:latin typeface="Arial Black" panose="020B0A04020102020204" pitchFamily="34" charset="0"/>
                <a:ea typeface="+mn-ea"/>
                <a:cs typeface="+mn-cs"/>
              </a:rPr>
              <a:t>Parent Information</a:t>
            </a:r>
            <a:endParaRPr lang="en-US" dirty="0">
              <a:effectLst/>
            </a:endParaRPr>
          </a:p>
        </p:txBody>
      </p:sp>
      <p:sp>
        <p:nvSpPr>
          <p:cNvPr id="7" name="Content Placeholder 5">
            <a:extLst>
              <a:ext uri="{FF2B5EF4-FFF2-40B4-BE49-F238E27FC236}">
                <a16:creationId xmlns:a16="http://schemas.microsoft.com/office/drawing/2014/main" id="{B597D69B-785D-4A91-9D2A-E4879CC57AC7}"/>
              </a:ext>
            </a:extLst>
          </p:cNvPr>
          <p:cNvSpPr>
            <a:spLocks noGrp="1"/>
          </p:cNvSpPr>
          <p:nvPr>
            <p:ph idx="1"/>
          </p:nvPr>
        </p:nvSpPr>
        <p:spPr>
          <a:xfrm>
            <a:off x="301752" y="1947672"/>
            <a:ext cx="7623048" cy="2898647"/>
          </a:xfrm>
        </p:spPr>
        <p:txBody>
          <a:bodyPr/>
          <a:lstStyle/>
          <a:p>
            <a:pPr marL="228600" indent="-228600">
              <a:buFont typeface="Arial" panose="020B0604020202020204" pitchFamily="34" charset="0"/>
              <a:buChar char="•"/>
            </a:pPr>
            <a:r>
              <a:rPr lang="en-US" b="1" dirty="0">
                <a:latin typeface="Arial Narrow" panose="020B0606020202030204" pitchFamily="34" charset="0"/>
              </a:rPr>
              <a:t>Financial information repeats for the parent</a:t>
            </a:r>
          </a:p>
          <a:p>
            <a:pPr lvl="1">
              <a:buFont typeface="Arial Narrow" panose="020B0606020202030204" pitchFamily="34" charset="0"/>
              <a:buChar char="−"/>
            </a:pPr>
            <a:r>
              <a:rPr lang="en-US" kern="1200" dirty="0">
                <a:solidFill>
                  <a:srgbClr val="000000"/>
                </a:solidFill>
                <a:latin typeface="Arial Narrow" pitchFamily="34" charset="0"/>
                <a:ea typeface="+mn-ea"/>
                <a:cs typeface="+mn-cs"/>
              </a:rPr>
              <a:t>Federal tax information</a:t>
            </a:r>
          </a:p>
          <a:p>
            <a:pPr marL="1085850" lvl="3">
              <a:buFont typeface="Arial" panose="020B0604020202020204" pitchFamily="34" charset="0"/>
              <a:buChar char="•"/>
            </a:pPr>
            <a:r>
              <a:rPr lang="en-US" sz="2400" dirty="0">
                <a:latin typeface="Arial Narrow" panose="020B0606020202030204" pitchFamily="34" charset="0"/>
              </a:rPr>
              <a:t>Manually </a:t>
            </a:r>
          </a:p>
          <a:p>
            <a:pPr marL="1085850" lvl="3">
              <a:buFont typeface="Arial" panose="020B0604020202020204" pitchFamily="34" charset="0"/>
              <a:buChar char="•"/>
            </a:pPr>
            <a:r>
              <a:rPr lang="en-US" sz="2400" dirty="0">
                <a:latin typeface="Arial Narrow" panose="020B0606020202030204" pitchFamily="34" charset="0"/>
              </a:rPr>
              <a:t>IRS Data Retrieval</a:t>
            </a:r>
          </a:p>
          <a:p>
            <a:pPr lvl="1">
              <a:buFont typeface="Arial Narrow" panose="020B0606020202030204" pitchFamily="34" charset="0"/>
              <a:buChar char="−"/>
            </a:pPr>
            <a:r>
              <a:rPr lang="en-US" kern="1200" dirty="0">
                <a:solidFill>
                  <a:srgbClr val="000000"/>
                </a:solidFill>
                <a:latin typeface="Arial Narrow" pitchFamily="34" charset="0"/>
                <a:ea typeface="+mn-ea"/>
                <a:cs typeface="+mn-cs"/>
              </a:rPr>
              <a:t>Bank balance and asset information</a:t>
            </a:r>
          </a:p>
        </p:txBody>
      </p:sp>
      <p:pic>
        <p:nvPicPr>
          <p:cNvPr id="10" name="Picture 9">
            <a:extLst>
              <a:ext uri="{FF2B5EF4-FFF2-40B4-BE49-F238E27FC236}">
                <a16:creationId xmlns:a16="http://schemas.microsoft.com/office/drawing/2014/main" id="{57CD4832-B0C7-4111-BE9D-4F7499D9BD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88720"/>
            <a:ext cx="9153144" cy="576071"/>
          </a:xfrm>
          <a:prstGeom prst="rect">
            <a:avLst/>
          </a:prstGeom>
        </p:spPr>
      </p:pic>
    </p:spTree>
    <p:extLst>
      <p:ext uri="{BB962C8B-B14F-4D97-AF65-F5344CB8AC3E}">
        <p14:creationId xmlns:p14="http://schemas.microsoft.com/office/powerpoint/2010/main" val="2643217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59900"/>
        </a:solidFill>
        <a:effectLst/>
      </p:bgPr>
    </p:bg>
    <p:spTree>
      <p:nvGrpSpPr>
        <p:cNvPr id="1" name=""/>
        <p:cNvGrpSpPr/>
        <p:nvPr/>
      </p:nvGrpSpPr>
      <p:grpSpPr>
        <a:xfrm>
          <a:off x="0" y="0"/>
          <a:ext cx="0" cy="0"/>
          <a:chOff x="0" y="0"/>
          <a:chExt cx="0" cy="0"/>
        </a:xfrm>
      </p:grpSpPr>
      <p:sp>
        <p:nvSpPr>
          <p:cNvPr id="13" name="Rectangle 2"/>
          <p:cNvSpPr/>
          <p:nvPr/>
        </p:nvSpPr>
        <p:spPr bwMode="auto">
          <a:xfrm rot="21440805">
            <a:off x="-114878" y="-390702"/>
            <a:ext cx="9500017" cy="1841114"/>
          </a:xfrm>
          <a:custGeom>
            <a:avLst/>
            <a:gdLst>
              <a:gd name="connsiteX0" fmla="*/ 0 w 9486157"/>
              <a:gd name="connsiteY0" fmla="*/ 0 h 1680813"/>
              <a:gd name="connsiteX1" fmla="*/ 9486157 w 9486157"/>
              <a:gd name="connsiteY1" fmla="*/ 0 h 1680813"/>
              <a:gd name="connsiteX2" fmla="*/ 9486157 w 9486157"/>
              <a:gd name="connsiteY2" fmla="*/ 1680813 h 1680813"/>
              <a:gd name="connsiteX3" fmla="*/ 0 w 9486157"/>
              <a:gd name="connsiteY3" fmla="*/ 1680813 h 1680813"/>
              <a:gd name="connsiteX4" fmla="*/ 0 w 9486157"/>
              <a:gd name="connsiteY4" fmla="*/ 0 h 1680813"/>
              <a:gd name="connsiteX0" fmla="*/ 0 w 9500017"/>
              <a:gd name="connsiteY0" fmla="*/ 0 h 1841114"/>
              <a:gd name="connsiteX1" fmla="*/ 9486157 w 9500017"/>
              <a:gd name="connsiteY1" fmla="*/ 0 h 1841114"/>
              <a:gd name="connsiteX2" fmla="*/ 9500017 w 9500017"/>
              <a:gd name="connsiteY2" fmla="*/ 1841114 h 1841114"/>
              <a:gd name="connsiteX3" fmla="*/ 0 w 9500017"/>
              <a:gd name="connsiteY3" fmla="*/ 1680813 h 1841114"/>
              <a:gd name="connsiteX4" fmla="*/ 0 w 9500017"/>
              <a:gd name="connsiteY4" fmla="*/ 0 h 1841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0017" h="1841114">
                <a:moveTo>
                  <a:pt x="0" y="0"/>
                </a:moveTo>
                <a:lnTo>
                  <a:pt x="9486157" y="0"/>
                </a:lnTo>
                <a:lnTo>
                  <a:pt x="9500017" y="1841114"/>
                </a:lnTo>
                <a:lnTo>
                  <a:pt x="0" y="1680813"/>
                </a:lnTo>
                <a:lnTo>
                  <a:pt x="0" y="0"/>
                </a:lnTo>
                <a:close/>
              </a:path>
            </a:pathLst>
          </a:custGeom>
          <a:solidFill>
            <a:srgbClr val="D9E78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dirty="0">
              <a:ln>
                <a:noFill/>
              </a:ln>
              <a:solidFill>
                <a:schemeClr val="tx1"/>
              </a:solidFill>
              <a:effectLst/>
              <a:latin typeface="Arial" charset="0"/>
            </a:endParaRPr>
          </a:p>
        </p:txBody>
      </p:sp>
      <p:sp>
        <p:nvSpPr>
          <p:cNvPr id="16" name="Rectangle 12"/>
          <p:cNvSpPr/>
          <p:nvPr/>
        </p:nvSpPr>
        <p:spPr bwMode="auto">
          <a:xfrm>
            <a:off x="-28354" y="-151759"/>
            <a:ext cx="9429749" cy="1433623"/>
          </a:xfrm>
          <a:custGeom>
            <a:avLst/>
            <a:gdLst>
              <a:gd name="connsiteX0" fmla="*/ 0 w 9429749"/>
              <a:gd name="connsiteY0" fmla="*/ 0 h 1295400"/>
              <a:gd name="connsiteX1" fmla="*/ 9429749 w 9429749"/>
              <a:gd name="connsiteY1" fmla="*/ 0 h 1295400"/>
              <a:gd name="connsiteX2" fmla="*/ 9429749 w 9429749"/>
              <a:gd name="connsiteY2" fmla="*/ 1295400 h 1295400"/>
              <a:gd name="connsiteX3" fmla="*/ 0 w 9429749"/>
              <a:gd name="connsiteY3" fmla="*/ 1295400 h 1295400"/>
              <a:gd name="connsiteX4" fmla="*/ 0 w 9429749"/>
              <a:gd name="connsiteY4" fmla="*/ 0 h 1295400"/>
              <a:gd name="connsiteX0" fmla="*/ 0 w 9429749"/>
              <a:gd name="connsiteY0" fmla="*/ 0 h 1433623"/>
              <a:gd name="connsiteX1" fmla="*/ 9429749 w 9429749"/>
              <a:gd name="connsiteY1" fmla="*/ 0 h 1433623"/>
              <a:gd name="connsiteX2" fmla="*/ 9429749 w 9429749"/>
              <a:gd name="connsiteY2" fmla="*/ 1295400 h 1433623"/>
              <a:gd name="connsiteX3" fmla="*/ 0 w 9429749"/>
              <a:gd name="connsiteY3" fmla="*/ 1433623 h 1433623"/>
              <a:gd name="connsiteX4" fmla="*/ 0 w 9429749"/>
              <a:gd name="connsiteY4" fmla="*/ 0 h 1433623"/>
              <a:gd name="connsiteX0" fmla="*/ 0 w 9429749"/>
              <a:gd name="connsiteY0" fmla="*/ 0 h 1433623"/>
              <a:gd name="connsiteX1" fmla="*/ 9429749 w 9429749"/>
              <a:gd name="connsiteY1" fmla="*/ 0 h 1433623"/>
              <a:gd name="connsiteX2" fmla="*/ 9429749 w 9429749"/>
              <a:gd name="connsiteY2" fmla="*/ 1391093 h 1433623"/>
              <a:gd name="connsiteX3" fmla="*/ 0 w 9429749"/>
              <a:gd name="connsiteY3" fmla="*/ 1433623 h 1433623"/>
              <a:gd name="connsiteX4" fmla="*/ 0 w 9429749"/>
              <a:gd name="connsiteY4" fmla="*/ 0 h 1433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9749" h="1433623">
                <a:moveTo>
                  <a:pt x="0" y="0"/>
                </a:moveTo>
                <a:lnTo>
                  <a:pt x="9429749" y="0"/>
                </a:lnTo>
                <a:lnTo>
                  <a:pt x="9429749" y="1391093"/>
                </a:lnTo>
                <a:lnTo>
                  <a:pt x="0" y="1433623"/>
                </a:lnTo>
                <a:lnTo>
                  <a:pt x="0" y="0"/>
                </a:lnTo>
                <a:close/>
              </a:path>
            </a:pathLst>
          </a:custGeom>
          <a:solidFill>
            <a:srgbClr val="007CC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dirty="0">
              <a:ln>
                <a:noFill/>
              </a:ln>
              <a:solidFill>
                <a:schemeClr val="tx1"/>
              </a:solidFill>
              <a:effectLst/>
              <a:latin typeface="Arial" charset="0"/>
            </a:endParaRPr>
          </a:p>
        </p:txBody>
      </p:sp>
      <p:sp>
        <p:nvSpPr>
          <p:cNvPr id="8" name="Title 5"/>
          <p:cNvSpPr>
            <a:spLocks noGrp="1"/>
          </p:cNvSpPr>
          <p:nvPr>
            <p:ph type="title"/>
          </p:nvPr>
        </p:nvSpPr>
        <p:spPr>
          <a:xfrm>
            <a:off x="228600" y="0"/>
            <a:ext cx="8410796" cy="1143000"/>
          </a:xfrm>
        </p:spPr>
        <p:txBody>
          <a:bodyPr/>
          <a:lstStyle/>
          <a:p>
            <a:pPr algn="l" rtl="0" fontAlgn="base"/>
            <a:r>
              <a:rPr lang="en-US" sz="1800" b="0" i="0" kern="1200" dirty="0">
                <a:solidFill>
                  <a:schemeClr val="bg1"/>
                </a:solidFill>
                <a:effectLst/>
                <a:latin typeface="Arial Black" panose="020B0A04020102020204" pitchFamily="34" charset="0"/>
                <a:ea typeface="+mn-ea"/>
                <a:cs typeface="+mn-cs"/>
              </a:rPr>
              <a:t>Section 5:</a:t>
            </a:r>
            <a:br>
              <a:rPr lang="en-US" sz="1800" b="0" i="0" kern="1200" dirty="0">
                <a:solidFill>
                  <a:schemeClr val="bg1"/>
                </a:solidFill>
                <a:effectLst/>
                <a:latin typeface="Arial Black" panose="020B0A04020102020204" pitchFamily="34" charset="0"/>
                <a:ea typeface="+mn-ea"/>
                <a:cs typeface="+mn-cs"/>
              </a:rPr>
            </a:br>
            <a:r>
              <a:rPr lang="en-US" sz="3600" b="0" i="0" kern="1200" dirty="0">
                <a:solidFill>
                  <a:schemeClr val="bg1"/>
                </a:solidFill>
                <a:effectLst/>
                <a:latin typeface="Arial Black" panose="020B0A04020102020204" pitchFamily="34" charset="0"/>
                <a:ea typeface="+mn-ea"/>
                <a:cs typeface="+mn-cs"/>
              </a:rPr>
              <a:t>Student Household </a:t>
            </a:r>
            <a:r>
              <a:rPr lang="en-US" sz="3600" kern="1200" dirty="0">
                <a:solidFill>
                  <a:schemeClr val="bg1"/>
                </a:solidFill>
                <a:latin typeface="Arial Black" panose="020B0A04020102020204" pitchFamily="34" charset="0"/>
                <a:ea typeface="+mn-ea"/>
                <a:cs typeface="+mn-cs"/>
              </a:rPr>
              <a:t>Information</a:t>
            </a:r>
            <a:endParaRPr lang="en-US" dirty="0">
              <a:solidFill>
                <a:schemeClr val="bg1"/>
              </a:solidFill>
              <a:effectLst/>
            </a:endParaRPr>
          </a:p>
        </p:txBody>
      </p:sp>
      <p:sp>
        <p:nvSpPr>
          <p:cNvPr id="10" name="Rectangle 9"/>
          <p:cNvSpPr>
            <a:spLocks noChangeArrowheads="1"/>
          </p:cNvSpPr>
          <p:nvPr/>
        </p:nvSpPr>
        <p:spPr bwMode="auto">
          <a:xfrm>
            <a:off x="301752" y="1947672"/>
            <a:ext cx="7546848"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r>
              <a:rPr lang="en-US" sz="3200" i="0" dirty="0">
                <a:solidFill>
                  <a:srgbClr val="000000"/>
                </a:solidFill>
                <a:latin typeface="Arial Narrow" pitchFamily="34" charset="0"/>
              </a:rPr>
              <a:t>Provide:</a:t>
            </a:r>
          </a:p>
          <a:p>
            <a:pPr marL="342900" indent="-238125">
              <a:spcBef>
                <a:spcPct val="20000"/>
              </a:spcBef>
              <a:buFont typeface="Arial" panose="020B0604020202020204" pitchFamily="34" charset="0"/>
              <a:buChar char="•"/>
            </a:pPr>
            <a:r>
              <a:rPr lang="en-US" sz="2800" b="0" i="0" dirty="0">
                <a:solidFill>
                  <a:srgbClr val="000000"/>
                </a:solidFill>
                <a:latin typeface="Arial Narrow" pitchFamily="34" charset="0"/>
              </a:rPr>
              <a:t>Household size</a:t>
            </a:r>
          </a:p>
          <a:p>
            <a:pPr marL="342900" indent="-238125">
              <a:spcBef>
                <a:spcPct val="20000"/>
              </a:spcBef>
              <a:buFont typeface="Arial" panose="020B0604020202020204" pitchFamily="34" charset="0"/>
              <a:buChar char="•"/>
            </a:pPr>
            <a:r>
              <a:rPr lang="en-US" sz="2800" b="0" i="0" dirty="0">
                <a:solidFill>
                  <a:srgbClr val="000000"/>
                </a:solidFill>
                <a:latin typeface="Arial Narrow" pitchFamily="34" charset="0"/>
              </a:rPr>
              <a:t>Federal benefits received:</a:t>
            </a:r>
          </a:p>
          <a:p>
            <a:pPr marL="800100" lvl="1" indent="-238125">
              <a:spcBef>
                <a:spcPct val="20000"/>
              </a:spcBef>
              <a:buFont typeface="Arial" panose="020B0604020202020204" pitchFamily="34" charset="0"/>
              <a:buChar char="•"/>
            </a:pPr>
            <a:r>
              <a:rPr lang="en-US" sz="2400" b="0" i="0" dirty="0">
                <a:solidFill>
                  <a:srgbClr val="000000"/>
                </a:solidFill>
                <a:latin typeface="Arial Narrow" pitchFamily="34" charset="0"/>
              </a:rPr>
              <a:t>Supplemental Security Income </a:t>
            </a:r>
          </a:p>
          <a:p>
            <a:pPr marL="800100" lvl="1" indent="-238125">
              <a:spcBef>
                <a:spcPct val="20000"/>
              </a:spcBef>
              <a:buFont typeface="Arial" panose="020B0604020202020204" pitchFamily="34" charset="0"/>
              <a:buChar char="•"/>
            </a:pPr>
            <a:r>
              <a:rPr lang="en-US" sz="2400" b="0" i="0" dirty="0">
                <a:solidFill>
                  <a:srgbClr val="000000"/>
                </a:solidFill>
                <a:latin typeface="Arial Narrow" pitchFamily="34" charset="0"/>
              </a:rPr>
              <a:t>Supplemental Nutrition Assistance Program </a:t>
            </a:r>
          </a:p>
          <a:p>
            <a:pPr marL="800100" lvl="1" indent="-238125">
              <a:spcBef>
                <a:spcPct val="20000"/>
              </a:spcBef>
              <a:buFont typeface="Arial" panose="020B0604020202020204" pitchFamily="34" charset="0"/>
              <a:buChar char="•"/>
            </a:pPr>
            <a:r>
              <a:rPr lang="en-US" sz="2400" b="0" i="0" dirty="0">
                <a:solidFill>
                  <a:srgbClr val="000000"/>
                </a:solidFill>
                <a:latin typeface="Arial Narrow" pitchFamily="34" charset="0"/>
              </a:rPr>
              <a:t>Free or Reduced Price Lunch </a:t>
            </a:r>
          </a:p>
          <a:p>
            <a:pPr marL="800100" lvl="1" indent="-238125">
              <a:spcBef>
                <a:spcPct val="20000"/>
              </a:spcBef>
              <a:buFont typeface="Arial" panose="020B0604020202020204" pitchFamily="34" charset="0"/>
              <a:buChar char="•"/>
            </a:pPr>
            <a:r>
              <a:rPr lang="en-US" sz="2400" b="0" i="0" dirty="0">
                <a:solidFill>
                  <a:srgbClr val="000000"/>
                </a:solidFill>
                <a:latin typeface="Arial Narrow" pitchFamily="34" charset="0"/>
              </a:rPr>
              <a:t>Temporary Assistance for Needy Families </a:t>
            </a:r>
          </a:p>
          <a:p>
            <a:pPr marL="800100" lvl="1" indent="-238125">
              <a:spcBef>
                <a:spcPct val="20000"/>
              </a:spcBef>
              <a:buFont typeface="Arial" panose="020B0604020202020204" pitchFamily="34" charset="0"/>
              <a:buChar char="•"/>
            </a:pPr>
            <a:r>
              <a:rPr lang="en-US" sz="2400" b="0" i="0" dirty="0">
                <a:solidFill>
                  <a:srgbClr val="000000"/>
                </a:solidFill>
                <a:latin typeface="Arial Narrow" pitchFamily="34" charset="0"/>
              </a:rPr>
              <a:t>Special Supplemental Nutrition Program for Women, Infants, and Children</a:t>
            </a:r>
          </a:p>
          <a:p>
            <a:pPr marL="342900" indent="-238125">
              <a:spcBef>
                <a:spcPct val="20000"/>
              </a:spcBef>
              <a:buFont typeface="Arial" panose="020B0604020202020204" pitchFamily="34" charset="0"/>
              <a:buChar char="•"/>
            </a:pPr>
            <a:r>
              <a:rPr lang="en-US" sz="2800" b="0" i="0" dirty="0">
                <a:solidFill>
                  <a:srgbClr val="000000"/>
                </a:solidFill>
                <a:latin typeface="Arial Narrow" pitchFamily="34" charset="0"/>
              </a:rPr>
              <a:t>Dislocated worker status</a:t>
            </a:r>
          </a:p>
        </p:txBody>
      </p:sp>
      <p:pic>
        <p:nvPicPr>
          <p:cNvPr id="3" name="Picture 2">
            <a:extLst>
              <a:ext uri="{FF2B5EF4-FFF2-40B4-BE49-F238E27FC236}">
                <a16:creationId xmlns:a16="http://schemas.microsoft.com/office/drawing/2014/main" id="{E6ECFD63-BC84-4967-97A0-9A177E296D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88720"/>
            <a:ext cx="9153144" cy="585411"/>
          </a:xfrm>
          <a:prstGeom prst="rect">
            <a:avLst/>
          </a:prstGeom>
        </p:spPr>
      </p:pic>
    </p:spTree>
    <p:extLst>
      <p:ext uri="{BB962C8B-B14F-4D97-AF65-F5344CB8AC3E}">
        <p14:creationId xmlns:p14="http://schemas.microsoft.com/office/powerpoint/2010/main" val="83776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A3EDFF"/>
        </a:solidFill>
        <a:effectLst/>
      </p:bgPr>
    </p:bg>
    <p:spTree>
      <p:nvGrpSpPr>
        <p:cNvPr id="1" name=""/>
        <p:cNvGrpSpPr/>
        <p:nvPr/>
      </p:nvGrpSpPr>
      <p:grpSpPr>
        <a:xfrm>
          <a:off x="0" y="0"/>
          <a:ext cx="0" cy="0"/>
          <a:chOff x="0" y="0"/>
          <a:chExt cx="0" cy="0"/>
        </a:xfrm>
      </p:grpSpPr>
      <p:sp>
        <p:nvSpPr>
          <p:cNvPr id="13" name="Rectangle 2"/>
          <p:cNvSpPr/>
          <p:nvPr/>
        </p:nvSpPr>
        <p:spPr bwMode="auto">
          <a:xfrm rot="21440805">
            <a:off x="-114878" y="-390702"/>
            <a:ext cx="9500017" cy="1841114"/>
          </a:xfrm>
          <a:custGeom>
            <a:avLst/>
            <a:gdLst>
              <a:gd name="connsiteX0" fmla="*/ 0 w 9486157"/>
              <a:gd name="connsiteY0" fmla="*/ 0 h 1680813"/>
              <a:gd name="connsiteX1" fmla="*/ 9486157 w 9486157"/>
              <a:gd name="connsiteY1" fmla="*/ 0 h 1680813"/>
              <a:gd name="connsiteX2" fmla="*/ 9486157 w 9486157"/>
              <a:gd name="connsiteY2" fmla="*/ 1680813 h 1680813"/>
              <a:gd name="connsiteX3" fmla="*/ 0 w 9486157"/>
              <a:gd name="connsiteY3" fmla="*/ 1680813 h 1680813"/>
              <a:gd name="connsiteX4" fmla="*/ 0 w 9486157"/>
              <a:gd name="connsiteY4" fmla="*/ 0 h 1680813"/>
              <a:gd name="connsiteX0" fmla="*/ 0 w 9500017"/>
              <a:gd name="connsiteY0" fmla="*/ 0 h 1841114"/>
              <a:gd name="connsiteX1" fmla="*/ 9486157 w 9500017"/>
              <a:gd name="connsiteY1" fmla="*/ 0 h 1841114"/>
              <a:gd name="connsiteX2" fmla="*/ 9500017 w 9500017"/>
              <a:gd name="connsiteY2" fmla="*/ 1841114 h 1841114"/>
              <a:gd name="connsiteX3" fmla="*/ 0 w 9500017"/>
              <a:gd name="connsiteY3" fmla="*/ 1680813 h 1841114"/>
              <a:gd name="connsiteX4" fmla="*/ 0 w 9500017"/>
              <a:gd name="connsiteY4" fmla="*/ 0 h 1841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0017" h="1841114">
                <a:moveTo>
                  <a:pt x="0" y="0"/>
                </a:moveTo>
                <a:lnTo>
                  <a:pt x="9486157" y="0"/>
                </a:lnTo>
                <a:lnTo>
                  <a:pt x="9500017" y="1841114"/>
                </a:lnTo>
                <a:lnTo>
                  <a:pt x="0" y="1680813"/>
                </a:lnTo>
                <a:lnTo>
                  <a:pt x="0" y="0"/>
                </a:lnTo>
                <a:close/>
              </a:path>
            </a:pathLst>
          </a:custGeom>
          <a:solidFill>
            <a:srgbClr val="FFD83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dirty="0">
              <a:ln>
                <a:noFill/>
              </a:ln>
              <a:solidFill>
                <a:schemeClr val="tx1"/>
              </a:solidFill>
              <a:effectLst/>
              <a:latin typeface="Arial" charset="0"/>
            </a:endParaRPr>
          </a:p>
        </p:txBody>
      </p:sp>
      <p:sp>
        <p:nvSpPr>
          <p:cNvPr id="17" name="Rectangle 12"/>
          <p:cNvSpPr/>
          <p:nvPr/>
        </p:nvSpPr>
        <p:spPr bwMode="auto">
          <a:xfrm>
            <a:off x="-28354" y="-151759"/>
            <a:ext cx="9429749" cy="1433623"/>
          </a:xfrm>
          <a:custGeom>
            <a:avLst/>
            <a:gdLst>
              <a:gd name="connsiteX0" fmla="*/ 0 w 9429749"/>
              <a:gd name="connsiteY0" fmla="*/ 0 h 1295400"/>
              <a:gd name="connsiteX1" fmla="*/ 9429749 w 9429749"/>
              <a:gd name="connsiteY1" fmla="*/ 0 h 1295400"/>
              <a:gd name="connsiteX2" fmla="*/ 9429749 w 9429749"/>
              <a:gd name="connsiteY2" fmla="*/ 1295400 h 1295400"/>
              <a:gd name="connsiteX3" fmla="*/ 0 w 9429749"/>
              <a:gd name="connsiteY3" fmla="*/ 1295400 h 1295400"/>
              <a:gd name="connsiteX4" fmla="*/ 0 w 9429749"/>
              <a:gd name="connsiteY4" fmla="*/ 0 h 1295400"/>
              <a:gd name="connsiteX0" fmla="*/ 0 w 9429749"/>
              <a:gd name="connsiteY0" fmla="*/ 0 h 1433623"/>
              <a:gd name="connsiteX1" fmla="*/ 9429749 w 9429749"/>
              <a:gd name="connsiteY1" fmla="*/ 0 h 1433623"/>
              <a:gd name="connsiteX2" fmla="*/ 9429749 w 9429749"/>
              <a:gd name="connsiteY2" fmla="*/ 1295400 h 1433623"/>
              <a:gd name="connsiteX3" fmla="*/ 0 w 9429749"/>
              <a:gd name="connsiteY3" fmla="*/ 1433623 h 1433623"/>
              <a:gd name="connsiteX4" fmla="*/ 0 w 9429749"/>
              <a:gd name="connsiteY4" fmla="*/ 0 h 1433623"/>
              <a:gd name="connsiteX0" fmla="*/ 0 w 9429749"/>
              <a:gd name="connsiteY0" fmla="*/ 0 h 1433623"/>
              <a:gd name="connsiteX1" fmla="*/ 9429749 w 9429749"/>
              <a:gd name="connsiteY1" fmla="*/ 0 h 1433623"/>
              <a:gd name="connsiteX2" fmla="*/ 9429749 w 9429749"/>
              <a:gd name="connsiteY2" fmla="*/ 1391093 h 1433623"/>
              <a:gd name="connsiteX3" fmla="*/ 0 w 9429749"/>
              <a:gd name="connsiteY3" fmla="*/ 1433623 h 1433623"/>
              <a:gd name="connsiteX4" fmla="*/ 0 w 9429749"/>
              <a:gd name="connsiteY4" fmla="*/ 0 h 1433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9749" h="1433623">
                <a:moveTo>
                  <a:pt x="0" y="0"/>
                </a:moveTo>
                <a:lnTo>
                  <a:pt x="9429749" y="0"/>
                </a:lnTo>
                <a:lnTo>
                  <a:pt x="9429749" y="1391093"/>
                </a:lnTo>
                <a:lnTo>
                  <a:pt x="0" y="1433623"/>
                </a:lnTo>
                <a:lnTo>
                  <a:pt x="0" y="0"/>
                </a:lnTo>
                <a:close/>
              </a:path>
            </a:pathLst>
          </a:custGeom>
          <a:solidFill>
            <a:srgbClr val="F5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dirty="0">
              <a:ln>
                <a:noFill/>
              </a:ln>
              <a:solidFill>
                <a:schemeClr val="tx1"/>
              </a:solidFill>
              <a:effectLst/>
              <a:latin typeface="Arial" charset="0"/>
            </a:endParaRPr>
          </a:p>
        </p:txBody>
      </p:sp>
      <p:sp>
        <p:nvSpPr>
          <p:cNvPr id="2" name="TextBox 1"/>
          <p:cNvSpPr txBox="1"/>
          <p:nvPr/>
        </p:nvSpPr>
        <p:spPr>
          <a:xfrm>
            <a:off x="301752" y="1947672"/>
            <a:ext cx="7284366" cy="1672253"/>
          </a:xfrm>
          <a:prstGeom prst="rect">
            <a:avLst/>
          </a:prstGeom>
          <a:noFill/>
        </p:spPr>
        <p:txBody>
          <a:bodyPr wrap="none" rtlCol="0">
            <a:spAutoFit/>
          </a:bodyPr>
          <a:lstStyle/>
          <a:p>
            <a:pPr marL="228600" indent="-228600">
              <a:spcBef>
                <a:spcPts val="768"/>
              </a:spcBef>
              <a:buFont typeface="Arial" panose="020B0604020202020204" pitchFamily="34" charset="0"/>
              <a:buChar char="•"/>
            </a:pPr>
            <a:r>
              <a:rPr lang="en-US" sz="3200" b="0" i="0" dirty="0">
                <a:latin typeface="Arial Narrow" panose="020B0606020202030204" pitchFamily="34" charset="0"/>
              </a:rPr>
              <a:t>List up to 10 colleges the student might attend</a:t>
            </a:r>
          </a:p>
          <a:p>
            <a:pPr marL="228600" indent="-228600">
              <a:spcBef>
                <a:spcPts val="768"/>
              </a:spcBef>
              <a:buFont typeface="Arial" panose="020B0604020202020204" pitchFamily="34" charset="0"/>
              <a:buChar char="•"/>
            </a:pPr>
            <a:r>
              <a:rPr lang="en-US" sz="3200" b="0" i="0" dirty="0">
                <a:latin typeface="Arial Narrow" panose="020B0606020202030204" pitchFamily="34" charset="0"/>
              </a:rPr>
              <a:t>Student can add additional colleges after the </a:t>
            </a:r>
            <a:br>
              <a:rPr lang="en-US" sz="3200" b="0" i="0" dirty="0">
                <a:latin typeface="Arial Narrow" panose="020B0606020202030204" pitchFamily="34" charset="0"/>
              </a:rPr>
            </a:br>
            <a:r>
              <a:rPr lang="en-US" sz="3200" b="0" i="0" dirty="0">
                <a:latin typeface="Arial Narrow" panose="020B0606020202030204" pitchFamily="34" charset="0"/>
              </a:rPr>
              <a:t>FAFSA is submitted</a:t>
            </a:r>
          </a:p>
        </p:txBody>
      </p:sp>
      <p:sp>
        <p:nvSpPr>
          <p:cNvPr id="9" name="Title 5">
            <a:extLst>
              <a:ext uri="{FF2B5EF4-FFF2-40B4-BE49-F238E27FC236}">
                <a16:creationId xmlns:a16="http://schemas.microsoft.com/office/drawing/2014/main" id="{09061280-FC61-4D55-919E-A7C72D1E9DB6}"/>
              </a:ext>
            </a:extLst>
          </p:cNvPr>
          <p:cNvSpPr>
            <a:spLocks noGrp="1"/>
          </p:cNvSpPr>
          <p:nvPr>
            <p:ph type="title"/>
          </p:nvPr>
        </p:nvSpPr>
        <p:spPr>
          <a:xfrm>
            <a:off x="228600" y="0"/>
            <a:ext cx="8410796" cy="1143000"/>
          </a:xfrm>
        </p:spPr>
        <p:txBody>
          <a:bodyPr/>
          <a:lstStyle/>
          <a:p>
            <a:pPr algn="l" rtl="0" fontAlgn="base"/>
            <a:r>
              <a:rPr lang="en-US" sz="1800" b="0" i="0" kern="1200" dirty="0">
                <a:solidFill>
                  <a:schemeClr val="tx1"/>
                </a:solidFill>
                <a:effectLst/>
                <a:latin typeface="Arial Black" panose="020B0A04020102020204" pitchFamily="34" charset="0"/>
                <a:ea typeface="+mn-ea"/>
                <a:cs typeface="+mn-cs"/>
              </a:rPr>
              <a:t>Section 6:</a:t>
            </a:r>
            <a:br>
              <a:rPr lang="en-US" sz="1800" b="0" i="0" kern="1200" dirty="0">
                <a:solidFill>
                  <a:schemeClr val="tx1"/>
                </a:solidFill>
                <a:effectLst/>
                <a:latin typeface="Arial Black" panose="020B0A04020102020204" pitchFamily="34" charset="0"/>
                <a:ea typeface="+mn-ea"/>
                <a:cs typeface="+mn-cs"/>
              </a:rPr>
            </a:br>
            <a:r>
              <a:rPr lang="en-US" sz="3600" kern="1200" dirty="0">
                <a:solidFill>
                  <a:schemeClr val="tx1"/>
                </a:solidFill>
                <a:latin typeface="Arial Black" panose="020B0A04020102020204" pitchFamily="34" charset="0"/>
                <a:ea typeface="+mn-ea"/>
                <a:cs typeface="+mn-cs"/>
              </a:rPr>
              <a:t>List Schools, S</a:t>
            </a:r>
            <a:r>
              <a:rPr lang="en-US" sz="3600" b="0" i="0" kern="1200" dirty="0">
                <a:solidFill>
                  <a:schemeClr val="tx1"/>
                </a:solidFill>
                <a:effectLst/>
                <a:latin typeface="Arial Black" panose="020B0A04020102020204" pitchFamily="34" charset="0"/>
                <a:ea typeface="+mn-ea"/>
                <a:cs typeface="+mn-cs"/>
              </a:rPr>
              <a:t>ign and Submit</a:t>
            </a:r>
            <a:endParaRPr lang="en-US" dirty="0">
              <a:solidFill>
                <a:schemeClr val="tx1"/>
              </a:solidFill>
              <a:effectLst/>
            </a:endParaRPr>
          </a:p>
        </p:txBody>
      </p:sp>
      <p:pic>
        <p:nvPicPr>
          <p:cNvPr id="4" name="Picture 3">
            <a:extLst>
              <a:ext uri="{FF2B5EF4-FFF2-40B4-BE49-F238E27FC236}">
                <a16:creationId xmlns:a16="http://schemas.microsoft.com/office/drawing/2014/main" id="{535D7146-C286-4354-8C9E-0F60BD73F6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88720"/>
            <a:ext cx="9153144" cy="585411"/>
          </a:xfrm>
          <a:prstGeom prst="rect">
            <a:avLst/>
          </a:prstGeom>
        </p:spPr>
      </p:pic>
    </p:spTree>
    <p:extLst>
      <p:ext uri="{BB962C8B-B14F-4D97-AF65-F5344CB8AC3E}">
        <p14:creationId xmlns:p14="http://schemas.microsoft.com/office/powerpoint/2010/main" val="2174870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A3EDFF"/>
        </a:solidFill>
        <a:effectLst/>
      </p:bgPr>
    </p:bg>
    <p:spTree>
      <p:nvGrpSpPr>
        <p:cNvPr id="1" name=""/>
        <p:cNvGrpSpPr/>
        <p:nvPr/>
      </p:nvGrpSpPr>
      <p:grpSpPr>
        <a:xfrm>
          <a:off x="0" y="0"/>
          <a:ext cx="0" cy="0"/>
          <a:chOff x="0" y="0"/>
          <a:chExt cx="0" cy="0"/>
        </a:xfrm>
      </p:grpSpPr>
      <p:pic>
        <p:nvPicPr>
          <p:cNvPr id="7168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605087" y="5453063"/>
            <a:ext cx="1307782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57437" y="6291263"/>
            <a:ext cx="1307782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596062" y="6291263"/>
            <a:ext cx="1307782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2"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672262" y="2405063"/>
            <a:ext cx="1307782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
          <p:cNvSpPr/>
          <p:nvPr/>
        </p:nvSpPr>
        <p:spPr bwMode="auto">
          <a:xfrm rot="21440805">
            <a:off x="-114878" y="-390702"/>
            <a:ext cx="9500017" cy="1841114"/>
          </a:xfrm>
          <a:custGeom>
            <a:avLst/>
            <a:gdLst>
              <a:gd name="connsiteX0" fmla="*/ 0 w 9486157"/>
              <a:gd name="connsiteY0" fmla="*/ 0 h 1680813"/>
              <a:gd name="connsiteX1" fmla="*/ 9486157 w 9486157"/>
              <a:gd name="connsiteY1" fmla="*/ 0 h 1680813"/>
              <a:gd name="connsiteX2" fmla="*/ 9486157 w 9486157"/>
              <a:gd name="connsiteY2" fmla="*/ 1680813 h 1680813"/>
              <a:gd name="connsiteX3" fmla="*/ 0 w 9486157"/>
              <a:gd name="connsiteY3" fmla="*/ 1680813 h 1680813"/>
              <a:gd name="connsiteX4" fmla="*/ 0 w 9486157"/>
              <a:gd name="connsiteY4" fmla="*/ 0 h 1680813"/>
              <a:gd name="connsiteX0" fmla="*/ 0 w 9500017"/>
              <a:gd name="connsiteY0" fmla="*/ 0 h 1841114"/>
              <a:gd name="connsiteX1" fmla="*/ 9486157 w 9500017"/>
              <a:gd name="connsiteY1" fmla="*/ 0 h 1841114"/>
              <a:gd name="connsiteX2" fmla="*/ 9500017 w 9500017"/>
              <a:gd name="connsiteY2" fmla="*/ 1841114 h 1841114"/>
              <a:gd name="connsiteX3" fmla="*/ 0 w 9500017"/>
              <a:gd name="connsiteY3" fmla="*/ 1680813 h 1841114"/>
              <a:gd name="connsiteX4" fmla="*/ 0 w 9500017"/>
              <a:gd name="connsiteY4" fmla="*/ 0 h 1841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0017" h="1841114">
                <a:moveTo>
                  <a:pt x="0" y="0"/>
                </a:moveTo>
                <a:lnTo>
                  <a:pt x="9486157" y="0"/>
                </a:lnTo>
                <a:lnTo>
                  <a:pt x="9500017" y="1841114"/>
                </a:lnTo>
                <a:lnTo>
                  <a:pt x="0" y="1680813"/>
                </a:lnTo>
                <a:lnTo>
                  <a:pt x="0" y="0"/>
                </a:lnTo>
                <a:close/>
              </a:path>
            </a:pathLst>
          </a:custGeom>
          <a:solidFill>
            <a:srgbClr val="FFD83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dirty="0">
              <a:ln>
                <a:noFill/>
              </a:ln>
              <a:solidFill>
                <a:schemeClr val="tx1"/>
              </a:solidFill>
              <a:effectLst/>
              <a:latin typeface="Arial" charset="0"/>
            </a:endParaRPr>
          </a:p>
        </p:txBody>
      </p:sp>
      <p:sp>
        <p:nvSpPr>
          <p:cNvPr id="12" name="Rectangle 12"/>
          <p:cNvSpPr/>
          <p:nvPr/>
        </p:nvSpPr>
        <p:spPr bwMode="auto">
          <a:xfrm>
            <a:off x="-28354" y="-151759"/>
            <a:ext cx="9429749" cy="1433623"/>
          </a:xfrm>
          <a:custGeom>
            <a:avLst/>
            <a:gdLst>
              <a:gd name="connsiteX0" fmla="*/ 0 w 9429749"/>
              <a:gd name="connsiteY0" fmla="*/ 0 h 1295400"/>
              <a:gd name="connsiteX1" fmla="*/ 9429749 w 9429749"/>
              <a:gd name="connsiteY1" fmla="*/ 0 h 1295400"/>
              <a:gd name="connsiteX2" fmla="*/ 9429749 w 9429749"/>
              <a:gd name="connsiteY2" fmla="*/ 1295400 h 1295400"/>
              <a:gd name="connsiteX3" fmla="*/ 0 w 9429749"/>
              <a:gd name="connsiteY3" fmla="*/ 1295400 h 1295400"/>
              <a:gd name="connsiteX4" fmla="*/ 0 w 9429749"/>
              <a:gd name="connsiteY4" fmla="*/ 0 h 1295400"/>
              <a:gd name="connsiteX0" fmla="*/ 0 w 9429749"/>
              <a:gd name="connsiteY0" fmla="*/ 0 h 1433623"/>
              <a:gd name="connsiteX1" fmla="*/ 9429749 w 9429749"/>
              <a:gd name="connsiteY1" fmla="*/ 0 h 1433623"/>
              <a:gd name="connsiteX2" fmla="*/ 9429749 w 9429749"/>
              <a:gd name="connsiteY2" fmla="*/ 1295400 h 1433623"/>
              <a:gd name="connsiteX3" fmla="*/ 0 w 9429749"/>
              <a:gd name="connsiteY3" fmla="*/ 1433623 h 1433623"/>
              <a:gd name="connsiteX4" fmla="*/ 0 w 9429749"/>
              <a:gd name="connsiteY4" fmla="*/ 0 h 1433623"/>
              <a:gd name="connsiteX0" fmla="*/ 0 w 9429749"/>
              <a:gd name="connsiteY0" fmla="*/ 0 h 1433623"/>
              <a:gd name="connsiteX1" fmla="*/ 9429749 w 9429749"/>
              <a:gd name="connsiteY1" fmla="*/ 0 h 1433623"/>
              <a:gd name="connsiteX2" fmla="*/ 9429749 w 9429749"/>
              <a:gd name="connsiteY2" fmla="*/ 1391093 h 1433623"/>
              <a:gd name="connsiteX3" fmla="*/ 0 w 9429749"/>
              <a:gd name="connsiteY3" fmla="*/ 1433623 h 1433623"/>
              <a:gd name="connsiteX4" fmla="*/ 0 w 9429749"/>
              <a:gd name="connsiteY4" fmla="*/ 0 h 1433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9749" h="1433623">
                <a:moveTo>
                  <a:pt x="0" y="0"/>
                </a:moveTo>
                <a:lnTo>
                  <a:pt x="9429749" y="0"/>
                </a:lnTo>
                <a:lnTo>
                  <a:pt x="9429749" y="1391093"/>
                </a:lnTo>
                <a:lnTo>
                  <a:pt x="0" y="1433623"/>
                </a:lnTo>
                <a:lnTo>
                  <a:pt x="0" y="0"/>
                </a:lnTo>
                <a:close/>
              </a:path>
            </a:pathLst>
          </a:custGeom>
          <a:solidFill>
            <a:srgbClr val="F5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dirty="0">
              <a:ln>
                <a:noFill/>
              </a:ln>
              <a:solidFill>
                <a:schemeClr val="tx1"/>
              </a:solidFill>
              <a:effectLst/>
              <a:latin typeface="Arial" charset="0"/>
            </a:endParaRPr>
          </a:p>
        </p:txBody>
      </p:sp>
      <p:sp>
        <p:nvSpPr>
          <p:cNvPr id="18" name="Rectangle 7"/>
          <p:cNvSpPr>
            <a:spLocks noChangeArrowheads="1"/>
          </p:cNvSpPr>
          <p:nvPr/>
        </p:nvSpPr>
        <p:spPr bwMode="auto">
          <a:xfrm>
            <a:off x="301752" y="1947672"/>
            <a:ext cx="5505451" cy="247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spcBef>
                <a:spcPct val="20000"/>
              </a:spcBef>
              <a:buFont typeface="Arial" panose="020B0604020202020204" pitchFamily="34" charset="0"/>
              <a:buChar char="•"/>
            </a:pPr>
            <a:r>
              <a:rPr lang="en-US" sz="3200" b="0" i="0" dirty="0">
                <a:latin typeface="Arial Narrow" panose="020B0606020202030204" pitchFamily="34" charset="0"/>
              </a:rPr>
              <a:t>Choose a housing plan</a:t>
            </a:r>
            <a:r>
              <a:rPr lang="en-US" sz="3200" b="0" i="0" dirty="0">
                <a:solidFill>
                  <a:srgbClr val="000000"/>
                </a:solidFill>
                <a:latin typeface="Arial Narrow" panose="020B0606020202030204" pitchFamily="34" charset="0"/>
              </a:rPr>
              <a:t>:</a:t>
            </a:r>
          </a:p>
          <a:p>
            <a:pPr marL="628650" lvl="1" indent="-287338">
              <a:spcBef>
                <a:spcPct val="20000"/>
              </a:spcBef>
              <a:buFont typeface="Arial Narrow" panose="020B0606020202030204" pitchFamily="34" charset="0"/>
              <a:buChar char="−"/>
            </a:pPr>
            <a:r>
              <a:rPr lang="en-US" sz="2800" i="0" dirty="0">
                <a:solidFill>
                  <a:srgbClr val="000000"/>
                </a:solidFill>
                <a:latin typeface="Arial Narrow" pitchFamily="34" charset="0"/>
              </a:rPr>
              <a:t>On campus</a:t>
            </a:r>
          </a:p>
          <a:p>
            <a:pPr marL="628650" lvl="1" indent="-287338">
              <a:spcBef>
                <a:spcPct val="20000"/>
              </a:spcBef>
              <a:buFont typeface="Arial Narrow" panose="020B0606020202030204" pitchFamily="34" charset="0"/>
              <a:buChar char="−"/>
            </a:pPr>
            <a:r>
              <a:rPr lang="en-US" sz="2800" i="0" dirty="0">
                <a:solidFill>
                  <a:srgbClr val="000000"/>
                </a:solidFill>
                <a:latin typeface="Arial Narrow" pitchFamily="34" charset="0"/>
              </a:rPr>
              <a:t>Off campus</a:t>
            </a:r>
          </a:p>
          <a:p>
            <a:pPr marL="628650" lvl="1" indent="-287338">
              <a:spcBef>
                <a:spcPct val="20000"/>
              </a:spcBef>
              <a:buFont typeface="Arial Narrow" panose="020B0606020202030204" pitchFamily="34" charset="0"/>
              <a:buChar char="−"/>
            </a:pPr>
            <a:r>
              <a:rPr lang="en-US" sz="2800" i="0" dirty="0">
                <a:solidFill>
                  <a:srgbClr val="000000"/>
                </a:solidFill>
                <a:latin typeface="Arial Narrow" pitchFamily="34" charset="0"/>
              </a:rPr>
              <a:t>With parent</a:t>
            </a:r>
          </a:p>
        </p:txBody>
      </p:sp>
      <p:sp>
        <p:nvSpPr>
          <p:cNvPr id="17" name="Title 5">
            <a:extLst>
              <a:ext uri="{FF2B5EF4-FFF2-40B4-BE49-F238E27FC236}">
                <a16:creationId xmlns:a16="http://schemas.microsoft.com/office/drawing/2014/main" id="{8E454537-EFE5-4E96-B9B2-FE0ADEE2D5EE}"/>
              </a:ext>
            </a:extLst>
          </p:cNvPr>
          <p:cNvSpPr>
            <a:spLocks noGrp="1"/>
          </p:cNvSpPr>
          <p:nvPr>
            <p:ph type="title"/>
          </p:nvPr>
        </p:nvSpPr>
        <p:spPr>
          <a:xfrm>
            <a:off x="228600" y="0"/>
            <a:ext cx="8410796" cy="1143000"/>
          </a:xfrm>
        </p:spPr>
        <p:txBody>
          <a:bodyPr/>
          <a:lstStyle/>
          <a:p>
            <a:pPr algn="l" rtl="0" fontAlgn="base"/>
            <a:r>
              <a:rPr lang="en-US" sz="1800" b="0" i="0" kern="1200" dirty="0">
                <a:solidFill>
                  <a:schemeClr val="tx1"/>
                </a:solidFill>
                <a:effectLst/>
                <a:latin typeface="Arial Black" panose="020B0A04020102020204" pitchFamily="34" charset="0"/>
                <a:ea typeface="+mn-ea"/>
                <a:cs typeface="+mn-cs"/>
              </a:rPr>
              <a:t>Section 6:</a:t>
            </a:r>
            <a:br>
              <a:rPr lang="en-US" sz="1800" b="0" i="0" kern="1200" dirty="0">
                <a:solidFill>
                  <a:schemeClr val="tx1"/>
                </a:solidFill>
                <a:effectLst/>
                <a:latin typeface="Arial Black" panose="020B0A04020102020204" pitchFamily="34" charset="0"/>
                <a:ea typeface="+mn-ea"/>
                <a:cs typeface="+mn-cs"/>
              </a:rPr>
            </a:br>
            <a:r>
              <a:rPr lang="en-US" sz="3600" kern="1200" dirty="0">
                <a:solidFill>
                  <a:schemeClr val="tx1"/>
                </a:solidFill>
                <a:latin typeface="Arial Black" panose="020B0A04020102020204" pitchFamily="34" charset="0"/>
                <a:ea typeface="+mn-ea"/>
                <a:cs typeface="+mn-cs"/>
              </a:rPr>
              <a:t>List Schools, S</a:t>
            </a:r>
            <a:r>
              <a:rPr lang="en-US" sz="3600" b="0" i="0" kern="1200" dirty="0">
                <a:solidFill>
                  <a:schemeClr val="tx1"/>
                </a:solidFill>
                <a:effectLst/>
                <a:latin typeface="Arial Black" panose="020B0A04020102020204" pitchFamily="34" charset="0"/>
                <a:ea typeface="+mn-ea"/>
                <a:cs typeface="+mn-cs"/>
              </a:rPr>
              <a:t>ign and Submit</a:t>
            </a:r>
            <a:endParaRPr lang="en-US" dirty="0">
              <a:solidFill>
                <a:schemeClr val="tx1"/>
              </a:solidFill>
              <a:effectLst/>
            </a:endParaRPr>
          </a:p>
        </p:txBody>
      </p:sp>
      <p:pic>
        <p:nvPicPr>
          <p:cNvPr id="15" name="Picture 14">
            <a:extLst>
              <a:ext uri="{FF2B5EF4-FFF2-40B4-BE49-F238E27FC236}">
                <a16:creationId xmlns:a16="http://schemas.microsoft.com/office/drawing/2014/main" id="{A48B35BA-1FD3-48D2-AD8A-6A4482B974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188720"/>
            <a:ext cx="9153144" cy="585411"/>
          </a:xfrm>
          <a:prstGeom prst="rect">
            <a:avLst/>
          </a:prstGeom>
        </p:spPr>
      </p:pic>
    </p:spTree>
    <p:extLst>
      <p:ext uri="{BB962C8B-B14F-4D97-AF65-F5344CB8AC3E}">
        <p14:creationId xmlns:p14="http://schemas.microsoft.com/office/powerpoint/2010/main" val="2820284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A3EDFF"/>
        </a:solidFill>
        <a:effectLst/>
      </p:bgPr>
    </p:bg>
    <p:spTree>
      <p:nvGrpSpPr>
        <p:cNvPr id="1" name=""/>
        <p:cNvGrpSpPr/>
        <p:nvPr/>
      </p:nvGrpSpPr>
      <p:grpSpPr>
        <a:xfrm>
          <a:off x="0" y="0"/>
          <a:ext cx="0" cy="0"/>
          <a:chOff x="0" y="0"/>
          <a:chExt cx="0" cy="0"/>
        </a:xfrm>
      </p:grpSpPr>
      <p:sp>
        <p:nvSpPr>
          <p:cNvPr id="11" name="Rectangle 2"/>
          <p:cNvSpPr/>
          <p:nvPr/>
        </p:nvSpPr>
        <p:spPr bwMode="auto">
          <a:xfrm rot="21440805">
            <a:off x="-114878" y="-390702"/>
            <a:ext cx="9500017" cy="1841114"/>
          </a:xfrm>
          <a:custGeom>
            <a:avLst/>
            <a:gdLst>
              <a:gd name="connsiteX0" fmla="*/ 0 w 9486157"/>
              <a:gd name="connsiteY0" fmla="*/ 0 h 1680813"/>
              <a:gd name="connsiteX1" fmla="*/ 9486157 w 9486157"/>
              <a:gd name="connsiteY1" fmla="*/ 0 h 1680813"/>
              <a:gd name="connsiteX2" fmla="*/ 9486157 w 9486157"/>
              <a:gd name="connsiteY2" fmla="*/ 1680813 h 1680813"/>
              <a:gd name="connsiteX3" fmla="*/ 0 w 9486157"/>
              <a:gd name="connsiteY3" fmla="*/ 1680813 h 1680813"/>
              <a:gd name="connsiteX4" fmla="*/ 0 w 9486157"/>
              <a:gd name="connsiteY4" fmla="*/ 0 h 1680813"/>
              <a:gd name="connsiteX0" fmla="*/ 0 w 9500017"/>
              <a:gd name="connsiteY0" fmla="*/ 0 h 1841114"/>
              <a:gd name="connsiteX1" fmla="*/ 9486157 w 9500017"/>
              <a:gd name="connsiteY1" fmla="*/ 0 h 1841114"/>
              <a:gd name="connsiteX2" fmla="*/ 9500017 w 9500017"/>
              <a:gd name="connsiteY2" fmla="*/ 1841114 h 1841114"/>
              <a:gd name="connsiteX3" fmla="*/ 0 w 9500017"/>
              <a:gd name="connsiteY3" fmla="*/ 1680813 h 1841114"/>
              <a:gd name="connsiteX4" fmla="*/ 0 w 9500017"/>
              <a:gd name="connsiteY4" fmla="*/ 0 h 1841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0017" h="1841114">
                <a:moveTo>
                  <a:pt x="0" y="0"/>
                </a:moveTo>
                <a:lnTo>
                  <a:pt x="9486157" y="0"/>
                </a:lnTo>
                <a:lnTo>
                  <a:pt x="9500017" y="1841114"/>
                </a:lnTo>
                <a:lnTo>
                  <a:pt x="0" y="1680813"/>
                </a:lnTo>
                <a:lnTo>
                  <a:pt x="0" y="0"/>
                </a:lnTo>
                <a:close/>
              </a:path>
            </a:pathLst>
          </a:custGeom>
          <a:solidFill>
            <a:srgbClr val="FFD83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dirty="0">
              <a:ln>
                <a:noFill/>
              </a:ln>
              <a:solidFill>
                <a:schemeClr val="tx1"/>
              </a:solidFill>
              <a:effectLst/>
              <a:latin typeface="Arial" charset="0"/>
            </a:endParaRPr>
          </a:p>
        </p:txBody>
      </p:sp>
      <p:sp>
        <p:nvSpPr>
          <p:cNvPr id="12" name="Rectangle 12"/>
          <p:cNvSpPr/>
          <p:nvPr/>
        </p:nvSpPr>
        <p:spPr bwMode="auto">
          <a:xfrm>
            <a:off x="-28354" y="-151759"/>
            <a:ext cx="9429749" cy="1433623"/>
          </a:xfrm>
          <a:custGeom>
            <a:avLst/>
            <a:gdLst>
              <a:gd name="connsiteX0" fmla="*/ 0 w 9429749"/>
              <a:gd name="connsiteY0" fmla="*/ 0 h 1295400"/>
              <a:gd name="connsiteX1" fmla="*/ 9429749 w 9429749"/>
              <a:gd name="connsiteY1" fmla="*/ 0 h 1295400"/>
              <a:gd name="connsiteX2" fmla="*/ 9429749 w 9429749"/>
              <a:gd name="connsiteY2" fmla="*/ 1295400 h 1295400"/>
              <a:gd name="connsiteX3" fmla="*/ 0 w 9429749"/>
              <a:gd name="connsiteY3" fmla="*/ 1295400 h 1295400"/>
              <a:gd name="connsiteX4" fmla="*/ 0 w 9429749"/>
              <a:gd name="connsiteY4" fmla="*/ 0 h 1295400"/>
              <a:gd name="connsiteX0" fmla="*/ 0 w 9429749"/>
              <a:gd name="connsiteY0" fmla="*/ 0 h 1433623"/>
              <a:gd name="connsiteX1" fmla="*/ 9429749 w 9429749"/>
              <a:gd name="connsiteY1" fmla="*/ 0 h 1433623"/>
              <a:gd name="connsiteX2" fmla="*/ 9429749 w 9429749"/>
              <a:gd name="connsiteY2" fmla="*/ 1295400 h 1433623"/>
              <a:gd name="connsiteX3" fmla="*/ 0 w 9429749"/>
              <a:gd name="connsiteY3" fmla="*/ 1433623 h 1433623"/>
              <a:gd name="connsiteX4" fmla="*/ 0 w 9429749"/>
              <a:gd name="connsiteY4" fmla="*/ 0 h 1433623"/>
              <a:gd name="connsiteX0" fmla="*/ 0 w 9429749"/>
              <a:gd name="connsiteY0" fmla="*/ 0 h 1433623"/>
              <a:gd name="connsiteX1" fmla="*/ 9429749 w 9429749"/>
              <a:gd name="connsiteY1" fmla="*/ 0 h 1433623"/>
              <a:gd name="connsiteX2" fmla="*/ 9429749 w 9429749"/>
              <a:gd name="connsiteY2" fmla="*/ 1391093 h 1433623"/>
              <a:gd name="connsiteX3" fmla="*/ 0 w 9429749"/>
              <a:gd name="connsiteY3" fmla="*/ 1433623 h 1433623"/>
              <a:gd name="connsiteX4" fmla="*/ 0 w 9429749"/>
              <a:gd name="connsiteY4" fmla="*/ 0 h 1433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9749" h="1433623">
                <a:moveTo>
                  <a:pt x="0" y="0"/>
                </a:moveTo>
                <a:lnTo>
                  <a:pt x="9429749" y="0"/>
                </a:lnTo>
                <a:lnTo>
                  <a:pt x="9429749" y="1391093"/>
                </a:lnTo>
                <a:lnTo>
                  <a:pt x="0" y="1433623"/>
                </a:lnTo>
                <a:lnTo>
                  <a:pt x="0" y="0"/>
                </a:lnTo>
                <a:close/>
              </a:path>
            </a:pathLst>
          </a:custGeom>
          <a:solidFill>
            <a:srgbClr val="F5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dirty="0">
              <a:ln>
                <a:noFill/>
              </a:ln>
              <a:solidFill>
                <a:schemeClr val="tx1"/>
              </a:solidFill>
              <a:effectLst/>
              <a:latin typeface="Arial" charset="0"/>
            </a:endParaRPr>
          </a:p>
        </p:txBody>
      </p:sp>
      <p:sp>
        <p:nvSpPr>
          <p:cNvPr id="9" name="Content Placeholder 5"/>
          <p:cNvSpPr>
            <a:spLocks noGrp="1"/>
          </p:cNvSpPr>
          <p:nvPr>
            <p:ph idx="1"/>
          </p:nvPr>
        </p:nvSpPr>
        <p:spPr>
          <a:xfrm>
            <a:off x="301752" y="1947672"/>
            <a:ext cx="7851648" cy="2365248"/>
          </a:xfrm>
        </p:spPr>
        <p:txBody>
          <a:bodyPr/>
          <a:lstStyle/>
          <a:p>
            <a:pPr marL="228600" indent="-228600">
              <a:buFont typeface="Arial" panose="020B0604020202020204" pitchFamily="34" charset="0"/>
              <a:buChar char="•"/>
            </a:pPr>
            <a:r>
              <a:rPr lang="en-US" b="1" dirty="0">
                <a:latin typeface="Arial Narrow" panose="020B0606020202030204" pitchFamily="34" charset="0"/>
              </a:rPr>
              <a:t>Chance to verify all the information</a:t>
            </a:r>
          </a:p>
          <a:p>
            <a:pPr lvl="1">
              <a:buFont typeface="Arial Narrow" panose="020B0606020202030204" pitchFamily="34" charset="0"/>
              <a:buChar char="−"/>
            </a:pPr>
            <a:r>
              <a:rPr lang="en-US" kern="1200" dirty="0">
                <a:solidFill>
                  <a:srgbClr val="000000"/>
                </a:solidFill>
                <a:latin typeface="Arial Narrow" pitchFamily="34" charset="0"/>
                <a:ea typeface="+mn-ea"/>
                <a:cs typeface="+mn-cs"/>
              </a:rPr>
              <a:t>Enter FSA ID to electronically sign</a:t>
            </a:r>
          </a:p>
          <a:p>
            <a:pPr lvl="1">
              <a:buFont typeface="Arial Narrow" panose="020B0606020202030204" pitchFamily="34" charset="0"/>
              <a:buChar char="−"/>
            </a:pPr>
            <a:r>
              <a:rPr lang="en-US" dirty="0">
                <a:latin typeface="Arial Narrow" panose="020B0606020202030204" pitchFamily="34" charset="0"/>
              </a:rPr>
              <a:t>If your student is a dependent, you and your student must both sign before submitting</a:t>
            </a:r>
          </a:p>
        </p:txBody>
      </p:sp>
      <p:sp>
        <p:nvSpPr>
          <p:cNvPr id="8" name="Title 5">
            <a:extLst>
              <a:ext uri="{FF2B5EF4-FFF2-40B4-BE49-F238E27FC236}">
                <a16:creationId xmlns:a16="http://schemas.microsoft.com/office/drawing/2014/main" id="{7FF35B08-8EDD-41CE-AFE4-F7CEC3578E88}"/>
              </a:ext>
            </a:extLst>
          </p:cNvPr>
          <p:cNvSpPr>
            <a:spLocks noGrp="1"/>
          </p:cNvSpPr>
          <p:nvPr>
            <p:ph type="title"/>
          </p:nvPr>
        </p:nvSpPr>
        <p:spPr>
          <a:xfrm>
            <a:off x="228600" y="0"/>
            <a:ext cx="8410796" cy="1143000"/>
          </a:xfrm>
        </p:spPr>
        <p:txBody>
          <a:bodyPr/>
          <a:lstStyle/>
          <a:p>
            <a:pPr algn="l" rtl="0" fontAlgn="base"/>
            <a:r>
              <a:rPr lang="en-US" sz="1800" b="0" i="0" kern="1200" dirty="0">
                <a:solidFill>
                  <a:schemeClr val="tx1"/>
                </a:solidFill>
                <a:effectLst/>
                <a:latin typeface="Arial Black" panose="020B0A04020102020204" pitchFamily="34" charset="0"/>
                <a:ea typeface="+mn-ea"/>
                <a:cs typeface="+mn-cs"/>
              </a:rPr>
              <a:t>Section 6:</a:t>
            </a:r>
            <a:br>
              <a:rPr lang="en-US" sz="1800" b="0" i="0" kern="1200" dirty="0">
                <a:solidFill>
                  <a:schemeClr val="tx1"/>
                </a:solidFill>
                <a:effectLst/>
                <a:latin typeface="Arial Black" panose="020B0A04020102020204" pitchFamily="34" charset="0"/>
                <a:ea typeface="+mn-ea"/>
                <a:cs typeface="+mn-cs"/>
              </a:rPr>
            </a:br>
            <a:r>
              <a:rPr lang="en-US" sz="3600" kern="1200" dirty="0">
                <a:solidFill>
                  <a:schemeClr val="tx1"/>
                </a:solidFill>
                <a:latin typeface="Arial Black" panose="020B0A04020102020204" pitchFamily="34" charset="0"/>
                <a:ea typeface="+mn-ea"/>
                <a:cs typeface="+mn-cs"/>
              </a:rPr>
              <a:t>List Schools, S</a:t>
            </a:r>
            <a:r>
              <a:rPr lang="en-US" sz="3600" b="0" i="0" kern="1200" dirty="0">
                <a:solidFill>
                  <a:schemeClr val="tx1"/>
                </a:solidFill>
                <a:effectLst/>
                <a:latin typeface="Arial Black" panose="020B0A04020102020204" pitchFamily="34" charset="0"/>
                <a:ea typeface="+mn-ea"/>
                <a:cs typeface="+mn-cs"/>
              </a:rPr>
              <a:t>ign and Submit</a:t>
            </a:r>
            <a:endParaRPr lang="en-US" dirty="0">
              <a:solidFill>
                <a:schemeClr val="tx1"/>
              </a:solidFill>
              <a:effectLst/>
            </a:endParaRPr>
          </a:p>
        </p:txBody>
      </p:sp>
      <p:pic>
        <p:nvPicPr>
          <p:cNvPr id="10" name="Picture 9">
            <a:extLst>
              <a:ext uri="{FF2B5EF4-FFF2-40B4-BE49-F238E27FC236}">
                <a16:creationId xmlns:a16="http://schemas.microsoft.com/office/drawing/2014/main" id="{53D6EA0E-74A9-4452-B9DF-94F56BBA31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88720"/>
            <a:ext cx="9153144" cy="585411"/>
          </a:xfrm>
          <a:prstGeom prst="rect">
            <a:avLst/>
          </a:prstGeom>
        </p:spPr>
      </p:pic>
    </p:spTree>
    <p:extLst>
      <p:ext uri="{BB962C8B-B14F-4D97-AF65-F5344CB8AC3E}">
        <p14:creationId xmlns:p14="http://schemas.microsoft.com/office/powerpoint/2010/main" val="3367236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wipe(left)">
                                      <p:cBhvr>
                                        <p:cTn id="10" dur="500"/>
                                        <p:tgtEl>
                                          <p:spTgt spid="9">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wipe(left)">
                                      <p:cBhvr>
                                        <p:cTn id="13"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A3EDFF"/>
        </a:solidFill>
        <a:effectLst/>
      </p:bgPr>
    </p:bg>
    <p:spTree>
      <p:nvGrpSpPr>
        <p:cNvPr id="1" name=""/>
        <p:cNvGrpSpPr/>
        <p:nvPr/>
      </p:nvGrpSpPr>
      <p:grpSpPr>
        <a:xfrm>
          <a:off x="0" y="0"/>
          <a:ext cx="0" cy="0"/>
          <a:chOff x="0" y="0"/>
          <a:chExt cx="0" cy="0"/>
        </a:xfrm>
      </p:grpSpPr>
      <p:sp>
        <p:nvSpPr>
          <p:cNvPr id="11" name="Rectangle 2"/>
          <p:cNvSpPr/>
          <p:nvPr/>
        </p:nvSpPr>
        <p:spPr bwMode="auto">
          <a:xfrm rot="21440805">
            <a:off x="-114878" y="-390702"/>
            <a:ext cx="9500017" cy="1841114"/>
          </a:xfrm>
          <a:custGeom>
            <a:avLst/>
            <a:gdLst>
              <a:gd name="connsiteX0" fmla="*/ 0 w 9486157"/>
              <a:gd name="connsiteY0" fmla="*/ 0 h 1680813"/>
              <a:gd name="connsiteX1" fmla="*/ 9486157 w 9486157"/>
              <a:gd name="connsiteY1" fmla="*/ 0 h 1680813"/>
              <a:gd name="connsiteX2" fmla="*/ 9486157 w 9486157"/>
              <a:gd name="connsiteY2" fmla="*/ 1680813 h 1680813"/>
              <a:gd name="connsiteX3" fmla="*/ 0 w 9486157"/>
              <a:gd name="connsiteY3" fmla="*/ 1680813 h 1680813"/>
              <a:gd name="connsiteX4" fmla="*/ 0 w 9486157"/>
              <a:gd name="connsiteY4" fmla="*/ 0 h 1680813"/>
              <a:gd name="connsiteX0" fmla="*/ 0 w 9500017"/>
              <a:gd name="connsiteY0" fmla="*/ 0 h 1841114"/>
              <a:gd name="connsiteX1" fmla="*/ 9486157 w 9500017"/>
              <a:gd name="connsiteY1" fmla="*/ 0 h 1841114"/>
              <a:gd name="connsiteX2" fmla="*/ 9500017 w 9500017"/>
              <a:gd name="connsiteY2" fmla="*/ 1841114 h 1841114"/>
              <a:gd name="connsiteX3" fmla="*/ 0 w 9500017"/>
              <a:gd name="connsiteY3" fmla="*/ 1680813 h 1841114"/>
              <a:gd name="connsiteX4" fmla="*/ 0 w 9500017"/>
              <a:gd name="connsiteY4" fmla="*/ 0 h 1841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0017" h="1841114">
                <a:moveTo>
                  <a:pt x="0" y="0"/>
                </a:moveTo>
                <a:lnTo>
                  <a:pt x="9486157" y="0"/>
                </a:lnTo>
                <a:lnTo>
                  <a:pt x="9500017" y="1841114"/>
                </a:lnTo>
                <a:lnTo>
                  <a:pt x="0" y="1680813"/>
                </a:lnTo>
                <a:lnTo>
                  <a:pt x="0" y="0"/>
                </a:lnTo>
                <a:close/>
              </a:path>
            </a:pathLst>
          </a:custGeom>
          <a:solidFill>
            <a:srgbClr val="FFD83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dirty="0">
              <a:ln>
                <a:noFill/>
              </a:ln>
              <a:solidFill>
                <a:schemeClr val="tx1"/>
              </a:solidFill>
              <a:effectLst/>
              <a:latin typeface="Arial" charset="0"/>
            </a:endParaRPr>
          </a:p>
        </p:txBody>
      </p:sp>
      <p:sp>
        <p:nvSpPr>
          <p:cNvPr id="12" name="Rectangle 12"/>
          <p:cNvSpPr/>
          <p:nvPr/>
        </p:nvSpPr>
        <p:spPr bwMode="auto">
          <a:xfrm>
            <a:off x="-28354" y="-151759"/>
            <a:ext cx="9429749" cy="1433623"/>
          </a:xfrm>
          <a:custGeom>
            <a:avLst/>
            <a:gdLst>
              <a:gd name="connsiteX0" fmla="*/ 0 w 9429749"/>
              <a:gd name="connsiteY0" fmla="*/ 0 h 1295400"/>
              <a:gd name="connsiteX1" fmla="*/ 9429749 w 9429749"/>
              <a:gd name="connsiteY1" fmla="*/ 0 h 1295400"/>
              <a:gd name="connsiteX2" fmla="*/ 9429749 w 9429749"/>
              <a:gd name="connsiteY2" fmla="*/ 1295400 h 1295400"/>
              <a:gd name="connsiteX3" fmla="*/ 0 w 9429749"/>
              <a:gd name="connsiteY3" fmla="*/ 1295400 h 1295400"/>
              <a:gd name="connsiteX4" fmla="*/ 0 w 9429749"/>
              <a:gd name="connsiteY4" fmla="*/ 0 h 1295400"/>
              <a:gd name="connsiteX0" fmla="*/ 0 w 9429749"/>
              <a:gd name="connsiteY0" fmla="*/ 0 h 1433623"/>
              <a:gd name="connsiteX1" fmla="*/ 9429749 w 9429749"/>
              <a:gd name="connsiteY1" fmla="*/ 0 h 1433623"/>
              <a:gd name="connsiteX2" fmla="*/ 9429749 w 9429749"/>
              <a:gd name="connsiteY2" fmla="*/ 1295400 h 1433623"/>
              <a:gd name="connsiteX3" fmla="*/ 0 w 9429749"/>
              <a:gd name="connsiteY3" fmla="*/ 1433623 h 1433623"/>
              <a:gd name="connsiteX4" fmla="*/ 0 w 9429749"/>
              <a:gd name="connsiteY4" fmla="*/ 0 h 1433623"/>
              <a:gd name="connsiteX0" fmla="*/ 0 w 9429749"/>
              <a:gd name="connsiteY0" fmla="*/ 0 h 1433623"/>
              <a:gd name="connsiteX1" fmla="*/ 9429749 w 9429749"/>
              <a:gd name="connsiteY1" fmla="*/ 0 h 1433623"/>
              <a:gd name="connsiteX2" fmla="*/ 9429749 w 9429749"/>
              <a:gd name="connsiteY2" fmla="*/ 1391093 h 1433623"/>
              <a:gd name="connsiteX3" fmla="*/ 0 w 9429749"/>
              <a:gd name="connsiteY3" fmla="*/ 1433623 h 1433623"/>
              <a:gd name="connsiteX4" fmla="*/ 0 w 9429749"/>
              <a:gd name="connsiteY4" fmla="*/ 0 h 1433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9749" h="1433623">
                <a:moveTo>
                  <a:pt x="0" y="0"/>
                </a:moveTo>
                <a:lnTo>
                  <a:pt x="9429749" y="0"/>
                </a:lnTo>
                <a:lnTo>
                  <a:pt x="9429749" y="1391093"/>
                </a:lnTo>
                <a:lnTo>
                  <a:pt x="0" y="1433623"/>
                </a:lnTo>
                <a:lnTo>
                  <a:pt x="0" y="0"/>
                </a:lnTo>
                <a:close/>
              </a:path>
            </a:pathLst>
          </a:custGeom>
          <a:solidFill>
            <a:srgbClr val="F5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dirty="0">
              <a:ln>
                <a:noFill/>
              </a:ln>
              <a:solidFill>
                <a:schemeClr val="tx1"/>
              </a:solidFill>
              <a:effectLst/>
              <a:latin typeface="Arial" charset="0"/>
            </a:endParaRPr>
          </a:p>
        </p:txBody>
      </p:sp>
      <p:sp>
        <p:nvSpPr>
          <p:cNvPr id="15" name="Rectangle 12"/>
          <p:cNvSpPr>
            <a:spLocks noChangeArrowheads="1"/>
          </p:cNvSpPr>
          <p:nvPr/>
        </p:nvSpPr>
        <p:spPr bwMode="auto">
          <a:xfrm>
            <a:off x="301751" y="1947672"/>
            <a:ext cx="7813103"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3200" i="0" dirty="0">
                <a:solidFill>
                  <a:srgbClr val="000000"/>
                </a:solidFill>
                <a:latin typeface="Arial Narrow" panose="020B0606020202030204" pitchFamily="34" charset="0"/>
              </a:rPr>
              <a:t>Another Signature Option</a:t>
            </a:r>
          </a:p>
          <a:p>
            <a:pPr marL="457200" indent="-228600" eaLnBrk="0" hangingPunct="0">
              <a:spcBef>
                <a:spcPct val="20000"/>
              </a:spcBef>
              <a:buFont typeface="Arial" panose="020B0604020202020204" pitchFamily="34" charset="0"/>
              <a:buChar char="•"/>
            </a:pPr>
            <a:r>
              <a:rPr lang="en-US" sz="2800" b="0" i="0" dirty="0">
                <a:solidFill>
                  <a:srgbClr val="000000"/>
                </a:solidFill>
                <a:latin typeface="Arial Narrow" panose="020B0606020202030204" pitchFamily="34" charset="0"/>
              </a:rPr>
              <a:t>If you (parent) don’t have a Social Security number, your student must print a signature page</a:t>
            </a:r>
          </a:p>
          <a:p>
            <a:pPr marL="971550" lvl="1" indent="-285750" eaLnBrk="0" hangingPunct="0">
              <a:spcBef>
                <a:spcPct val="20000"/>
              </a:spcBef>
              <a:buFont typeface="Arial Narrow" panose="020B0606020202030204" pitchFamily="34" charset="0"/>
              <a:buChar char="–"/>
            </a:pPr>
            <a:r>
              <a:rPr lang="en-US" sz="2800" b="0" i="0" dirty="0">
                <a:solidFill>
                  <a:srgbClr val="000000"/>
                </a:solidFill>
                <a:latin typeface="Arial Narrow" panose="020B0606020202030204" pitchFamily="34" charset="0"/>
              </a:rPr>
              <a:t>In order to print it, you’ll need to turn </a:t>
            </a:r>
            <a:br>
              <a:rPr lang="en-US" sz="2800" b="0" i="0" dirty="0">
                <a:solidFill>
                  <a:srgbClr val="000000"/>
                </a:solidFill>
                <a:latin typeface="Arial Narrow" panose="020B0606020202030204" pitchFamily="34" charset="0"/>
              </a:rPr>
            </a:br>
            <a:r>
              <a:rPr lang="en-US" sz="2800" b="0" i="0" dirty="0">
                <a:solidFill>
                  <a:srgbClr val="000000"/>
                </a:solidFill>
                <a:latin typeface="Arial Narrow" panose="020B0606020202030204" pitchFamily="34" charset="0"/>
              </a:rPr>
              <a:t>off pop-up blockers</a:t>
            </a:r>
          </a:p>
        </p:txBody>
      </p:sp>
      <p:sp>
        <p:nvSpPr>
          <p:cNvPr id="9" name="Title 5">
            <a:extLst>
              <a:ext uri="{FF2B5EF4-FFF2-40B4-BE49-F238E27FC236}">
                <a16:creationId xmlns:a16="http://schemas.microsoft.com/office/drawing/2014/main" id="{EF76BC55-294C-4AC7-8044-5275F159D751}"/>
              </a:ext>
            </a:extLst>
          </p:cNvPr>
          <p:cNvSpPr>
            <a:spLocks noGrp="1"/>
          </p:cNvSpPr>
          <p:nvPr>
            <p:ph type="title"/>
          </p:nvPr>
        </p:nvSpPr>
        <p:spPr>
          <a:xfrm>
            <a:off x="228600" y="0"/>
            <a:ext cx="8410796" cy="1143000"/>
          </a:xfrm>
        </p:spPr>
        <p:txBody>
          <a:bodyPr/>
          <a:lstStyle/>
          <a:p>
            <a:pPr algn="l" rtl="0" fontAlgn="base"/>
            <a:r>
              <a:rPr lang="en-US" sz="1800" b="0" i="0" kern="1200" dirty="0">
                <a:solidFill>
                  <a:schemeClr val="tx1"/>
                </a:solidFill>
                <a:effectLst/>
                <a:latin typeface="Arial Black" panose="020B0A04020102020204" pitchFamily="34" charset="0"/>
                <a:ea typeface="+mn-ea"/>
                <a:cs typeface="+mn-cs"/>
              </a:rPr>
              <a:t>Section 6:</a:t>
            </a:r>
            <a:br>
              <a:rPr lang="en-US" sz="1800" b="0" i="0" kern="1200" dirty="0">
                <a:solidFill>
                  <a:schemeClr val="tx1"/>
                </a:solidFill>
                <a:effectLst/>
                <a:latin typeface="Arial Black" panose="020B0A04020102020204" pitchFamily="34" charset="0"/>
                <a:ea typeface="+mn-ea"/>
                <a:cs typeface="+mn-cs"/>
              </a:rPr>
            </a:br>
            <a:r>
              <a:rPr lang="en-US" sz="3600" kern="1200" dirty="0">
                <a:solidFill>
                  <a:schemeClr val="tx1"/>
                </a:solidFill>
                <a:latin typeface="Arial Black" panose="020B0A04020102020204" pitchFamily="34" charset="0"/>
                <a:ea typeface="+mn-ea"/>
                <a:cs typeface="+mn-cs"/>
              </a:rPr>
              <a:t>List Schools, S</a:t>
            </a:r>
            <a:r>
              <a:rPr lang="en-US" sz="3600" b="0" i="0" kern="1200" dirty="0">
                <a:solidFill>
                  <a:schemeClr val="tx1"/>
                </a:solidFill>
                <a:effectLst/>
                <a:latin typeface="Arial Black" panose="020B0A04020102020204" pitchFamily="34" charset="0"/>
                <a:ea typeface="+mn-ea"/>
                <a:cs typeface="+mn-cs"/>
              </a:rPr>
              <a:t>ign and Submit</a:t>
            </a:r>
            <a:endParaRPr lang="en-US" dirty="0">
              <a:solidFill>
                <a:schemeClr val="tx1"/>
              </a:solidFill>
              <a:effectLst/>
            </a:endParaRPr>
          </a:p>
        </p:txBody>
      </p:sp>
      <p:pic>
        <p:nvPicPr>
          <p:cNvPr id="7" name="Picture 6">
            <a:extLst>
              <a:ext uri="{FF2B5EF4-FFF2-40B4-BE49-F238E27FC236}">
                <a16:creationId xmlns:a16="http://schemas.microsoft.com/office/drawing/2014/main" id="{51CCBD36-343F-4D6C-86CA-DE6753A662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88720"/>
            <a:ext cx="9153144" cy="585411"/>
          </a:xfrm>
          <a:prstGeom prst="rect">
            <a:avLst/>
          </a:prstGeom>
        </p:spPr>
      </p:pic>
    </p:spTree>
    <p:extLst>
      <p:ext uri="{BB962C8B-B14F-4D97-AF65-F5344CB8AC3E}">
        <p14:creationId xmlns:p14="http://schemas.microsoft.com/office/powerpoint/2010/main" val="1421086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A3EDFF"/>
        </a:solidFill>
        <a:effectLst/>
      </p:bgPr>
    </p:bg>
    <p:spTree>
      <p:nvGrpSpPr>
        <p:cNvPr id="1" name=""/>
        <p:cNvGrpSpPr/>
        <p:nvPr/>
      </p:nvGrpSpPr>
      <p:grpSpPr>
        <a:xfrm>
          <a:off x="0" y="0"/>
          <a:ext cx="0" cy="0"/>
          <a:chOff x="0" y="0"/>
          <a:chExt cx="0" cy="0"/>
        </a:xfrm>
      </p:grpSpPr>
      <p:sp>
        <p:nvSpPr>
          <p:cNvPr id="11" name="Rectangle 2"/>
          <p:cNvSpPr/>
          <p:nvPr/>
        </p:nvSpPr>
        <p:spPr bwMode="auto">
          <a:xfrm rot="21440805">
            <a:off x="-114878" y="-390702"/>
            <a:ext cx="9500017" cy="1841114"/>
          </a:xfrm>
          <a:custGeom>
            <a:avLst/>
            <a:gdLst>
              <a:gd name="connsiteX0" fmla="*/ 0 w 9486157"/>
              <a:gd name="connsiteY0" fmla="*/ 0 h 1680813"/>
              <a:gd name="connsiteX1" fmla="*/ 9486157 w 9486157"/>
              <a:gd name="connsiteY1" fmla="*/ 0 h 1680813"/>
              <a:gd name="connsiteX2" fmla="*/ 9486157 w 9486157"/>
              <a:gd name="connsiteY2" fmla="*/ 1680813 h 1680813"/>
              <a:gd name="connsiteX3" fmla="*/ 0 w 9486157"/>
              <a:gd name="connsiteY3" fmla="*/ 1680813 h 1680813"/>
              <a:gd name="connsiteX4" fmla="*/ 0 w 9486157"/>
              <a:gd name="connsiteY4" fmla="*/ 0 h 1680813"/>
              <a:gd name="connsiteX0" fmla="*/ 0 w 9500017"/>
              <a:gd name="connsiteY0" fmla="*/ 0 h 1841114"/>
              <a:gd name="connsiteX1" fmla="*/ 9486157 w 9500017"/>
              <a:gd name="connsiteY1" fmla="*/ 0 h 1841114"/>
              <a:gd name="connsiteX2" fmla="*/ 9500017 w 9500017"/>
              <a:gd name="connsiteY2" fmla="*/ 1841114 h 1841114"/>
              <a:gd name="connsiteX3" fmla="*/ 0 w 9500017"/>
              <a:gd name="connsiteY3" fmla="*/ 1680813 h 1841114"/>
              <a:gd name="connsiteX4" fmla="*/ 0 w 9500017"/>
              <a:gd name="connsiteY4" fmla="*/ 0 h 1841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0017" h="1841114">
                <a:moveTo>
                  <a:pt x="0" y="0"/>
                </a:moveTo>
                <a:lnTo>
                  <a:pt x="9486157" y="0"/>
                </a:lnTo>
                <a:lnTo>
                  <a:pt x="9500017" y="1841114"/>
                </a:lnTo>
                <a:lnTo>
                  <a:pt x="0" y="1680813"/>
                </a:lnTo>
                <a:lnTo>
                  <a:pt x="0" y="0"/>
                </a:lnTo>
                <a:close/>
              </a:path>
            </a:pathLst>
          </a:custGeom>
          <a:solidFill>
            <a:srgbClr val="FFD83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dirty="0">
              <a:ln>
                <a:noFill/>
              </a:ln>
              <a:solidFill>
                <a:schemeClr val="tx1"/>
              </a:solidFill>
              <a:effectLst/>
              <a:latin typeface="Arial" charset="0"/>
            </a:endParaRPr>
          </a:p>
        </p:txBody>
      </p:sp>
      <p:sp>
        <p:nvSpPr>
          <p:cNvPr id="12" name="Rectangle 12"/>
          <p:cNvSpPr/>
          <p:nvPr/>
        </p:nvSpPr>
        <p:spPr bwMode="auto">
          <a:xfrm>
            <a:off x="-28354" y="-151759"/>
            <a:ext cx="9429749" cy="1433623"/>
          </a:xfrm>
          <a:custGeom>
            <a:avLst/>
            <a:gdLst>
              <a:gd name="connsiteX0" fmla="*/ 0 w 9429749"/>
              <a:gd name="connsiteY0" fmla="*/ 0 h 1295400"/>
              <a:gd name="connsiteX1" fmla="*/ 9429749 w 9429749"/>
              <a:gd name="connsiteY1" fmla="*/ 0 h 1295400"/>
              <a:gd name="connsiteX2" fmla="*/ 9429749 w 9429749"/>
              <a:gd name="connsiteY2" fmla="*/ 1295400 h 1295400"/>
              <a:gd name="connsiteX3" fmla="*/ 0 w 9429749"/>
              <a:gd name="connsiteY3" fmla="*/ 1295400 h 1295400"/>
              <a:gd name="connsiteX4" fmla="*/ 0 w 9429749"/>
              <a:gd name="connsiteY4" fmla="*/ 0 h 1295400"/>
              <a:gd name="connsiteX0" fmla="*/ 0 w 9429749"/>
              <a:gd name="connsiteY0" fmla="*/ 0 h 1433623"/>
              <a:gd name="connsiteX1" fmla="*/ 9429749 w 9429749"/>
              <a:gd name="connsiteY1" fmla="*/ 0 h 1433623"/>
              <a:gd name="connsiteX2" fmla="*/ 9429749 w 9429749"/>
              <a:gd name="connsiteY2" fmla="*/ 1295400 h 1433623"/>
              <a:gd name="connsiteX3" fmla="*/ 0 w 9429749"/>
              <a:gd name="connsiteY3" fmla="*/ 1433623 h 1433623"/>
              <a:gd name="connsiteX4" fmla="*/ 0 w 9429749"/>
              <a:gd name="connsiteY4" fmla="*/ 0 h 1433623"/>
              <a:gd name="connsiteX0" fmla="*/ 0 w 9429749"/>
              <a:gd name="connsiteY0" fmla="*/ 0 h 1433623"/>
              <a:gd name="connsiteX1" fmla="*/ 9429749 w 9429749"/>
              <a:gd name="connsiteY1" fmla="*/ 0 h 1433623"/>
              <a:gd name="connsiteX2" fmla="*/ 9429749 w 9429749"/>
              <a:gd name="connsiteY2" fmla="*/ 1391093 h 1433623"/>
              <a:gd name="connsiteX3" fmla="*/ 0 w 9429749"/>
              <a:gd name="connsiteY3" fmla="*/ 1433623 h 1433623"/>
              <a:gd name="connsiteX4" fmla="*/ 0 w 9429749"/>
              <a:gd name="connsiteY4" fmla="*/ 0 h 1433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9749" h="1433623">
                <a:moveTo>
                  <a:pt x="0" y="0"/>
                </a:moveTo>
                <a:lnTo>
                  <a:pt x="9429749" y="0"/>
                </a:lnTo>
                <a:lnTo>
                  <a:pt x="9429749" y="1391093"/>
                </a:lnTo>
                <a:lnTo>
                  <a:pt x="0" y="1433623"/>
                </a:lnTo>
                <a:lnTo>
                  <a:pt x="0" y="0"/>
                </a:lnTo>
                <a:close/>
              </a:path>
            </a:pathLst>
          </a:custGeom>
          <a:solidFill>
            <a:srgbClr val="F5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dirty="0">
              <a:ln>
                <a:noFill/>
              </a:ln>
              <a:solidFill>
                <a:schemeClr val="tx1"/>
              </a:solidFill>
              <a:effectLst/>
              <a:latin typeface="Arial" charset="0"/>
            </a:endParaRPr>
          </a:p>
        </p:txBody>
      </p:sp>
      <p:sp>
        <p:nvSpPr>
          <p:cNvPr id="15" name="Rectangle 12"/>
          <p:cNvSpPr>
            <a:spLocks noChangeArrowheads="1"/>
          </p:cNvSpPr>
          <p:nvPr/>
        </p:nvSpPr>
        <p:spPr bwMode="auto">
          <a:xfrm>
            <a:off x="301752" y="1947672"/>
            <a:ext cx="7851648"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3200" i="0" dirty="0">
                <a:solidFill>
                  <a:srgbClr val="000000"/>
                </a:solidFill>
                <a:latin typeface="Arial Narrow" panose="020B0606020202030204" pitchFamily="34" charset="0"/>
              </a:rPr>
              <a:t>If signing manually</a:t>
            </a:r>
          </a:p>
          <a:p>
            <a:pPr marL="342900" lvl="1" indent="-228600" eaLnBrk="0" hangingPunct="0">
              <a:spcBef>
                <a:spcPct val="20000"/>
              </a:spcBef>
              <a:buFont typeface="Arial" panose="020B0604020202020204" pitchFamily="34" charset="0"/>
              <a:buChar char="•"/>
            </a:pPr>
            <a:r>
              <a:rPr lang="en-US" sz="2800" b="0" i="0" dirty="0">
                <a:solidFill>
                  <a:srgbClr val="000000"/>
                </a:solidFill>
                <a:latin typeface="Arial Narrow" panose="020B0606020202030204" pitchFamily="34" charset="0"/>
              </a:rPr>
              <a:t>Both Student and Parent must sign before </a:t>
            </a:r>
            <a:br>
              <a:rPr lang="en-US" sz="2800" b="0" i="0" dirty="0">
                <a:solidFill>
                  <a:srgbClr val="000000"/>
                </a:solidFill>
                <a:latin typeface="Arial Narrow" panose="020B0606020202030204" pitchFamily="34" charset="0"/>
              </a:rPr>
            </a:br>
            <a:r>
              <a:rPr lang="en-US" sz="2800" b="0" i="0" dirty="0">
                <a:solidFill>
                  <a:srgbClr val="000000"/>
                </a:solidFill>
                <a:latin typeface="Arial Narrow" panose="020B0606020202030204" pitchFamily="34" charset="0"/>
              </a:rPr>
              <a:t>mailing to Federal Student Aid </a:t>
            </a:r>
          </a:p>
          <a:p>
            <a:pPr marL="342900" indent="-228600" eaLnBrk="0" hangingPunct="0">
              <a:spcBef>
                <a:spcPct val="20000"/>
              </a:spcBef>
              <a:buFont typeface="Arial" panose="020B0604020202020204" pitchFamily="34" charset="0"/>
              <a:buChar char="•"/>
            </a:pPr>
            <a:r>
              <a:rPr lang="en-US" sz="2800" b="0" i="0" dirty="0">
                <a:solidFill>
                  <a:srgbClr val="000000"/>
                </a:solidFill>
                <a:latin typeface="Arial Narrow" panose="020B0606020202030204" pitchFamily="34" charset="0"/>
              </a:rPr>
              <a:t>Mail immediately</a:t>
            </a:r>
          </a:p>
          <a:p>
            <a:pPr marL="342900" indent="-228600" eaLnBrk="0" hangingPunct="0">
              <a:spcBef>
                <a:spcPct val="20000"/>
              </a:spcBef>
              <a:buFont typeface="Arial" panose="020B0604020202020204" pitchFamily="34" charset="0"/>
              <a:buChar char="•"/>
            </a:pPr>
            <a:r>
              <a:rPr lang="en-US" sz="2800" b="0" i="0" dirty="0">
                <a:solidFill>
                  <a:srgbClr val="000000"/>
                </a:solidFill>
                <a:latin typeface="Arial Narrow" panose="020B0606020202030204" pitchFamily="34" charset="0"/>
              </a:rPr>
              <a:t>It will take longer to process the FAFSA</a:t>
            </a:r>
          </a:p>
        </p:txBody>
      </p:sp>
      <p:sp>
        <p:nvSpPr>
          <p:cNvPr id="9" name="Title 5">
            <a:extLst>
              <a:ext uri="{FF2B5EF4-FFF2-40B4-BE49-F238E27FC236}">
                <a16:creationId xmlns:a16="http://schemas.microsoft.com/office/drawing/2014/main" id="{B2DA6F2A-A1E2-4D72-9FFA-6AD29A15687D}"/>
              </a:ext>
            </a:extLst>
          </p:cNvPr>
          <p:cNvSpPr>
            <a:spLocks noGrp="1"/>
          </p:cNvSpPr>
          <p:nvPr>
            <p:ph type="title"/>
          </p:nvPr>
        </p:nvSpPr>
        <p:spPr>
          <a:xfrm>
            <a:off x="228600" y="0"/>
            <a:ext cx="8410796" cy="1143000"/>
          </a:xfrm>
        </p:spPr>
        <p:txBody>
          <a:bodyPr/>
          <a:lstStyle/>
          <a:p>
            <a:pPr algn="l" rtl="0" fontAlgn="base"/>
            <a:r>
              <a:rPr lang="en-US" sz="1800" b="0" i="0" kern="1200" dirty="0">
                <a:solidFill>
                  <a:schemeClr val="tx1"/>
                </a:solidFill>
                <a:effectLst/>
                <a:latin typeface="Arial Black" panose="020B0A04020102020204" pitchFamily="34" charset="0"/>
                <a:ea typeface="+mn-ea"/>
                <a:cs typeface="+mn-cs"/>
              </a:rPr>
              <a:t>Section 6:</a:t>
            </a:r>
            <a:br>
              <a:rPr lang="en-US" sz="1800" b="0" i="0" kern="1200" dirty="0">
                <a:solidFill>
                  <a:schemeClr val="tx1"/>
                </a:solidFill>
                <a:effectLst/>
                <a:latin typeface="Arial Black" panose="020B0A04020102020204" pitchFamily="34" charset="0"/>
                <a:ea typeface="+mn-ea"/>
                <a:cs typeface="+mn-cs"/>
              </a:rPr>
            </a:br>
            <a:r>
              <a:rPr lang="en-US" sz="3600" kern="1200" dirty="0">
                <a:solidFill>
                  <a:schemeClr val="tx1"/>
                </a:solidFill>
                <a:latin typeface="Arial Black" panose="020B0A04020102020204" pitchFamily="34" charset="0"/>
                <a:ea typeface="+mn-ea"/>
                <a:cs typeface="+mn-cs"/>
              </a:rPr>
              <a:t>List Schools, S</a:t>
            </a:r>
            <a:r>
              <a:rPr lang="en-US" sz="3600" b="0" i="0" kern="1200" dirty="0">
                <a:solidFill>
                  <a:schemeClr val="tx1"/>
                </a:solidFill>
                <a:effectLst/>
                <a:latin typeface="Arial Black" panose="020B0A04020102020204" pitchFamily="34" charset="0"/>
                <a:ea typeface="+mn-ea"/>
                <a:cs typeface="+mn-cs"/>
              </a:rPr>
              <a:t>ign and Submit</a:t>
            </a:r>
            <a:endParaRPr lang="en-US" dirty="0">
              <a:solidFill>
                <a:schemeClr val="tx1"/>
              </a:solidFill>
              <a:effectLst/>
            </a:endParaRPr>
          </a:p>
        </p:txBody>
      </p:sp>
      <p:pic>
        <p:nvPicPr>
          <p:cNvPr id="8" name="Picture 7">
            <a:extLst>
              <a:ext uri="{FF2B5EF4-FFF2-40B4-BE49-F238E27FC236}">
                <a16:creationId xmlns:a16="http://schemas.microsoft.com/office/drawing/2014/main" id="{8660BB86-40FB-423C-9946-159F4BD9EA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88720"/>
            <a:ext cx="9153144" cy="585411"/>
          </a:xfrm>
          <a:prstGeom prst="rect">
            <a:avLst/>
          </a:prstGeom>
        </p:spPr>
      </p:pic>
    </p:spTree>
    <p:extLst>
      <p:ext uri="{BB962C8B-B14F-4D97-AF65-F5344CB8AC3E}">
        <p14:creationId xmlns:p14="http://schemas.microsoft.com/office/powerpoint/2010/main" val="3218312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0DA60"/>
        </a:solidFill>
        <a:effectLst/>
      </p:bgPr>
    </p:bg>
    <p:spTree>
      <p:nvGrpSpPr>
        <p:cNvPr id="1" name=""/>
        <p:cNvGrpSpPr/>
        <p:nvPr/>
      </p:nvGrpSpPr>
      <p:grpSpPr>
        <a:xfrm>
          <a:off x="0" y="0"/>
          <a:ext cx="0" cy="0"/>
          <a:chOff x="0" y="0"/>
          <a:chExt cx="0" cy="0"/>
        </a:xfrm>
      </p:grpSpPr>
      <p:pic>
        <p:nvPicPr>
          <p:cNvPr id="207878" name="Picture 6"/>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rot="5400000">
            <a:off x="2815601" y="460067"/>
            <a:ext cx="12580599" cy="990599"/>
          </a:xfrm>
          <a:prstGeom prst="rect">
            <a:avLst/>
          </a:prstGeom>
          <a:noFill/>
          <a:extLst>
            <a:ext uri="{909E8E84-426E-40DD-AFC4-6F175D3DCCD1}">
              <a14:hiddenFill xmlns:a14="http://schemas.microsoft.com/office/drawing/2010/main">
                <a:solidFill>
                  <a:srgbClr val="FFFFFF"/>
                </a:solidFill>
              </a14:hiddenFill>
            </a:ext>
          </a:extLst>
        </p:spPr>
      </p:pic>
      <p:pic>
        <p:nvPicPr>
          <p:cNvPr id="207883" name="Picture 11"/>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58199" y="1371600"/>
            <a:ext cx="10161264" cy="8001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2"/>
          <p:cNvSpPr/>
          <p:nvPr/>
        </p:nvSpPr>
        <p:spPr bwMode="auto">
          <a:xfrm rot="21440805">
            <a:off x="-114878" y="-390702"/>
            <a:ext cx="9500017" cy="1841114"/>
          </a:xfrm>
          <a:custGeom>
            <a:avLst/>
            <a:gdLst>
              <a:gd name="connsiteX0" fmla="*/ 0 w 9486157"/>
              <a:gd name="connsiteY0" fmla="*/ 0 h 1680813"/>
              <a:gd name="connsiteX1" fmla="*/ 9486157 w 9486157"/>
              <a:gd name="connsiteY1" fmla="*/ 0 h 1680813"/>
              <a:gd name="connsiteX2" fmla="*/ 9486157 w 9486157"/>
              <a:gd name="connsiteY2" fmla="*/ 1680813 h 1680813"/>
              <a:gd name="connsiteX3" fmla="*/ 0 w 9486157"/>
              <a:gd name="connsiteY3" fmla="*/ 1680813 h 1680813"/>
              <a:gd name="connsiteX4" fmla="*/ 0 w 9486157"/>
              <a:gd name="connsiteY4" fmla="*/ 0 h 1680813"/>
              <a:gd name="connsiteX0" fmla="*/ 0 w 9500017"/>
              <a:gd name="connsiteY0" fmla="*/ 0 h 1841114"/>
              <a:gd name="connsiteX1" fmla="*/ 9486157 w 9500017"/>
              <a:gd name="connsiteY1" fmla="*/ 0 h 1841114"/>
              <a:gd name="connsiteX2" fmla="*/ 9500017 w 9500017"/>
              <a:gd name="connsiteY2" fmla="*/ 1841114 h 1841114"/>
              <a:gd name="connsiteX3" fmla="*/ 0 w 9500017"/>
              <a:gd name="connsiteY3" fmla="*/ 1680813 h 1841114"/>
              <a:gd name="connsiteX4" fmla="*/ 0 w 9500017"/>
              <a:gd name="connsiteY4" fmla="*/ 0 h 1841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0017" h="1841114">
                <a:moveTo>
                  <a:pt x="0" y="0"/>
                </a:moveTo>
                <a:lnTo>
                  <a:pt x="9486157" y="0"/>
                </a:lnTo>
                <a:lnTo>
                  <a:pt x="9500017" y="1841114"/>
                </a:lnTo>
                <a:lnTo>
                  <a:pt x="0" y="1680813"/>
                </a:lnTo>
                <a:lnTo>
                  <a:pt x="0" y="0"/>
                </a:lnTo>
                <a:close/>
              </a:path>
            </a:pathLst>
          </a:custGeom>
          <a:solidFill>
            <a:srgbClr val="D9E78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dirty="0">
              <a:ln>
                <a:noFill/>
              </a:ln>
              <a:solidFill>
                <a:schemeClr val="tx1"/>
              </a:solidFill>
              <a:effectLst/>
              <a:latin typeface="Arial" charset="0"/>
            </a:endParaRPr>
          </a:p>
        </p:txBody>
      </p:sp>
      <p:sp>
        <p:nvSpPr>
          <p:cNvPr id="16" name="Rectangle 12"/>
          <p:cNvSpPr/>
          <p:nvPr/>
        </p:nvSpPr>
        <p:spPr bwMode="auto">
          <a:xfrm>
            <a:off x="-28354" y="-151759"/>
            <a:ext cx="9429749" cy="1433623"/>
          </a:xfrm>
          <a:custGeom>
            <a:avLst/>
            <a:gdLst>
              <a:gd name="connsiteX0" fmla="*/ 0 w 9429749"/>
              <a:gd name="connsiteY0" fmla="*/ 0 h 1295400"/>
              <a:gd name="connsiteX1" fmla="*/ 9429749 w 9429749"/>
              <a:gd name="connsiteY1" fmla="*/ 0 h 1295400"/>
              <a:gd name="connsiteX2" fmla="*/ 9429749 w 9429749"/>
              <a:gd name="connsiteY2" fmla="*/ 1295400 h 1295400"/>
              <a:gd name="connsiteX3" fmla="*/ 0 w 9429749"/>
              <a:gd name="connsiteY3" fmla="*/ 1295400 h 1295400"/>
              <a:gd name="connsiteX4" fmla="*/ 0 w 9429749"/>
              <a:gd name="connsiteY4" fmla="*/ 0 h 1295400"/>
              <a:gd name="connsiteX0" fmla="*/ 0 w 9429749"/>
              <a:gd name="connsiteY0" fmla="*/ 0 h 1433623"/>
              <a:gd name="connsiteX1" fmla="*/ 9429749 w 9429749"/>
              <a:gd name="connsiteY1" fmla="*/ 0 h 1433623"/>
              <a:gd name="connsiteX2" fmla="*/ 9429749 w 9429749"/>
              <a:gd name="connsiteY2" fmla="*/ 1295400 h 1433623"/>
              <a:gd name="connsiteX3" fmla="*/ 0 w 9429749"/>
              <a:gd name="connsiteY3" fmla="*/ 1433623 h 1433623"/>
              <a:gd name="connsiteX4" fmla="*/ 0 w 9429749"/>
              <a:gd name="connsiteY4" fmla="*/ 0 h 1433623"/>
              <a:gd name="connsiteX0" fmla="*/ 0 w 9429749"/>
              <a:gd name="connsiteY0" fmla="*/ 0 h 1433623"/>
              <a:gd name="connsiteX1" fmla="*/ 9429749 w 9429749"/>
              <a:gd name="connsiteY1" fmla="*/ 0 h 1433623"/>
              <a:gd name="connsiteX2" fmla="*/ 9429749 w 9429749"/>
              <a:gd name="connsiteY2" fmla="*/ 1391093 h 1433623"/>
              <a:gd name="connsiteX3" fmla="*/ 0 w 9429749"/>
              <a:gd name="connsiteY3" fmla="*/ 1433623 h 1433623"/>
              <a:gd name="connsiteX4" fmla="*/ 0 w 9429749"/>
              <a:gd name="connsiteY4" fmla="*/ 0 h 1433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9749" h="1433623">
                <a:moveTo>
                  <a:pt x="0" y="0"/>
                </a:moveTo>
                <a:lnTo>
                  <a:pt x="9429749" y="0"/>
                </a:lnTo>
                <a:lnTo>
                  <a:pt x="9429749" y="1391093"/>
                </a:lnTo>
                <a:lnTo>
                  <a:pt x="0" y="1433623"/>
                </a:lnTo>
                <a:lnTo>
                  <a:pt x="0" y="0"/>
                </a:lnTo>
                <a:close/>
              </a:path>
            </a:pathLst>
          </a:custGeom>
          <a:solidFill>
            <a:srgbClr val="007CC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dirty="0">
              <a:ln>
                <a:noFill/>
              </a:ln>
              <a:solidFill>
                <a:schemeClr val="tx1"/>
              </a:solidFill>
              <a:effectLst/>
              <a:latin typeface="Arial" charset="0"/>
            </a:endParaRPr>
          </a:p>
        </p:txBody>
      </p:sp>
      <p:pic>
        <p:nvPicPr>
          <p:cNvPr id="31" name="Picture 11"/>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4352" y="6362700"/>
            <a:ext cx="10161264" cy="8001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Screenshot of FAFSA website confirmation P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1981200"/>
            <a:ext cx="8942832" cy="3931920"/>
          </a:xfrm>
          <a:prstGeom prst="rect">
            <a:avLst/>
          </a:prstGeom>
          <a:ln w="12700">
            <a:solidFill>
              <a:schemeClr val="tx1"/>
            </a:solidFill>
          </a:ln>
        </p:spPr>
      </p:pic>
      <p:sp>
        <p:nvSpPr>
          <p:cNvPr id="15" name="Rectangle 3"/>
          <p:cNvSpPr>
            <a:spLocks noGrp="1" noChangeArrowheads="1"/>
          </p:cNvSpPr>
          <p:nvPr>
            <p:ph idx="1"/>
          </p:nvPr>
        </p:nvSpPr>
        <p:spPr>
          <a:xfrm>
            <a:off x="164869" y="6019800"/>
            <a:ext cx="8763000" cy="533400"/>
          </a:xfrm>
          <a:solidFill>
            <a:schemeClr val="accent2"/>
          </a:solidFill>
        </p:spPr>
        <p:txBody>
          <a:bodyPr anchor="ctr" anchorCtr="1"/>
          <a:lstStyle/>
          <a:p>
            <a:pPr eaLnBrk="1" hangingPunct="1">
              <a:buFontTx/>
              <a:buNone/>
            </a:pPr>
            <a:r>
              <a:rPr lang="en-US" sz="2400" b="1" dirty="0"/>
              <a:t>Received once your FAFSA is successfully submitted</a:t>
            </a:r>
          </a:p>
        </p:txBody>
      </p:sp>
      <p:sp>
        <p:nvSpPr>
          <p:cNvPr id="2" name="Rectangle 1"/>
          <p:cNvSpPr/>
          <p:nvPr/>
        </p:nvSpPr>
        <p:spPr bwMode="auto">
          <a:xfrm>
            <a:off x="211675" y="2183031"/>
            <a:ext cx="1047751" cy="304800"/>
          </a:xfrm>
          <a:prstGeom prst="rect">
            <a:avLst/>
          </a:prstGeom>
          <a:solidFill>
            <a:srgbClr val="0B649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a:ln>
                <a:noFill/>
              </a:ln>
              <a:solidFill>
                <a:schemeClr val="tx1"/>
              </a:solidFill>
              <a:effectLst/>
              <a:latin typeface="Arial" charset="0"/>
            </a:endParaRPr>
          </a:p>
        </p:txBody>
      </p:sp>
      <p:sp>
        <p:nvSpPr>
          <p:cNvPr id="3" name="TextBox 2"/>
          <p:cNvSpPr txBox="1"/>
          <p:nvPr/>
        </p:nvSpPr>
        <p:spPr>
          <a:xfrm>
            <a:off x="174213" y="2121658"/>
            <a:ext cx="1371600" cy="338554"/>
          </a:xfrm>
          <a:prstGeom prst="rect">
            <a:avLst/>
          </a:prstGeom>
          <a:noFill/>
        </p:spPr>
        <p:txBody>
          <a:bodyPr wrap="square" rtlCol="0">
            <a:spAutoFit/>
          </a:bodyPr>
          <a:lstStyle/>
          <a:p>
            <a:r>
              <a:rPr lang="en-US" sz="1600" i="0" dirty="0">
                <a:solidFill>
                  <a:schemeClr val="bg1"/>
                </a:solidFill>
              </a:rPr>
              <a:t>2021-2022</a:t>
            </a:r>
          </a:p>
        </p:txBody>
      </p:sp>
      <p:sp>
        <p:nvSpPr>
          <p:cNvPr id="5" name="Rectangle 4"/>
          <p:cNvSpPr/>
          <p:nvPr/>
        </p:nvSpPr>
        <p:spPr bwMode="auto">
          <a:xfrm>
            <a:off x="7716313" y="2698704"/>
            <a:ext cx="380716" cy="196896"/>
          </a:xfrm>
          <a:custGeom>
            <a:avLst/>
            <a:gdLst>
              <a:gd name="connsiteX0" fmla="*/ 0 w 336526"/>
              <a:gd name="connsiteY0" fmla="*/ 0 h 196896"/>
              <a:gd name="connsiteX1" fmla="*/ 336526 w 336526"/>
              <a:gd name="connsiteY1" fmla="*/ 0 h 196896"/>
              <a:gd name="connsiteX2" fmla="*/ 336526 w 336526"/>
              <a:gd name="connsiteY2" fmla="*/ 196896 h 196896"/>
              <a:gd name="connsiteX3" fmla="*/ 0 w 336526"/>
              <a:gd name="connsiteY3" fmla="*/ 196896 h 196896"/>
              <a:gd name="connsiteX4" fmla="*/ 0 w 336526"/>
              <a:gd name="connsiteY4" fmla="*/ 0 h 196896"/>
              <a:gd name="connsiteX0" fmla="*/ 44190 w 380716"/>
              <a:gd name="connsiteY0" fmla="*/ 0 h 196896"/>
              <a:gd name="connsiteX1" fmla="*/ 380716 w 380716"/>
              <a:gd name="connsiteY1" fmla="*/ 0 h 196896"/>
              <a:gd name="connsiteX2" fmla="*/ 380716 w 380716"/>
              <a:gd name="connsiteY2" fmla="*/ 196896 h 196896"/>
              <a:gd name="connsiteX3" fmla="*/ 0 w 380716"/>
              <a:gd name="connsiteY3" fmla="*/ 196896 h 196896"/>
              <a:gd name="connsiteX4" fmla="*/ 44190 w 380716"/>
              <a:gd name="connsiteY4" fmla="*/ 0 h 196896"/>
              <a:gd name="connsiteX0" fmla="*/ 54388 w 380716"/>
              <a:gd name="connsiteY0" fmla="*/ 0 h 196896"/>
              <a:gd name="connsiteX1" fmla="*/ 380716 w 380716"/>
              <a:gd name="connsiteY1" fmla="*/ 0 h 196896"/>
              <a:gd name="connsiteX2" fmla="*/ 380716 w 380716"/>
              <a:gd name="connsiteY2" fmla="*/ 196896 h 196896"/>
              <a:gd name="connsiteX3" fmla="*/ 0 w 380716"/>
              <a:gd name="connsiteY3" fmla="*/ 196896 h 196896"/>
              <a:gd name="connsiteX4" fmla="*/ 54388 w 380716"/>
              <a:gd name="connsiteY4" fmla="*/ 0 h 196896"/>
              <a:gd name="connsiteX0" fmla="*/ 71385 w 380716"/>
              <a:gd name="connsiteY0" fmla="*/ 0 h 196896"/>
              <a:gd name="connsiteX1" fmla="*/ 380716 w 380716"/>
              <a:gd name="connsiteY1" fmla="*/ 0 h 196896"/>
              <a:gd name="connsiteX2" fmla="*/ 380716 w 380716"/>
              <a:gd name="connsiteY2" fmla="*/ 196896 h 196896"/>
              <a:gd name="connsiteX3" fmla="*/ 0 w 380716"/>
              <a:gd name="connsiteY3" fmla="*/ 196896 h 196896"/>
              <a:gd name="connsiteX4" fmla="*/ 71385 w 380716"/>
              <a:gd name="connsiteY4" fmla="*/ 0 h 196896"/>
              <a:gd name="connsiteX0" fmla="*/ 61187 w 380716"/>
              <a:gd name="connsiteY0" fmla="*/ 3400 h 196896"/>
              <a:gd name="connsiteX1" fmla="*/ 380716 w 380716"/>
              <a:gd name="connsiteY1" fmla="*/ 0 h 196896"/>
              <a:gd name="connsiteX2" fmla="*/ 380716 w 380716"/>
              <a:gd name="connsiteY2" fmla="*/ 196896 h 196896"/>
              <a:gd name="connsiteX3" fmla="*/ 0 w 380716"/>
              <a:gd name="connsiteY3" fmla="*/ 196896 h 196896"/>
              <a:gd name="connsiteX4" fmla="*/ 61187 w 380716"/>
              <a:gd name="connsiteY4" fmla="*/ 3400 h 196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716" h="196896">
                <a:moveTo>
                  <a:pt x="61187" y="3400"/>
                </a:moveTo>
                <a:lnTo>
                  <a:pt x="380716" y="0"/>
                </a:lnTo>
                <a:lnTo>
                  <a:pt x="380716" y="196896"/>
                </a:lnTo>
                <a:lnTo>
                  <a:pt x="0" y="196896"/>
                </a:lnTo>
                <a:lnTo>
                  <a:pt x="61187" y="340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a:ln>
                <a:noFill/>
              </a:ln>
              <a:solidFill>
                <a:schemeClr val="tx1"/>
              </a:solidFill>
              <a:effectLst/>
              <a:latin typeface="Arial" charset="0"/>
            </a:endParaRPr>
          </a:p>
        </p:txBody>
      </p:sp>
      <p:sp>
        <p:nvSpPr>
          <p:cNvPr id="4" name="TextBox 3"/>
          <p:cNvSpPr txBox="1"/>
          <p:nvPr/>
        </p:nvSpPr>
        <p:spPr>
          <a:xfrm>
            <a:off x="7665180" y="2672806"/>
            <a:ext cx="609600" cy="261610"/>
          </a:xfrm>
          <a:prstGeom prst="rect">
            <a:avLst/>
          </a:prstGeom>
          <a:noFill/>
        </p:spPr>
        <p:txBody>
          <a:bodyPr wrap="square" rtlCol="0">
            <a:spAutoFit/>
          </a:bodyPr>
          <a:lstStyle/>
          <a:p>
            <a:r>
              <a:rPr lang="en-US" sz="1100" b="0" i="0" dirty="0"/>
              <a:t>2021</a:t>
            </a:r>
          </a:p>
        </p:txBody>
      </p:sp>
      <p:sp>
        <p:nvSpPr>
          <p:cNvPr id="22" name="Title 5">
            <a:extLst>
              <a:ext uri="{FF2B5EF4-FFF2-40B4-BE49-F238E27FC236}">
                <a16:creationId xmlns:a16="http://schemas.microsoft.com/office/drawing/2014/main" id="{D565A7CA-9D86-4641-8F6B-89FACFC59086}"/>
              </a:ext>
            </a:extLst>
          </p:cNvPr>
          <p:cNvSpPr>
            <a:spLocks noGrp="1"/>
          </p:cNvSpPr>
          <p:nvPr>
            <p:ph type="title"/>
          </p:nvPr>
        </p:nvSpPr>
        <p:spPr>
          <a:xfrm>
            <a:off x="228600" y="0"/>
            <a:ext cx="8410796" cy="1143000"/>
          </a:xfrm>
        </p:spPr>
        <p:txBody>
          <a:bodyPr/>
          <a:lstStyle/>
          <a:p>
            <a:pPr algn="l" rtl="0" fontAlgn="base"/>
            <a:r>
              <a:rPr lang="en-US" sz="1800" b="0" i="0" kern="1200" dirty="0">
                <a:solidFill>
                  <a:schemeClr val="bg1"/>
                </a:solidFill>
                <a:effectLst/>
                <a:latin typeface="Arial Black" panose="020B0A04020102020204" pitchFamily="34" charset="0"/>
                <a:ea typeface="+mn-ea"/>
                <a:cs typeface="+mn-cs"/>
              </a:rPr>
              <a:t>Section 7:</a:t>
            </a:r>
            <a:br>
              <a:rPr lang="en-US" sz="1800" b="0" i="0" kern="1200" dirty="0">
                <a:solidFill>
                  <a:schemeClr val="bg1"/>
                </a:solidFill>
                <a:effectLst/>
                <a:latin typeface="Arial Black" panose="020B0A04020102020204" pitchFamily="34" charset="0"/>
                <a:ea typeface="+mn-ea"/>
                <a:cs typeface="+mn-cs"/>
              </a:rPr>
            </a:br>
            <a:r>
              <a:rPr lang="en-US" sz="3600" kern="1200" dirty="0">
                <a:solidFill>
                  <a:schemeClr val="bg1"/>
                </a:solidFill>
                <a:latin typeface="Arial Black" panose="020B0A04020102020204" pitchFamily="34" charset="0"/>
                <a:ea typeface="+mn-ea"/>
                <a:cs typeface="+mn-cs"/>
              </a:rPr>
              <a:t>Confirmation Page</a:t>
            </a:r>
            <a:endParaRPr lang="en-US" dirty="0">
              <a:solidFill>
                <a:schemeClr val="bg1"/>
              </a:solidFill>
              <a:effectLst/>
            </a:endParaRPr>
          </a:p>
        </p:txBody>
      </p:sp>
      <p:pic>
        <p:nvPicPr>
          <p:cNvPr id="10" name="Picture 9">
            <a:extLst>
              <a:ext uri="{FF2B5EF4-FFF2-40B4-BE49-F238E27FC236}">
                <a16:creationId xmlns:a16="http://schemas.microsoft.com/office/drawing/2014/main" id="{1B9618CD-106A-4B25-A006-EABB0AFFC1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188720"/>
            <a:ext cx="9153144" cy="594954"/>
          </a:xfrm>
          <a:prstGeom prst="rect">
            <a:avLst/>
          </a:prstGeom>
        </p:spPr>
      </p:pic>
    </p:spTree>
    <p:extLst>
      <p:ext uri="{BB962C8B-B14F-4D97-AF65-F5344CB8AC3E}">
        <p14:creationId xmlns:p14="http://schemas.microsoft.com/office/powerpoint/2010/main" val="3036832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bg/>
                                          </p:spTgt>
                                        </p:tgtEl>
                                        <p:attrNameLst>
                                          <p:attrName>style.visibility</p:attrName>
                                        </p:attrNameLst>
                                      </p:cBhvr>
                                      <p:to>
                                        <p:strVal val="visible"/>
                                      </p:to>
                                    </p:set>
                                    <p:animEffect transition="in" filter="fade">
                                      <p:cBhvr>
                                        <p:cTn id="7" dur="700"/>
                                        <p:tgtEl>
                                          <p:spTgt spid="15">
                                            <p:bg/>
                                          </p:spTgt>
                                        </p:tgtEl>
                                      </p:cBhvr>
                                    </p:animEffect>
                                    <p:anim calcmode="lin" valueType="num">
                                      <p:cBhvr>
                                        <p:cTn id="8" dur="700" fill="hold"/>
                                        <p:tgtEl>
                                          <p:spTgt spid="15">
                                            <p:bg/>
                                          </p:spTgt>
                                        </p:tgtEl>
                                        <p:attrNameLst>
                                          <p:attrName>ppt_x</p:attrName>
                                        </p:attrNameLst>
                                      </p:cBhvr>
                                      <p:tavLst>
                                        <p:tav tm="0">
                                          <p:val>
                                            <p:strVal val="#ppt_x"/>
                                          </p:val>
                                        </p:tav>
                                        <p:tav tm="100000">
                                          <p:val>
                                            <p:strVal val="#ppt_x"/>
                                          </p:val>
                                        </p:tav>
                                      </p:tavLst>
                                    </p:anim>
                                    <p:anim calcmode="lin" valueType="num">
                                      <p:cBhvr>
                                        <p:cTn id="9" dur="700" fill="hold"/>
                                        <p:tgtEl>
                                          <p:spTgt spid="15">
                                            <p:bg/>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700"/>
                                        <p:tgtEl>
                                          <p:spTgt spid="15">
                                            <p:txEl>
                                              <p:pRg st="0" end="0"/>
                                            </p:txEl>
                                          </p:spTgt>
                                        </p:tgtEl>
                                      </p:cBhvr>
                                    </p:animEffect>
                                    <p:anim calcmode="lin" valueType="num">
                                      <p:cBhvr>
                                        <p:cTn id="13" dur="7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4" dur="7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allAtOnce"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6456" y="-47349"/>
            <a:ext cx="9212867" cy="6914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a:xfrm>
            <a:off x="304800" y="228600"/>
            <a:ext cx="8229600" cy="1143000"/>
          </a:xfrm>
        </p:spPr>
        <p:txBody>
          <a:bodyPr/>
          <a:lstStyle/>
          <a:p>
            <a:pPr algn="l" rtl="0" fontAlgn="base"/>
            <a:r>
              <a:rPr lang="en-US" sz="5500" b="1" i="0" kern="1200" dirty="0">
                <a:solidFill>
                  <a:srgbClr val="000000"/>
                </a:solidFill>
                <a:effectLst/>
                <a:latin typeface="Arial Black" panose="020B0A04020102020204" pitchFamily="34" charset="0"/>
                <a:ea typeface="+mn-ea"/>
                <a:cs typeface="+mn-cs"/>
              </a:rPr>
              <a:t>Federal Work-Study</a:t>
            </a:r>
            <a:endParaRPr lang="en-US" dirty="0">
              <a:effectLst/>
            </a:endParaRPr>
          </a:p>
        </p:txBody>
      </p:sp>
      <p:grpSp>
        <p:nvGrpSpPr>
          <p:cNvPr id="8" name="2"/>
          <p:cNvGrpSpPr/>
          <p:nvPr/>
        </p:nvGrpSpPr>
        <p:grpSpPr>
          <a:xfrm>
            <a:off x="-304800" y="2362200"/>
            <a:ext cx="5334000" cy="919162"/>
            <a:chOff x="0" y="2362200"/>
            <a:chExt cx="5638800" cy="919162"/>
          </a:xfrm>
        </p:grpSpPr>
        <p:sp>
          <p:nvSpPr>
            <p:cNvPr id="17" name="Rectangle 16"/>
            <p:cNvSpPr/>
            <p:nvPr/>
          </p:nvSpPr>
          <p:spPr bwMode="auto">
            <a:xfrm>
              <a:off x="0" y="2438400"/>
              <a:ext cx="5638800" cy="842962"/>
            </a:xfrm>
            <a:prstGeom prst="rect">
              <a:avLst/>
            </a:prstGeom>
            <a:solidFill>
              <a:srgbClr val="C1D72E">
                <a:alpha val="45098"/>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Black" panose="020B0A04020102020204" pitchFamily="34" charset="0"/>
              </a:endParaRPr>
            </a:p>
          </p:txBody>
        </p:sp>
        <p:sp>
          <p:nvSpPr>
            <p:cNvPr id="2" name="Rectangle 1"/>
            <p:cNvSpPr/>
            <p:nvPr/>
          </p:nvSpPr>
          <p:spPr bwMode="auto">
            <a:xfrm>
              <a:off x="0" y="2362200"/>
              <a:ext cx="5638800" cy="842962"/>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a:ln>
                    <a:noFill/>
                  </a:ln>
                  <a:solidFill>
                    <a:schemeClr val="tx1"/>
                  </a:solidFill>
                  <a:effectLst/>
                  <a:latin typeface="Arial Black" panose="020B0A04020102020204" pitchFamily="34" charset="0"/>
                </a:rPr>
                <a:t>              Flexible hours  </a:t>
              </a:r>
            </a:p>
          </p:txBody>
        </p:sp>
      </p:grpSp>
      <p:grpSp>
        <p:nvGrpSpPr>
          <p:cNvPr id="13" name="4"/>
          <p:cNvGrpSpPr/>
          <p:nvPr/>
        </p:nvGrpSpPr>
        <p:grpSpPr>
          <a:xfrm>
            <a:off x="3537356" y="4114800"/>
            <a:ext cx="5638800" cy="919162"/>
            <a:chOff x="3505200" y="3962400"/>
            <a:chExt cx="5638800" cy="919162"/>
          </a:xfrm>
        </p:grpSpPr>
        <p:sp>
          <p:nvSpPr>
            <p:cNvPr id="19" name="Rectangle 18"/>
            <p:cNvSpPr/>
            <p:nvPr/>
          </p:nvSpPr>
          <p:spPr bwMode="auto">
            <a:xfrm>
              <a:off x="3505200" y="4038600"/>
              <a:ext cx="5638800" cy="842962"/>
            </a:xfrm>
            <a:prstGeom prst="rect">
              <a:avLst/>
            </a:prstGeom>
            <a:solidFill>
              <a:srgbClr val="007CC2">
                <a:alpha val="45098"/>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Black" panose="020B0A04020102020204" pitchFamily="34" charset="0"/>
              </a:endParaRPr>
            </a:p>
          </p:txBody>
        </p:sp>
        <p:sp>
          <p:nvSpPr>
            <p:cNvPr id="18" name="Rectangle 17"/>
            <p:cNvSpPr/>
            <p:nvPr/>
          </p:nvSpPr>
          <p:spPr bwMode="auto">
            <a:xfrm>
              <a:off x="3505200" y="3962400"/>
              <a:ext cx="5638800" cy="842962"/>
            </a:xfrm>
            <a:prstGeom prst="rect">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a:ln>
                    <a:noFill/>
                  </a:ln>
                  <a:solidFill>
                    <a:schemeClr val="tx1"/>
                  </a:solidFill>
                  <a:effectLst/>
                  <a:latin typeface="Arial Black" panose="020B0A04020102020204" pitchFamily="34" charset="0"/>
                </a:rPr>
                <a:t>  Mostly on campus</a:t>
              </a:r>
            </a:p>
          </p:txBody>
        </p:sp>
      </p:grpSp>
      <p:grpSp>
        <p:nvGrpSpPr>
          <p:cNvPr id="14" name="4"/>
          <p:cNvGrpSpPr/>
          <p:nvPr/>
        </p:nvGrpSpPr>
        <p:grpSpPr>
          <a:xfrm>
            <a:off x="0" y="5562600"/>
            <a:ext cx="6400800" cy="919162"/>
            <a:chOff x="0" y="5562600"/>
            <a:chExt cx="6400800" cy="919162"/>
          </a:xfrm>
        </p:grpSpPr>
        <p:sp>
          <p:nvSpPr>
            <p:cNvPr id="21" name="Rectangle 20"/>
            <p:cNvSpPr/>
            <p:nvPr/>
          </p:nvSpPr>
          <p:spPr bwMode="auto">
            <a:xfrm>
              <a:off x="0" y="5638800"/>
              <a:ext cx="6400800" cy="842962"/>
            </a:xfrm>
            <a:prstGeom prst="rect">
              <a:avLst/>
            </a:prstGeom>
            <a:solidFill>
              <a:srgbClr val="F59F1A">
                <a:alpha val="45098"/>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Black" panose="020B0A04020102020204" pitchFamily="34" charset="0"/>
              </a:endParaRPr>
            </a:p>
          </p:txBody>
        </p:sp>
        <p:sp>
          <p:nvSpPr>
            <p:cNvPr id="20" name="Rectangle 19"/>
            <p:cNvSpPr/>
            <p:nvPr/>
          </p:nvSpPr>
          <p:spPr bwMode="auto">
            <a:xfrm>
              <a:off x="0" y="5562600"/>
              <a:ext cx="6400800" cy="842962"/>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a:ln>
                    <a:noFill/>
                  </a:ln>
                  <a:solidFill>
                    <a:schemeClr val="tx1"/>
                  </a:solidFill>
                  <a:effectLst/>
                  <a:latin typeface="Arial Black" panose="020B0A04020102020204" pitchFamily="34" charset="0"/>
                </a:rPr>
                <a:t>       Paid for hours worked</a:t>
              </a:r>
            </a:p>
          </p:txBody>
        </p:sp>
      </p:grpSp>
    </p:spTree>
    <p:extLst>
      <p:ext uri="{BB962C8B-B14F-4D97-AF65-F5344CB8AC3E}">
        <p14:creationId xmlns:p14="http://schemas.microsoft.com/office/powerpoint/2010/main" val="150313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right)">
                                      <p:cBhvr>
                                        <p:cTn id="11" dur="500"/>
                                        <p:tgtEl>
                                          <p:spTgt spid="1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0DA60"/>
        </a:solidFill>
        <a:effectLst/>
      </p:bgPr>
    </p:bg>
    <p:spTree>
      <p:nvGrpSpPr>
        <p:cNvPr id="1" name=""/>
        <p:cNvGrpSpPr/>
        <p:nvPr/>
      </p:nvGrpSpPr>
      <p:grpSpPr>
        <a:xfrm>
          <a:off x="0" y="0"/>
          <a:ext cx="0" cy="0"/>
          <a:chOff x="0" y="0"/>
          <a:chExt cx="0" cy="0"/>
        </a:xfrm>
      </p:grpSpPr>
      <p:pic>
        <p:nvPicPr>
          <p:cNvPr id="207878" name="Picture 6"/>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rot="5400000">
            <a:off x="2815601" y="460067"/>
            <a:ext cx="12580599" cy="990599"/>
          </a:xfrm>
          <a:prstGeom prst="rect">
            <a:avLst/>
          </a:prstGeom>
          <a:noFill/>
          <a:extLst>
            <a:ext uri="{909E8E84-426E-40DD-AFC4-6F175D3DCCD1}">
              <a14:hiddenFill xmlns:a14="http://schemas.microsoft.com/office/drawing/2010/main">
                <a:solidFill>
                  <a:srgbClr val="FFFFFF"/>
                </a:solidFill>
              </a14:hiddenFill>
            </a:ext>
          </a:extLst>
        </p:spPr>
      </p:pic>
      <p:pic>
        <p:nvPicPr>
          <p:cNvPr id="207883" name="Picture 11"/>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58199" y="1371600"/>
            <a:ext cx="10161264" cy="8001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2"/>
          <p:cNvSpPr/>
          <p:nvPr/>
        </p:nvSpPr>
        <p:spPr bwMode="auto">
          <a:xfrm rot="21440805">
            <a:off x="-114878" y="-390702"/>
            <a:ext cx="9500017" cy="1841114"/>
          </a:xfrm>
          <a:custGeom>
            <a:avLst/>
            <a:gdLst>
              <a:gd name="connsiteX0" fmla="*/ 0 w 9486157"/>
              <a:gd name="connsiteY0" fmla="*/ 0 h 1680813"/>
              <a:gd name="connsiteX1" fmla="*/ 9486157 w 9486157"/>
              <a:gd name="connsiteY1" fmla="*/ 0 h 1680813"/>
              <a:gd name="connsiteX2" fmla="*/ 9486157 w 9486157"/>
              <a:gd name="connsiteY2" fmla="*/ 1680813 h 1680813"/>
              <a:gd name="connsiteX3" fmla="*/ 0 w 9486157"/>
              <a:gd name="connsiteY3" fmla="*/ 1680813 h 1680813"/>
              <a:gd name="connsiteX4" fmla="*/ 0 w 9486157"/>
              <a:gd name="connsiteY4" fmla="*/ 0 h 1680813"/>
              <a:gd name="connsiteX0" fmla="*/ 0 w 9500017"/>
              <a:gd name="connsiteY0" fmla="*/ 0 h 1841114"/>
              <a:gd name="connsiteX1" fmla="*/ 9486157 w 9500017"/>
              <a:gd name="connsiteY1" fmla="*/ 0 h 1841114"/>
              <a:gd name="connsiteX2" fmla="*/ 9500017 w 9500017"/>
              <a:gd name="connsiteY2" fmla="*/ 1841114 h 1841114"/>
              <a:gd name="connsiteX3" fmla="*/ 0 w 9500017"/>
              <a:gd name="connsiteY3" fmla="*/ 1680813 h 1841114"/>
              <a:gd name="connsiteX4" fmla="*/ 0 w 9500017"/>
              <a:gd name="connsiteY4" fmla="*/ 0 h 1841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0017" h="1841114">
                <a:moveTo>
                  <a:pt x="0" y="0"/>
                </a:moveTo>
                <a:lnTo>
                  <a:pt x="9486157" y="0"/>
                </a:lnTo>
                <a:lnTo>
                  <a:pt x="9500017" y="1841114"/>
                </a:lnTo>
                <a:lnTo>
                  <a:pt x="0" y="1680813"/>
                </a:lnTo>
                <a:lnTo>
                  <a:pt x="0" y="0"/>
                </a:lnTo>
                <a:close/>
              </a:path>
            </a:pathLst>
          </a:custGeom>
          <a:solidFill>
            <a:srgbClr val="D9E78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dirty="0">
              <a:ln>
                <a:noFill/>
              </a:ln>
              <a:solidFill>
                <a:schemeClr val="tx1"/>
              </a:solidFill>
              <a:effectLst/>
              <a:latin typeface="Arial" charset="0"/>
            </a:endParaRPr>
          </a:p>
        </p:txBody>
      </p:sp>
      <p:sp>
        <p:nvSpPr>
          <p:cNvPr id="16" name="Rectangle 12"/>
          <p:cNvSpPr/>
          <p:nvPr/>
        </p:nvSpPr>
        <p:spPr bwMode="auto">
          <a:xfrm>
            <a:off x="-28354" y="-151759"/>
            <a:ext cx="9429749" cy="1433623"/>
          </a:xfrm>
          <a:custGeom>
            <a:avLst/>
            <a:gdLst>
              <a:gd name="connsiteX0" fmla="*/ 0 w 9429749"/>
              <a:gd name="connsiteY0" fmla="*/ 0 h 1295400"/>
              <a:gd name="connsiteX1" fmla="*/ 9429749 w 9429749"/>
              <a:gd name="connsiteY1" fmla="*/ 0 h 1295400"/>
              <a:gd name="connsiteX2" fmla="*/ 9429749 w 9429749"/>
              <a:gd name="connsiteY2" fmla="*/ 1295400 h 1295400"/>
              <a:gd name="connsiteX3" fmla="*/ 0 w 9429749"/>
              <a:gd name="connsiteY3" fmla="*/ 1295400 h 1295400"/>
              <a:gd name="connsiteX4" fmla="*/ 0 w 9429749"/>
              <a:gd name="connsiteY4" fmla="*/ 0 h 1295400"/>
              <a:gd name="connsiteX0" fmla="*/ 0 w 9429749"/>
              <a:gd name="connsiteY0" fmla="*/ 0 h 1433623"/>
              <a:gd name="connsiteX1" fmla="*/ 9429749 w 9429749"/>
              <a:gd name="connsiteY1" fmla="*/ 0 h 1433623"/>
              <a:gd name="connsiteX2" fmla="*/ 9429749 w 9429749"/>
              <a:gd name="connsiteY2" fmla="*/ 1295400 h 1433623"/>
              <a:gd name="connsiteX3" fmla="*/ 0 w 9429749"/>
              <a:gd name="connsiteY3" fmla="*/ 1433623 h 1433623"/>
              <a:gd name="connsiteX4" fmla="*/ 0 w 9429749"/>
              <a:gd name="connsiteY4" fmla="*/ 0 h 1433623"/>
              <a:gd name="connsiteX0" fmla="*/ 0 w 9429749"/>
              <a:gd name="connsiteY0" fmla="*/ 0 h 1433623"/>
              <a:gd name="connsiteX1" fmla="*/ 9429749 w 9429749"/>
              <a:gd name="connsiteY1" fmla="*/ 0 h 1433623"/>
              <a:gd name="connsiteX2" fmla="*/ 9429749 w 9429749"/>
              <a:gd name="connsiteY2" fmla="*/ 1391093 h 1433623"/>
              <a:gd name="connsiteX3" fmla="*/ 0 w 9429749"/>
              <a:gd name="connsiteY3" fmla="*/ 1433623 h 1433623"/>
              <a:gd name="connsiteX4" fmla="*/ 0 w 9429749"/>
              <a:gd name="connsiteY4" fmla="*/ 0 h 1433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9749" h="1433623">
                <a:moveTo>
                  <a:pt x="0" y="0"/>
                </a:moveTo>
                <a:lnTo>
                  <a:pt x="9429749" y="0"/>
                </a:lnTo>
                <a:lnTo>
                  <a:pt x="9429749" y="1391093"/>
                </a:lnTo>
                <a:lnTo>
                  <a:pt x="0" y="1433623"/>
                </a:lnTo>
                <a:lnTo>
                  <a:pt x="0" y="0"/>
                </a:lnTo>
                <a:close/>
              </a:path>
            </a:pathLst>
          </a:cu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dirty="0">
              <a:ln>
                <a:noFill/>
              </a:ln>
              <a:solidFill>
                <a:schemeClr val="tx1"/>
              </a:solidFill>
              <a:effectLst/>
              <a:latin typeface="Arial" charset="0"/>
            </a:endParaRPr>
          </a:p>
        </p:txBody>
      </p:sp>
      <p:pic>
        <p:nvPicPr>
          <p:cNvPr id="31" name="Picture 11"/>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4352" y="6362700"/>
            <a:ext cx="10161264" cy="8001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School(s) on your FAFSA graphic"/>
          <p:cNvPicPr>
            <a:picLocks noChangeAspect="1" noChangeArrowheads="1"/>
          </p:cNvPicPr>
          <p:nvPr/>
        </p:nvPicPr>
        <p:blipFill rotWithShape="1">
          <a:blip r:embed="rId4">
            <a:extLst>
              <a:ext uri="{28A0092B-C50C-407E-A947-70E740481C1C}">
                <a14:useLocalDpi xmlns:a14="http://schemas.microsoft.com/office/drawing/2010/main" val="0"/>
              </a:ext>
            </a:extLst>
          </a:blip>
          <a:srcRect t="28814" b="33150"/>
          <a:stretch/>
        </p:blipFill>
        <p:spPr bwMode="auto">
          <a:xfrm>
            <a:off x="74953" y="1981200"/>
            <a:ext cx="8942832" cy="487680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0" name="TextBox 19"/>
          <p:cNvSpPr txBox="1"/>
          <p:nvPr/>
        </p:nvSpPr>
        <p:spPr>
          <a:xfrm>
            <a:off x="381000" y="2937518"/>
            <a:ext cx="2362200" cy="276999"/>
          </a:xfrm>
          <a:prstGeom prst="rect">
            <a:avLst/>
          </a:prstGeom>
          <a:solidFill>
            <a:schemeClr val="bg1"/>
          </a:solidFill>
        </p:spPr>
        <p:txBody>
          <a:bodyPr wrap="square" rtlCol="0">
            <a:spAutoFit/>
          </a:bodyPr>
          <a:lstStyle/>
          <a:p>
            <a:r>
              <a:rPr lang="en-US" sz="1200" b="0" i="0" dirty="0">
                <a:solidFill>
                  <a:srgbClr val="000000"/>
                </a:solidFill>
              </a:rPr>
              <a:t>Sample College 1</a:t>
            </a:r>
            <a:endParaRPr lang="en-US" sz="1000" b="0" i="0" dirty="0">
              <a:solidFill>
                <a:srgbClr val="000000"/>
              </a:solidFill>
            </a:endParaRPr>
          </a:p>
        </p:txBody>
      </p:sp>
      <p:sp>
        <p:nvSpPr>
          <p:cNvPr id="21" name="TextBox 20"/>
          <p:cNvSpPr txBox="1"/>
          <p:nvPr/>
        </p:nvSpPr>
        <p:spPr>
          <a:xfrm>
            <a:off x="381000" y="3304400"/>
            <a:ext cx="2362200" cy="276999"/>
          </a:xfrm>
          <a:prstGeom prst="rect">
            <a:avLst/>
          </a:prstGeom>
          <a:solidFill>
            <a:schemeClr val="bg1"/>
          </a:solidFill>
        </p:spPr>
        <p:txBody>
          <a:bodyPr wrap="square" rtlCol="0">
            <a:spAutoFit/>
          </a:bodyPr>
          <a:lstStyle/>
          <a:p>
            <a:r>
              <a:rPr lang="en-US" sz="1200" b="0" i="0" dirty="0">
                <a:solidFill>
                  <a:srgbClr val="000000"/>
                </a:solidFill>
              </a:rPr>
              <a:t>Sample College 2</a:t>
            </a:r>
            <a:endParaRPr lang="en-US" sz="1000" b="0" i="0" dirty="0">
              <a:solidFill>
                <a:srgbClr val="000000"/>
              </a:solidFill>
            </a:endParaRPr>
          </a:p>
        </p:txBody>
      </p:sp>
      <p:sp>
        <p:nvSpPr>
          <p:cNvPr id="22" name="TextBox 21"/>
          <p:cNvSpPr txBox="1"/>
          <p:nvPr/>
        </p:nvSpPr>
        <p:spPr>
          <a:xfrm>
            <a:off x="381000" y="3657600"/>
            <a:ext cx="2362200" cy="430887"/>
          </a:xfrm>
          <a:prstGeom prst="rect">
            <a:avLst/>
          </a:prstGeom>
          <a:solidFill>
            <a:schemeClr val="bg1"/>
          </a:solidFill>
        </p:spPr>
        <p:txBody>
          <a:bodyPr wrap="square" rtlCol="0">
            <a:spAutoFit/>
          </a:bodyPr>
          <a:lstStyle/>
          <a:p>
            <a:r>
              <a:rPr lang="en-US" sz="1200" b="0" i="0" dirty="0">
                <a:solidFill>
                  <a:srgbClr val="000000"/>
                </a:solidFill>
              </a:rPr>
              <a:t>Sample College 3</a:t>
            </a:r>
          </a:p>
          <a:p>
            <a:endParaRPr lang="en-US" sz="1000" b="0" i="0" dirty="0">
              <a:solidFill>
                <a:srgbClr val="000000"/>
              </a:solidFill>
            </a:endParaRPr>
          </a:p>
        </p:txBody>
      </p:sp>
      <p:sp>
        <p:nvSpPr>
          <p:cNvPr id="2" name="Rectangle 1"/>
          <p:cNvSpPr/>
          <p:nvPr/>
        </p:nvSpPr>
        <p:spPr bwMode="auto">
          <a:xfrm>
            <a:off x="3810000" y="4881372"/>
            <a:ext cx="573880" cy="17983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Arial" charset="0"/>
            </a:endParaRPr>
          </a:p>
        </p:txBody>
      </p:sp>
      <p:sp>
        <p:nvSpPr>
          <p:cNvPr id="3" name="TextBox 2"/>
          <p:cNvSpPr txBox="1"/>
          <p:nvPr/>
        </p:nvSpPr>
        <p:spPr>
          <a:xfrm>
            <a:off x="3733800" y="4840483"/>
            <a:ext cx="577402" cy="261610"/>
          </a:xfrm>
          <a:prstGeom prst="rect">
            <a:avLst/>
          </a:prstGeom>
          <a:noFill/>
        </p:spPr>
        <p:txBody>
          <a:bodyPr wrap="none" rtlCol="0">
            <a:spAutoFit/>
          </a:bodyPr>
          <a:lstStyle/>
          <a:p>
            <a:r>
              <a:rPr lang="en-US" sz="1100" b="0" i="0" dirty="0"/>
              <a:t>00000</a:t>
            </a:r>
          </a:p>
        </p:txBody>
      </p:sp>
      <p:sp>
        <p:nvSpPr>
          <p:cNvPr id="19" name="Rectangle 18"/>
          <p:cNvSpPr/>
          <p:nvPr/>
        </p:nvSpPr>
        <p:spPr bwMode="auto">
          <a:xfrm>
            <a:off x="6813804" y="5061204"/>
            <a:ext cx="653796" cy="17983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Arial" charset="0"/>
            </a:endParaRPr>
          </a:p>
        </p:txBody>
      </p:sp>
      <p:sp>
        <p:nvSpPr>
          <p:cNvPr id="23" name="TextBox 22"/>
          <p:cNvSpPr txBox="1"/>
          <p:nvPr/>
        </p:nvSpPr>
        <p:spPr>
          <a:xfrm>
            <a:off x="6728460" y="5020315"/>
            <a:ext cx="615874" cy="261610"/>
          </a:xfrm>
          <a:prstGeom prst="rect">
            <a:avLst/>
          </a:prstGeom>
          <a:noFill/>
        </p:spPr>
        <p:txBody>
          <a:bodyPr wrap="none" rtlCol="0">
            <a:spAutoFit/>
          </a:bodyPr>
          <a:lstStyle/>
          <a:p>
            <a:r>
              <a:rPr lang="en-US" sz="1100" b="0" i="0" dirty="0"/>
              <a:t>$6,195</a:t>
            </a:r>
          </a:p>
        </p:txBody>
      </p:sp>
      <p:sp>
        <p:nvSpPr>
          <p:cNvPr id="24" name="Title 5">
            <a:extLst>
              <a:ext uri="{FF2B5EF4-FFF2-40B4-BE49-F238E27FC236}">
                <a16:creationId xmlns:a16="http://schemas.microsoft.com/office/drawing/2014/main" id="{CD95D2AB-CDB9-4397-BE71-CCEB282FD8BC}"/>
              </a:ext>
            </a:extLst>
          </p:cNvPr>
          <p:cNvSpPr>
            <a:spLocks noGrp="1"/>
          </p:cNvSpPr>
          <p:nvPr>
            <p:ph type="title"/>
          </p:nvPr>
        </p:nvSpPr>
        <p:spPr>
          <a:xfrm>
            <a:off x="228600" y="0"/>
            <a:ext cx="8410796" cy="1143000"/>
          </a:xfrm>
        </p:spPr>
        <p:txBody>
          <a:bodyPr/>
          <a:lstStyle/>
          <a:p>
            <a:pPr algn="l" rtl="0" fontAlgn="base"/>
            <a:r>
              <a:rPr lang="en-US" sz="1800" b="0" i="0" kern="1200" dirty="0">
                <a:solidFill>
                  <a:schemeClr val="bg1"/>
                </a:solidFill>
                <a:effectLst/>
                <a:latin typeface="Arial Black" panose="020B0A04020102020204" pitchFamily="34" charset="0"/>
                <a:ea typeface="+mn-ea"/>
                <a:cs typeface="+mn-cs"/>
              </a:rPr>
              <a:t>Section 7:</a:t>
            </a:r>
            <a:br>
              <a:rPr lang="en-US" sz="1800" b="0" i="0" kern="1200" dirty="0">
                <a:solidFill>
                  <a:schemeClr val="bg1"/>
                </a:solidFill>
                <a:effectLst/>
                <a:latin typeface="Arial Black" panose="020B0A04020102020204" pitchFamily="34" charset="0"/>
                <a:ea typeface="+mn-ea"/>
                <a:cs typeface="+mn-cs"/>
              </a:rPr>
            </a:br>
            <a:r>
              <a:rPr lang="en-US" sz="3600" kern="1200" dirty="0">
                <a:solidFill>
                  <a:schemeClr val="bg1"/>
                </a:solidFill>
                <a:latin typeface="Arial Black" panose="020B0A04020102020204" pitchFamily="34" charset="0"/>
                <a:ea typeface="+mn-ea"/>
                <a:cs typeface="+mn-cs"/>
              </a:rPr>
              <a:t>Confirmation Page</a:t>
            </a:r>
            <a:endParaRPr lang="en-US" dirty="0">
              <a:solidFill>
                <a:schemeClr val="bg1"/>
              </a:solidFill>
              <a:effectLst/>
            </a:endParaRPr>
          </a:p>
        </p:txBody>
      </p:sp>
      <p:pic>
        <p:nvPicPr>
          <p:cNvPr id="30" name="Picture 29">
            <a:extLst>
              <a:ext uri="{FF2B5EF4-FFF2-40B4-BE49-F238E27FC236}">
                <a16:creationId xmlns:a16="http://schemas.microsoft.com/office/drawing/2014/main" id="{355B3B07-A722-4B13-A2D9-9E1B5D8ABE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188720"/>
            <a:ext cx="9153144" cy="594954"/>
          </a:xfrm>
          <a:prstGeom prst="rect">
            <a:avLst/>
          </a:prstGeom>
        </p:spPr>
      </p:pic>
    </p:spTree>
    <p:extLst>
      <p:ext uri="{BB962C8B-B14F-4D97-AF65-F5344CB8AC3E}">
        <p14:creationId xmlns:p14="http://schemas.microsoft.com/office/powerpoint/2010/main" val="5359332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09" y="-1"/>
            <a:ext cx="9214879" cy="6925587"/>
          </a:xfrm>
          <a:prstGeom prst="rect">
            <a:avLst/>
          </a:prstGeom>
        </p:spPr>
      </p:pic>
      <p:sp>
        <p:nvSpPr>
          <p:cNvPr id="2" name="Rectangle 1"/>
          <p:cNvSpPr/>
          <p:nvPr/>
        </p:nvSpPr>
        <p:spPr bwMode="auto">
          <a:xfrm>
            <a:off x="0" y="2133599"/>
            <a:ext cx="8884214" cy="1835285"/>
          </a:xfrm>
          <a:prstGeom prst="rect">
            <a:avLst/>
          </a:prstGeom>
          <a:solidFill>
            <a:schemeClr val="accent4">
              <a:alpha val="83137"/>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dirty="0">
              <a:ln>
                <a:noFill/>
              </a:ln>
              <a:solidFill>
                <a:schemeClr val="tx1"/>
              </a:solidFill>
              <a:effectLst/>
              <a:latin typeface="Arial" charset="0"/>
            </a:endParaRPr>
          </a:p>
        </p:txBody>
      </p:sp>
      <p:sp>
        <p:nvSpPr>
          <p:cNvPr id="3" name="Title 2"/>
          <p:cNvSpPr>
            <a:spLocks noGrp="1"/>
          </p:cNvSpPr>
          <p:nvPr>
            <p:ph type="title"/>
          </p:nvPr>
        </p:nvSpPr>
        <p:spPr>
          <a:xfrm>
            <a:off x="0" y="2514600"/>
            <a:ext cx="8884213" cy="1143000"/>
          </a:xfrm>
        </p:spPr>
        <p:txBody>
          <a:bodyPr/>
          <a:lstStyle/>
          <a:p>
            <a:pPr rtl="0" fontAlgn="base"/>
            <a:r>
              <a:rPr lang="en-US" sz="5400" b="0" i="0" kern="1200" dirty="0">
                <a:solidFill>
                  <a:srgbClr val="FFFFFF"/>
                </a:solidFill>
                <a:effectLst/>
                <a:latin typeface="Arial Black" panose="020B0A04020102020204" pitchFamily="34" charset="0"/>
                <a:ea typeface="+mn-ea"/>
                <a:cs typeface="+mn-cs"/>
              </a:rPr>
              <a:t>What happens next?</a:t>
            </a:r>
            <a:endParaRPr lang="en-US" sz="5400" dirty="0">
              <a:effectLst/>
            </a:endParaRPr>
          </a:p>
        </p:txBody>
      </p:sp>
    </p:spTree>
    <p:extLst>
      <p:ext uri="{BB962C8B-B14F-4D97-AF65-F5344CB8AC3E}">
        <p14:creationId xmlns:p14="http://schemas.microsoft.com/office/powerpoint/2010/main" val="17176994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64"/>
            <a:ext cx="9330066" cy="6862863"/>
          </a:xfrm>
          <a:prstGeom prst="rect">
            <a:avLst/>
          </a:prstGeom>
        </p:spPr>
      </p:pic>
      <p:sp>
        <p:nvSpPr>
          <p:cNvPr id="3" name="Title 2"/>
          <p:cNvSpPr>
            <a:spLocks noGrp="1"/>
          </p:cNvSpPr>
          <p:nvPr>
            <p:ph type="title"/>
          </p:nvPr>
        </p:nvSpPr>
        <p:spPr>
          <a:xfrm>
            <a:off x="304800" y="228600"/>
            <a:ext cx="8229600" cy="1143000"/>
          </a:xfrm>
        </p:spPr>
        <p:txBody>
          <a:bodyPr/>
          <a:lstStyle/>
          <a:p>
            <a:pPr algn="l" rtl="0" fontAlgn="base"/>
            <a:r>
              <a:rPr lang="en-US" sz="4000" b="1" i="0" kern="1200" dirty="0">
                <a:solidFill>
                  <a:srgbClr val="FFFFFF"/>
                </a:solidFill>
                <a:effectLst/>
                <a:latin typeface="Arial Black" panose="020B0A04020102020204" pitchFamily="34" charset="0"/>
                <a:ea typeface="+mn-ea"/>
                <a:cs typeface="+mn-cs"/>
              </a:rPr>
              <a:t>Check for emails </a:t>
            </a:r>
            <a:br>
              <a:rPr lang="en-US" sz="4000" b="1" i="0" kern="1200" dirty="0">
                <a:solidFill>
                  <a:srgbClr val="FFFFFF"/>
                </a:solidFill>
                <a:effectLst/>
                <a:latin typeface="Arial Black" panose="020B0A04020102020204" pitchFamily="34" charset="0"/>
                <a:ea typeface="+mn-ea"/>
                <a:cs typeface="+mn-cs"/>
              </a:rPr>
            </a:br>
            <a:r>
              <a:rPr lang="en-US" sz="4000" b="1" i="0" kern="1200" dirty="0">
                <a:solidFill>
                  <a:srgbClr val="FFFFFF"/>
                </a:solidFill>
                <a:effectLst/>
                <a:latin typeface="Arial Black" panose="020B0A04020102020204" pitchFamily="34" charset="0"/>
                <a:ea typeface="+mn-ea"/>
                <a:cs typeface="+mn-cs"/>
              </a:rPr>
              <a:t>from Federal Student Aid</a:t>
            </a:r>
            <a:endParaRPr lang="en-US" dirty="0">
              <a:effectLst/>
            </a:endParaRPr>
          </a:p>
        </p:txBody>
      </p:sp>
      <p:sp>
        <p:nvSpPr>
          <p:cNvPr id="10" name="TextBox 9"/>
          <p:cNvSpPr txBox="1"/>
          <p:nvPr/>
        </p:nvSpPr>
        <p:spPr>
          <a:xfrm>
            <a:off x="304800" y="2057400"/>
            <a:ext cx="8382000" cy="4404796"/>
          </a:xfrm>
          <a:prstGeom prst="rect">
            <a:avLst/>
          </a:prstGeom>
          <a:noFill/>
        </p:spPr>
        <p:txBody>
          <a:bodyPr wrap="square" rtlCol="0">
            <a:spAutoFit/>
          </a:bodyPr>
          <a:lstStyle/>
          <a:p>
            <a:pPr marL="228600" indent="-228600" eaLnBrk="0" hangingPunct="0">
              <a:spcBef>
                <a:spcPct val="20000"/>
              </a:spcBef>
              <a:buFont typeface="Arial" panose="020B0604020202020204" pitchFamily="34" charset="0"/>
              <a:buChar char="•"/>
            </a:pPr>
            <a:r>
              <a:rPr lang="en-US" sz="2800" b="0" i="0" dirty="0">
                <a:solidFill>
                  <a:srgbClr val="000000"/>
                </a:solidFill>
                <a:latin typeface="Arial Narrow" pitchFamily="34" charset="0"/>
              </a:rPr>
              <a:t>Typically arrives 3 to 5 days after submitting </a:t>
            </a:r>
            <a:br>
              <a:rPr lang="en-US" sz="2800" b="0" i="0" dirty="0">
                <a:solidFill>
                  <a:srgbClr val="000000"/>
                </a:solidFill>
                <a:latin typeface="Arial Narrow" pitchFamily="34" charset="0"/>
              </a:rPr>
            </a:br>
            <a:r>
              <a:rPr lang="en-US" sz="2800" b="0" i="0" dirty="0">
                <a:solidFill>
                  <a:srgbClr val="000000"/>
                </a:solidFill>
                <a:latin typeface="Arial Narrow" pitchFamily="34" charset="0"/>
              </a:rPr>
              <a:t>the FAFSA electronically</a:t>
            </a:r>
          </a:p>
          <a:p>
            <a:pPr marL="228600" indent="-228600" eaLnBrk="0" hangingPunct="0">
              <a:spcBef>
                <a:spcPct val="20000"/>
              </a:spcBef>
              <a:buFont typeface="Arial" panose="020B0604020202020204" pitchFamily="34" charset="0"/>
              <a:buChar char="•"/>
            </a:pPr>
            <a:r>
              <a:rPr lang="en-US" sz="2800" b="0" i="0" dirty="0">
                <a:solidFill>
                  <a:srgbClr val="000000"/>
                </a:solidFill>
                <a:latin typeface="Arial Narrow" pitchFamily="34" charset="0"/>
              </a:rPr>
              <a:t>Log in to </a:t>
            </a:r>
            <a:r>
              <a:rPr lang="en-US" sz="2800" i="0" dirty="0">
                <a:solidFill>
                  <a:srgbClr val="000000"/>
                </a:solidFill>
                <a:latin typeface="Arial Narrow" pitchFamily="34" charset="0"/>
              </a:rPr>
              <a:t>FAFSA.gov</a:t>
            </a:r>
            <a:r>
              <a:rPr lang="en-US" sz="2800" b="0" i="0" dirty="0">
                <a:solidFill>
                  <a:srgbClr val="000000"/>
                </a:solidFill>
                <a:latin typeface="Arial Narrow" pitchFamily="34" charset="0"/>
              </a:rPr>
              <a:t> using FSA ID</a:t>
            </a:r>
          </a:p>
          <a:p>
            <a:pPr marL="228600" indent="-228600" eaLnBrk="0" hangingPunct="0">
              <a:spcBef>
                <a:spcPct val="20000"/>
              </a:spcBef>
              <a:buFont typeface="Arial" panose="020B0604020202020204" pitchFamily="34" charset="0"/>
              <a:buChar char="•"/>
            </a:pPr>
            <a:r>
              <a:rPr lang="en-US" sz="2800" b="0" i="0" dirty="0">
                <a:solidFill>
                  <a:srgbClr val="000000"/>
                </a:solidFill>
                <a:latin typeface="Arial Narrow" pitchFamily="34" charset="0"/>
              </a:rPr>
              <a:t>Download Student Aid Report (SAR)</a:t>
            </a:r>
          </a:p>
          <a:p>
            <a:pPr marL="628650" lvl="1" indent="-288925" eaLnBrk="0" hangingPunct="0">
              <a:spcBef>
                <a:spcPct val="20000"/>
              </a:spcBef>
              <a:buFont typeface="Arial Narrow" panose="020B0606020202030204" pitchFamily="34" charset="0"/>
              <a:buChar char="−"/>
            </a:pPr>
            <a:r>
              <a:rPr lang="en-US" sz="2800" b="0" i="0" dirty="0">
                <a:solidFill>
                  <a:srgbClr val="000000"/>
                </a:solidFill>
                <a:latin typeface="Arial Narrow" pitchFamily="34" charset="0"/>
              </a:rPr>
              <a:t>SAR is an itemization of information </a:t>
            </a:r>
            <a:br>
              <a:rPr lang="en-US" sz="2800" b="0" i="0" dirty="0">
                <a:solidFill>
                  <a:srgbClr val="000000"/>
                </a:solidFill>
                <a:latin typeface="Arial Narrow" pitchFamily="34" charset="0"/>
              </a:rPr>
            </a:br>
            <a:r>
              <a:rPr lang="en-US" sz="2800" b="0" i="0" dirty="0">
                <a:solidFill>
                  <a:srgbClr val="000000"/>
                </a:solidFill>
                <a:latin typeface="Arial Narrow" pitchFamily="34" charset="0"/>
              </a:rPr>
              <a:t>provided on the FAFSA</a:t>
            </a:r>
          </a:p>
          <a:p>
            <a:pPr marL="628650" lvl="1" indent="-288925" eaLnBrk="0" hangingPunct="0">
              <a:spcBef>
                <a:spcPct val="20000"/>
              </a:spcBef>
              <a:buFont typeface="Arial Narrow" panose="020B0606020202030204" pitchFamily="34" charset="0"/>
              <a:buChar char="−"/>
            </a:pPr>
            <a:r>
              <a:rPr lang="en-US" sz="2800" b="0" i="0" dirty="0">
                <a:solidFill>
                  <a:srgbClr val="000000"/>
                </a:solidFill>
                <a:latin typeface="Arial Narrow" pitchFamily="34" charset="0"/>
              </a:rPr>
              <a:t>Check SAR carefully for incorrect </a:t>
            </a:r>
            <a:br>
              <a:rPr lang="en-US" sz="2800" b="0" i="0" dirty="0">
                <a:solidFill>
                  <a:srgbClr val="000000"/>
                </a:solidFill>
                <a:latin typeface="Arial Narrow" pitchFamily="34" charset="0"/>
              </a:rPr>
            </a:br>
            <a:r>
              <a:rPr lang="en-US" sz="2800" b="0" i="0" dirty="0">
                <a:solidFill>
                  <a:srgbClr val="000000"/>
                </a:solidFill>
                <a:latin typeface="Arial Narrow" pitchFamily="34" charset="0"/>
              </a:rPr>
              <a:t>and/or missing information</a:t>
            </a:r>
          </a:p>
          <a:p>
            <a:pPr marL="228600" indent="-228600">
              <a:spcBef>
                <a:spcPts val="675"/>
              </a:spcBef>
              <a:buFont typeface="Arial" panose="020B0604020202020204" pitchFamily="34" charset="0"/>
              <a:buChar char="•"/>
            </a:pPr>
            <a:r>
              <a:rPr lang="en-US" sz="2800" b="0" i="0" dirty="0">
                <a:latin typeface="Arial Narrow" panose="020B0606020202030204" pitchFamily="34" charset="0"/>
              </a:rPr>
              <a:t>Make corrections to FAFSA (if needed)</a:t>
            </a:r>
          </a:p>
        </p:txBody>
      </p:sp>
    </p:spTree>
    <p:extLst>
      <p:ext uri="{BB962C8B-B14F-4D97-AF65-F5344CB8AC3E}">
        <p14:creationId xmlns:p14="http://schemas.microsoft.com/office/powerpoint/2010/main" val="132136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dissolve">
                                      <p:cBhvr>
                                        <p:cTn id="10" dur="500"/>
                                        <p:tgtEl>
                                          <p:spTgt spid="10">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dissolve">
                                      <p:cBhvr>
                                        <p:cTn id="13" dur="500"/>
                                        <p:tgtEl>
                                          <p:spTgt spid="10">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0">
                                            <p:txEl>
                                              <p:pRg st="3" end="3"/>
                                            </p:txEl>
                                          </p:spTgt>
                                        </p:tgtEl>
                                        <p:attrNameLst>
                                          <p:attrName>style.visibility</p:attrName>
                                        </p:attrNameLst>
                                      </p:cBhvr>
                                      <p:to>
                                        <p:strVal val="visible"/>
                                      </p:to>
                                    </p:set>
                                    <p:animEffect transition="in" filter="dissolve">
                                      <p:cBhvr>
                                        <p:cTn id="16" dur="500"/>
                                        <p:tgtEl>
                                          <p:spTgt spid="10">
                                            <p:txEl>
                                              <p:pRg st="3" end="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animEffect transition="in" filter="dissolve">
                                      <p:cBhvr>
                                        <p:cTn id="19" dur="500"/>
                                        <p:tgtEl>
                                          <p:spTgt spid="10">
                                            <p:txEl>
                                              <p:pRg st="4" end="4"/>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0">
                                            <p:txEl>
                                              <p:pRg st="5" end="5"/>
                                            </p:txEl>
                                          </p:spTgt>
                                        </p:tgtEl>
                                        <p:attrNameLst>
                                          <p:attrName>style.visibility</p:attrName>
                                        </p:attrNameLst>
                                      </p:cBhvr>
                                      <p:to>
                                        <p:strVal val="visible"/>
                                      </p:to>
                                    </p:set>
                                    <p:animEffect transition="in" filter="dissolve">
                                      <p:cBhvr>
                                        <p:cTn id="22"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64"/>
            <a:ext cx="9330066" cy="6862863"/>
          </a:xfrm>
          <a:prstGeom prst="rect">
            <a:avLst/>
          </a:prstGeom>
        </p:spPr>
      </p:pic>
      <p:sp>
        <p:nvSpPr>
          <p:cNvPr id="3" name="Title 2"/>
          <p:cNvSpPr>
            <a:spLocks noGrp="1"/>
          </p:cNvSpPr>
          <p:nvPr>
            <p:ph type="title"/>
          </p:nvPr>
        </p:nvSpPr>
        <p:spPr>
          <a:xfrm>
            <a:off x="152400" y="76200"/>
            <a:ext cx="8839200" cy="1143000"/>
          </a:xfrm>
        </p:spPr>
        <p:txBody>
          <a:bodyPr/>
          <a:lstStyle/>
          <a:p>
            <a:pPr algn="l" rtl="0" fontAlgn="base"/>
            <a:r>
              <a:rPr lang="en-US" sz="4000" b="1" i="0" kern="1200" dirty="0">
                <a:solidFill>
                  <a:srgbClr val="FFFFFF"/>
                </a:solidFill>
                <a:effectLst/>
                <a:latin typeface="Arial Black" panose="020B0A04020102020204" pitchFamily="34" charset="0"/>
                <a:ea typeface="+mn-ea"/>
                <a:cs typeface="+mn-cs"/>
              </a:rPr>
              <a:t>Check College Student Portals</a:t>
            </a:r>
            <a:endParaRPr lang="en-US" dirty="0">
              <a:effectLst/>
            </a:endParaRPr>
          </a:p>
        </p:txBody>
      </p:sp>
      <p:sp>
        <p:nvSpPr>
          <p:cNvPr id="6" name="Content Placeholder 3"/>
          <p:cNvSpPr txBox="1">
            <a:spLocks/>
          </p:cNvSpPr>
          <p:nvPr/>
        </p:nvSpPr>
        <p:spPr bwMode="auto">
          <a:xfrm>
            <a:off x="301752" y="2057400"/>
            <a:ext cx="8689848"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228600" marR="800" indent="-228600">
              <a:buFont typeface="Arial" panose="020B0604020202020204" pitchFamily="34" charset="0"/>
              <a:buChar char="•"/>
            </a:pPr>
            <a:r>
              <a:rPr lang="en-US" b="0" i="0" dirty="0">
                <a:latin typeface="Arial Narrow" panose="020B0606020202030204" pitchFamily="34" charset="0"/>
              </a:rPr>
              <a:t>Complete FAFSA verification (if selected)</a:t>
            </a:r>
          </a:p>
          <a:p>
            <a:pPr marL="228600" indent="-228600">
              <a:buFont typeface="Arial" panose="020B0604020202020204" pitchFamily="34" charset="0"/>
              <a:buChar char="•"/>
            </a:pPr>
            <a:r>
              <a:rPr lang="en-US" b="0" i="0" dirty="0">
                <a:latin typeface="Arial Narrow" panose="020B0606020202030204" pitchFamily="34" charset="0"/>
              </a:rPr>
              <a:t>Review financial aid offers</a:t>
            </a:r>
          </a:p>
          <a:p>
            <a:pPr marL="228600" indent="-228600">
              <a:buFont typeface="Arial" panose="020B0604020202020204" pitchFamily="34" charset="0"/>
              <a:buChar char="•"/>
            </a:pPr>
            <a:r>
              <a:rPr lang="en-US" b="0" i="0" dirty="0">
                <a:latin typeface="Arial Narrow" panose="020B0606020202030204" pitchFamily="34" charset="0"/>
              </a:rPr>
              <a:t>Accept financial aid</a:t>
            </a:r>
          </a:p>
          <a:p>
            <a:pPr marL="228600" indent="-228600">
              <a:buFont typeface="Arial" panose="020B0604020202020204" pitchFamily="34" charset="0"/>
              <a:buChar char="•"/>
            </a:pPr>
            <a:r>
              <a:rPr lang="en-US" b="0" i="0" dirty="0">
                <a:latin typeface="Arial Narrow" panose="020B0606020202030204" pitchFamily="34" charset="0"/>
              </a:rPr>
              <a:t>Receive financial aid</a:t>
            </a:r>
          </a:p>
        </p:txBody>
      </p:sp>
    </p:spTree>
    <p:extLst>
      <p:ext uri="{BB962C8B-B14F-4D97-AF65-F5344CB8AC3E}">
        <p14:creationId xmlns:p14="http://schemas.microsoft.com/office/powerpoint/2010/main" val="106198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Help is</a:t>
            </a:r>
            <a:r>
              <a:rPr lang="en-US" baseline="0" dirty="0"/>
              <a:t> available</a:t>
            </a:r>
            <a:endParaRPr lang="en-US" dirty="0"/>
          </a:p>
        </p:txBody>
      </p:sp>
      <p:pic>
        <p:nvPicPr>
          <p:cNvPr id="112641" name="Picture 2"/>
          <p:cNvPicPr>
            <a:picLocks noChangeAspect="1" noChangeArrowheads="1"/>
          </p:cNvPicPr>
          <p:nvPr/>
        </p:nvPicPr>
        <p:blipFill>
          <a:blip r:embed="rId3">
            <a:extLst>
              <a:ext uri="{28A0092B-C50C-407E-A947-70E740481C1C}">
                <a14:useLocalDpi xmlns:a14="http://schemas.microsoft.com/office/drawing/2010/main" val="0"/>
              </a:ext>
            </a:extLst>
          </a:blip>
          <a:srcRect t="513" r="3226"/>
          <a:stretch>
            <a:fillRect/>
          </a:stretch>
        </p:blipFill>
        <p:spPr bwMode="auto">
          <a:xfrm>
            <a:off x="0" y="0"/>
            <a:ext cx="9144000" cy="708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5" nam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25" y="609600"/>
            <a:ext cx="52578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7" name="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5086" y="4100513"/>
            <a:ext cx="3370262"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8" name="3" title="Phone number for help: 1-800-4-FED-AI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8906" y="409575"/>
            <a:ext cx="3124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4"/>
          <p:cNvSpPr txBox="1"/>
          <p:nvPr/>
        </p:nvSpPr>
        <p:spPr>
          <a:xfrm>
            <a:off x="394880" y="4309408"/>
            <a:ext cx="4481920" cy="1323439"/>
          </a:xfrm>
          <a:prstGeom prst="rect">
            <a:avLst/>
          </a:prstGeom>
          <a:noFill/>
        </p:spPr>
        <p:txBody>
          <a:bodyPr wrap="square" rtlCol="0">
            <a:spAutoFit/>
          </a:bodyPr>
          <a:lstStyle/>
          <a:p>
            <a:r>
              <a:rPr lang="en-US" sz="4000" i="0" dirty="0">
                <a:solidFill>
                  <a:srgbClr val="000000"/>
                </a:solidFill>
                <a:latin typeface="Arial Narrow" panose="020B0606020202030204" pitchFamily="34" charset="0"/>
              </a:rPr>
              <a:t>Contact your college financial aid office</a:t>
            </a:r>
          </a:p>
        </p:txBody>
      </p:sp>
      <p:pic>
        <p:nvPicPr>
          <p:cNvPr id="172039"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800000">
            <a:off x="86906" y="333375"/>
            <a:ext cx="6159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5"/>
          <p:cNvSpPr txBox="1"/>
          <p:nvPr/>
        </p:nvSpPr>
        <p:spPr>
          <a:xfrm>
            <a:off x="5562600" y="1066800"/>
            <a:ext cx="3352800" cy="1077218"/>
          </a:xfrm>
          <a:prstGeom prst="rect">
            <a:avLst/>
          </a:prstGeom>
          <a:noFill/>
        </p:spPr>
        <p:txBody>
          <a:bodyPr wrap="square" rtlCol="0">
            <a:spAutoFit/>
          </a:bodyPr>
          <a:lstStyle/>
          <a:p>
            <a:pPr marL="342900" indent="-225425">
              <a:buFont typeface="Arial" panose="020B0604020202020204" pitchFamily="34" charset="0"/>
              <a:buChar char="•"/>
            </a:pPr>
            <a:r>
              <a:rPr lang="en-US" sz="3200" b="0" i="0" dirty="0">
                <a:solidFill>
                  <a:srgbClr val="000000"/>
                </a:solidFill>
                <a:latin typeface="Arial Narrow" panose="020B0606020202030204" pitchFamily="34" charset="0"/>
              </a:rPr>
              <a:t>FAFSA.gov</a:t>
            </a:r>
          </a:p>
          <a:p>
            <a:pPr marL="342900" indent="-225425">
              <a:buFont typeface="Arial" panose="020B0604020202020204" pitchFamily="34" charset="0"/>
              <a:buChar char="•"/>
            </a:pPr>
            <a:r>
              <a:rPr lang="en-US" sz="3200" b="0" i="0" dirty="0">
                <a:solidFill>
                  <a:srgbClr val="000000"/>
                </a:solidFill>
                <a:latin typeface="Arial Narrow" panose="020B0606020202030204" pitchFamily="34" charset="0"/>
              </a:rPr>
              <a:t>Studentaid.gov</a:t>
            </a:r>
          </a:p>
        </p:txBody>
      </p:sp>
    </p:spTree>
    <p:extLst>
      <p:ext uri="{BB962C8B-B14F-4D97-AF65-F5344CB8AC3E}">
        <p14:creationId xmlns:p14="http://schemas.microsoft.com/office/powerpoint/2010/main" val="7403535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500"/>
                                  </p:stCondLst>
                                  <p:childTnLst>
                                    <p:set>
                                      <p:cBhvr>
                                        <p:cTn id="6" dur="1" fill="hold">
                                          <p:stCondLst>
                                            <p:cond delay="0"/>
                                          </p:stCondLst>
                                        </p:cTn>
                                        <p:tgtEl>
                                          <p:spTgt spid="172035"/>
                                        </p:tgtEl>
                                        <p:attrNameLst>
                                          <p:attrName>style.visibility</p:attrName>
                                        </p:attrNameLst>
                                      </p:cBhvr>
                                      <p:to>
                                        <p:strVal val="visible"/>
                                      </p:to>
                                    </p:set>
                                    <p:animEffect transition="in" filter="wipe(right)">
                                      <p:cBhvr>
                                        <p:cTn id="7" dur="500"/>
                                        <p:tgtEl>
                                          <p:spTgt spid="172035"/>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172037"/>
                                        </p:tgtEl>
                                        <p:attrNameLst>
                                          <p:attrName>style.visibility</p:attrName>
                                        </p:attrNameLst>
                                      </p:cBhvr>
                                      <p:to>
                                        <p:strVal val="visible"/>
                                      </p:to>
                                    </p:set>
                                    <p:animEffect transition="in" filter="wipe(left)">
                                      <p:cBhvr>
                                        <p:cTn id="11" dur="500"/>
                                        <p:tgtEl>
                                          <p:spTgt spid="172037"/>
                                        </p:tgtEl>
                                      </p:cBhvr>
                                    </p:animEffect>
                                  </p:childTnLst>
                                </p:cTn>
                              </p:par>
                            </p:childTnLst>
                          </p:cTn>
                        </p:par>
                        <p:par>
                          <p:cTn id="12" fill="hold" nodeType="afterGroup">
                            <p:stCondLst>
                              <p:cond delay="1500"/>
                            </p:stCondLst>
                            <p:childTnLst>
                              <p:par>
                                <p:cTn id="13" presetID="22" presetClass="entr" presetSubtype="8" fill="hold" nodeType="afterEffect">
                                  <p:stCondLst>
                                    <p:cond delay="0"/>
                                  </p:stCondLst>
                                  <p:childTnLst>
                                    <p:set>
                                      <p:cBhvr>
                                        <p:cTn id="14" dur="1" fill="hold">
                                          <p:stCondLst>
                                            <p:cond delay="0"/>
                                          </p:stCondLst>
                                        </p:cTn>
                                        <p:tgtEl>
                                          <p:spTgt spid="172039"/>
                                        </p:tgtEl>
                                        <p:attrNameLst>
                                          <p:attrName>style.visibility</p:attrName>
                                        </p:attrNameLst>
                                      </p:cBhvr>
                                      <p:to>
                                        <p:strVal val="visible"/>
                                      </p:to>
                                    </p:set>
                                    <p:animEffect transition="in" filter="wipe(left)">
                                      <p:cBhvr>
                                        <p:cTn id="15" dur="500"/>
                                        <p:tgtEl>
                                          <p:spTgt spid="172039"/>
                                        </p:tgtEl>
                                      </p:cBhvr>
                                    </p:animEffect>
                                  </p:childTnLst>
                                </p:cTn>
                              </p:par>
                            </p:childTnLst>
                          </p:cTn>
                        </p:par>
                        <p:par>
                          <p:cTn id="16" fill="hold">
                            <p:stCondLst>
                              <p:cond delay="2000"/>
                            </p:stCondLst>
                            <p:childTnLst>
                              <p:par>
                                <p:cTn id="17" presetID="12" presetClass="entr" presetSubtype="4" fill="hold" nodeType="afterEffect">
                                  <p:stCondLst>
                                    <p:cond delay="0"/>
                                  </p:stCondLst>
                                  <p:childTnLst>
                                    <p:set>
                                      <p:cBhvr>
                                        <p:cTn id="18" dur="1" fill="hold">
                                          <p:stCondLst>
                                            <p:cond delay="0"/>
                                          </p:stCondLst>
                                        </p:cTn>
                                        <p:tgtEl>
                                          <p:spTgt spid="172038"/>
                                        </p:tgtEl>
                                        <p:attrNameLst>
                                          <p:attrName>style.visibility</p:attrName>
                                        </p:attrNameLst>
                                      </p:cBhvr>
                                      <p:to>
                                        <p:strVal val="visible"/>
                                      </p:to>
                                    </p:set>
                                    <p:animEffect transition="in" filter="slide(fromBottom)">
                                      <p:cBhvr>
                                        <p:cTn id="19" dur="500"/>
                                        <p:tgtEl>
                                          <p:spTgt spid="172038"/>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7770" y="-40532"/>
            <a:ext cx="9211770" cy="690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bwMode="auto">
          <a:xfrm rot="21413815">
            <a:off x="-615350" y="671448"/>
            <a:ext cx="10134600" cy="1371600"/>
          </a:xfrm>
          <a:prstGeom prst="rect">
            <a:avLst/>
          </a:prstGeom>
          <a:solidFill>
            <a:srgbClr val="FFDC3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dirty="0">
              <a:ln>
                <a:noFill/>
              </a:ln>
              <a:solidFill>
                <a:schemeClr val="tx1"/>
              </a:solidFill>
              <a:effectLst/>
              <a:latin typeface="Arial"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6960" y="1599374"/>
            <a:ext cx="3748730" cy="3062521"/>
          </a:xfrm>
          <a:prstGeom prst="rect">
            <a:avLst/>
          </a:prstGeom>
        </p:spPr>
      </p:pic>
      <p:sp>
        <p:nvSpPr>
          <p:cNvPr id="4" name="Title 3"/>
          <p:cNvSpPr>
            <a:spLocks noGrp="1"/>
          </p:cNvSpPr>
          <p:nvPr>
            <p:ph type="title"/>
          </p:nvPr>
        </p:nvSpPr>
        <p:spPr>
          <a:xfrm>
            <a:off x="228600" y="381000"/>
            <a:ext cx="6170856" cy="1143000"/>
          </a:xfrm>
        </p:spPr>
        <p:txBody>
          <a:bodyPr/>
          <a:lstStyle/>
          <a:p>
            <a:pPr algn="l" rtl="0" fontAlgn="base"/>
            <a:r>
              <a:rPr lang="en-US" sz="6000" b="0" i="0" kern="1200" dirty="0">
                <a:solidFill>
                  <a:srgbClr val="000000"/>
                </a:solidFill>
                <a:effectLst/>
                <a:latin typeface="Arial Black" panose="020B0A04020102020204" pitchFamily="34" charset="0"/>
                <a:ea typeface="+mn-ea"/>
                <a:cs typeface="+mn-cs"/>
              </a:rPr>
              <a:t>Thank You </a:t>
            </a:r>
            <a:br>
              <a:rPr lang="en-US" sz="6000" b="0" i="0" kern="1200" dirty="0">
                <a:solidFill>
                  <a:srgbClr val="000000"/>
                </a:solidFill>
                <a:effectLst/>
                <a:latin typeface="Arial Black" panose="020B0A04020102020204" pitchFamily="34" charset="0"/>
                <a:ea typeface="+mn-ea"/>
                <a:cs typeface="+mn-cs"/>
              </a:rPr>
            </a:br>
            <a:r>
              <a:rPr lang="en-US" sz="6000" b="0" i="0" kern="1200" dirty="0">
                <a:solidFill>
                  <a:srgbClr val="000000"/>
                </a:solidFill>
                <a:effectLst/>
                <a:latin typeface="Arial Black" panose="020B0A04020102020204" pitchFamily="34" charset="0"/>
                <a:ea typeface="+mn-ea"/>
                <a:cs typeface="+mn-cs"/>
              </a:rPr>
              <a:t>for Attending.</a:t>
            </a:r>
            <a:endParaRPr lang="en-US" dirty="0">
              <a:effectLst/>
            </a:endParaRPr>
          </a:p>
        </p:txBody>
      </p:sp>
      <p:sp>
        <p:nvSpPr>
          <p:cNvPr id="8" name="TextBox 7"/>
          <p:cNvSpPr txBox="1"/>
          <p:nvPr/>
        </p:nvSpPr>
        <p:spPr>
          <a:xfrm>
            <a:off x="6327609" y="2580168"/>
            <a:ext cx="2316661" cy="954107"/>
          </a:xfrm>
          <a:prstGeom prst="rect">
            <a:avLst/>
          </a:prstGeom>
          <a:noFill/>
        </p:spPr>
        <p:txBody>
          <a:bodyPr wrap="none" rtlCol="0">
            <a:spAutoFit/>
          </a:bodyPr>
          <a:lstStyle/>
          <a:p>
            <a:pPr algn="ctr"/>
            <a:r>
              <a:rPr lang="en-US" sz="2800" i="0" dirty="0">
                <a:latin typeface="Arial Black" panose="020B0A04020102020204" pitchFamily="34" charset="0"/>
              </a:rPr>
              <a:t>Any </a:t>
            </a:r>
          </a:p>
          <a:p>
            <a:pPr algn="ctr"/>
            <a:r>
              <a:rPr lang="en-US" sz="2800" i="0" dirty="0">
                <a:latin typeface="Arial Black" panose="020B0A04020102020204" pitchFamily="34" charset="0"/>
              </a:rPr>
              <a:t>questions?</a:t>
            </a:r>
          </a:p>
        </p:txBody>
      </p:sp>
      <p:sp>
        <p:nvSpPr>
          <p:cNvPr id="3" name="Rectangle 2">
            <a:extLst>
              <a:ext uri="{FF2B5EF4-FFF2-40B4-BE49-F238E27FC236}">
                <a16:creationId xmlns:a16="http://schemas.microsoft.com/office/drawing/2014/main" id="{A8B7D00D-CBA8-534E-9E69-C74E64A94E0D}"/>
              </a:ext>
            </a:extLst>
          </p:cNvPr>
          <p:cNvSpPr/>
          <p:nvPr/>
        </p:nvSpPr>
        <p:spPr bwMode="auto">
          <a:xfrm>
            <a:off x="-152400" y="5863122"/>
            <a:ext cx="9296400" cy="107734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a:ln>
                <a:noFill/>
              </a:ln>
              <a:solidFill>
                <a:schemeClr val="tx1"/>
              </a:solidFill>
              <a:effectLst/>
              <a:latin typeface="Arial" charset="0"/>
            </a:endParaRPr>
          </a:p>
        </p:txBody>
      </p:sp>
      <p:sp>
        <p:nvSpPr>
          <p:cNvPr id="116738" name="Text Box 6"/>
          <p:cNvSpPr txBox="1">
            <a:spLocks noChangeArrowheads="1"/>
          </p:cNvSpPr>
          <p:nvPr/>
        </p:nvSpPr>
        <p:spPr bwMode="auto">
          <a:xfrm>
            <a:off x="76200" y="6477000"/>
            <a:ext cx="70104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i="1">
                <a:solidFill>
                  <a:schemeClr val="tx1"/>
                </a:solidFill>
                <a:latin typeface="Arial" charset="0"/>
              </a:defRPr>
            </a:lvl1pPr>
            <a:lvl2pPr marL="742950" indent="-285750">
              <a:defRPr b="1" i="1">
                <a:solidFill>
                  <a:schemeClr val="tx1"/>
                </a:solidFill>
                <a:latin typeface="Arial" charset="0"/>
              </a:defRPr>
            </a:lvl2pPr>
            <a:lvl3pPr marL="1143000" indent="-228600">
              <a:defRPr b="1" i="1">
                <a:solidFill>
                  <a:schemeClr val="tx1"/>
                </a:solidFill>
                <a:latin typeface="Arial" charset="0"/>
              </a:defRPr>
            </a:lvl3pPr>
            <a:lvl4pPr marL="1600200" indent="-228600">
              <a:defRPr b="1" i="1">
                <a:solidFill>
                  <a:schemeClr val="tx1"/>
                </a:solidFill>
                <a:latin typeface="Arial" charset="0"/>
              </a:defRPr>
            </a:lvl4pPr>
            <a:lvl5pPr marL="2057400" indent="-228600">
              <a:defRPr b="1" i="1">
                <a:solidFill>
                  <a:schemeClr val="tx1"/>
                </a:solidFill>
                <a:latin typeface="Arial" charset="0"/>
              </a:defRPr>
            </a:lvl5pPr>
            <a:lvl6pPr marL="2514600" indent="-228600" fontAlgn="base">
              <a:spcBef>
                <a:spcPct val="0"/>
              </a:spcBef>
              <a:spcAft>
                <a:spcPct val="0"/>
              </a:spcAft>
              <a:defRPr b="1" i="1">
                <a:solidFill>
                  <a:schemeClr val="tx1"/>
                </a:solidFill>
                <a:latin typeface="Arial" charset="0"/>
              </a:defRPr>
            </a:lvl6pPr>
            <a:lvl7pPr marL="2971800" indent="-228600" fontAlgn="base">
              <a:spcBef>
                <a:spcPct val="0"/>
              </a:spcBef>
              <a:spcAft>
                <a:spcPct val="0"/>
              </a:spcAft>
              <a:defRPr b="1" i="1">
                <a:solidFill>
                  <a:schemeClr val="tx1"/>
                </a:solidFill>
                <a:latin typeface="Arial" charset="0"/>
              </a:defRPr>
            </a:lvl7pPr>
            <a:lvl8pPr marL="3429000" indent="-228600" fontAlgn="base">
              <a:spcBef>
                <a:spcPct val="0"/>
              </a:spcBef>
              <a:spcAft>
                <a:spcPct val="0"/>
              </a:spcAft>
              <a:defRPr b="1" i="1">
                <a:solidFill>
                  <a:schemeClr val="tx1"/>
                </a:solidFill>
                <a:latin typeface="Arial" charset="0"/>
              </a:defRPr>
            </a:lvl8pPr>
            <a:lvl9pPr marL="3886200" indent="-228600" fontAlgn="base">
              <a:spcBef>
                <a:spcPct val="0"/>
              </a:spcBef>
              <a:spcAft>
                <a:spcPct val="0"/>
              </a:spcAft>
              <a:defRPr b="1" i="1">
                <a:solidFill>
                  <a:schemeClr val="tx1"/>
                </a:solidFill>
                <a:latin typeface="Arial" charset="0"/>
              </a:defRPr>
            </a:lvl9pPr>
          </a:lstStyle>
          <a:p>
            <a:r>
              <a:rPr lang="en-US" sz="1000" b="0" i="0" dirty="0">
                <a:solidFill>
                  <a:srgbClr val="4D4D4D"/>
                </a:solidFill>
              </a:rPr>
              <a:t>© 2020 Ascendium Education Group, Inc. All Rights Reserved. (8/20)</a:t>
            </a:r>
          </a:p>
        </p:txBody>
      </p:sp>
      <p:pic>
        <p:nvPicPr>
          <p:cNvPr id="9" name="Picture 8">
            <a:extLst>
              <a:ext uri="{FF2B5EF4-FFF2-40B4-BE49-F238E27FC236}">
                <a16:creationId xmlns:a16="http://schemas.microsoft.com/office/drawing/2014/main" id="{0156B2F1-B030-0F46-BA65-C9A5FBD4E6E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781800" y="6169242"/>
            <a:ext cx="2027073" cy="412904"/>
          </a:xfrm>
          <a:prstGeom prst="rect">
            <a:avLst/>
          </a:prstGeom>
        </p:spPr>
      </p:pic>
    </p:spTree>
    <p:extLst>
      <p:ext uri="{BB962C8B-B14F-4D97-AF65-F5344CB8AC3E}">
        <p14:creationId xmlns:p14="http://schemas.microsoft.com/office/powerpoint/2010/main" val="3873362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64"/>
            <a:ext cx="9330066" cy="6862864"/>
          </a:xfrm>
          <a:prstGeom prst="rect">
            <a:avLst/>
          </a:prstGeom>
        </p:spPr>
      </p:pic>
      <p:sp>
        <p:nvSpPr>
          <p:cNvPr id="9" name="Title 8"/>
          <p:cNvSpPr>
            <a:spLocks noGrp="1"/>
          </p:cNvSpPr>
          <p:nvPr>
            <p:ph type="title"/>
          </p:nvPr>
        </p:nvSpPr>
        <p:spPr>
          <a:xfrm>
            <a:off x="152400" y="304800"/>
            <a:ext cx="8872866" cy="1143000"/>
          </a:xfrm>
        </p:spPr>
        <p:txBody>
          <a:bodyPr/>
          <a:lstStyle/>
          <a:p>
            <a:pPr algn="l" rtl="0" fontAlgn="base"/>
            <a:r>
              <a:rPr lang="en-US" sz="5500" b="1" i="0" kern="1200" dirty="0">
                <a:solidFill>
                  <a:srgbClr val="FFFFFF"/>
                </a:solidFill>
                <a:effectLst/>
                <a:latin typeface="Arial Black" panose="020B0A04020102020204" pitchFamily="34" charset="0"/>
                <a:ea typeface="+mn-ea"/>
                <a:cs typeface="+mn-cs"/>
              </a:rPr>
              <a:t>Federal Student Loans</a:t>
            </a:r>
            <a:endParaRPr lang="en-US" dirty="0">
              <a:effectLst/>
            </a:endParaRPr>
          </a:p>
        </p:txBody>
      </p:sp>
      <p:graphicFrame>
        <p:nvGraphicFramePr>
          <p:cNvPr id="8" name="Content Placeholder 3"/>
          <p:cNvGraphicFramePr>
            <a:graphicFrameLocks noGrp="1"/>
          </p:cNvGraphicFramePr>
          <p:nvPr>
            <p:ph idx="1"/>
            <p:extLst>
              <p:ext uri="{D42A27DB-BD31-4B8C-83A1-F6EECF244321}">
                <p14:modId xmlns:p14="http://schemas.microsoft.com/office/powerpoint/2010/main" val="2465102431"/>
              </p:ext>
            </p:extLst>
          </p:nvPr>
        </p:nvGraphicFramePr>
        <p:xfrm>
          <a:off x="685800" y="2438400"/>
          <a:ext cx="8001000" cy="284677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1049865">
                  <a:extLst>
                    <a:ext uri="{9D8B030D-6E8A-4147-A177-3AD203B41FA5}">
                      <a16:colId xmlns:a16="http://schemas.microsoft.com/office/drawing/2014/main" val="20004"/>
                    </a:ext>
                  </a:extLst>
                </a:gridCol>
                <a:gridCol w="1845735">
                  <a:extLst>
                    <a:ext uri="{9D8B030D-6E8A-4147-A177-3AD203B41FA5}">
                      <a16:colId xmlns:a16="http://schemas.microsoft.com/office/drawing/2014/main" val="20005"/>
                    </a:ext>
                  </a:extLst>
                </a:gridCol>
              </a:tblGrid>
              <a:tr h="1107508">
                <a:tc>
                  <a:txBody>
                    <a:bodyPr/>
                    <a:lstStyle/>
                    <a:p>
                      <a:pPr algn="ctr"/>
                      <a:r>
                        <a:rPr lang="en-US" sz="1700" b="1" i="0" cap="all" baseline="0" dirty="0">
                          <a:solidFill>
                            <a:schemeClr val="tx1"/>
                          </a:solidFill>
                          <a:latin typeface="Arial Narrow Bold"/>
                          <a:cs typeface="Arial Narrow Bold"/>
                        </a:rPr>
                        <a:t>Direct </a:t>
                      </a:r>
                    </a:p>
                    <a:p>
                      <a:pPr algn="ctr"/>
                      <a:r>
                        <a:rPr lang="en-US" sz="1700" b="1" i="0" cap="all" baseline="0" dirty="0">
                          <a:solidFill>
                            <a:schemeClr val="tx1"/>
                          </a:solidFill>
                          <a:latin typeface="Arial Narrow Bold"/>
                          <a:cs typeface="Arial Narrow Bold"/>
                        </a:rPr>
                        <a:t>Loans</a:t>
                      </a:r>
                      <a:endParaRPr lang="en-US" sz="1700" b="1" i="0" cap="all" dirty="0">
                        <a:solidFill>
                          <a:schemeClr val="tx1"/>
                        </a:solidFill>
                        <a:latin typeface="Arial Narrow Bold"/>
                        <a:cs typeface="Arial Narrow Bold"/>
                      </a:endParaRPr>
                    </a:p>
                  </a:txBody>
                  <a:tcPr marT="45689" marB="45689" anchor="ctr">
                    <a:solidFill>
                      <a:srgbClr val="F7941E"/>
                    </a:solidFill>
                  </a:tcPr>
                </a:tc>
                <a:tc>
                  <a:txBody>
                    <a:bodyPr/>
                    <a:lstStyle/>
                    <a:p>
                      <a:pPr algn="ctr"/>
                      <a:r>
                        <a:rPr lang="en-US" sz="1700" b="1" i="0" cap="all" dirty="0">
                          <a:solidFill>
                            <a:schemeClr val="tx1"/>
                          </a:solidFill>
                          <a:latin typeface="Arial Narrow Bold"/>
                          <a:cs typeface="Arial Narrow Bold"/>
                        </a:rPr>
                        <a:t>Maximum</a:t>
                      </a:r>
                      <a:r>
                        <a:rPr lang="en-US" sz="1700" b="1" i="0" cap="all" baseline="0" dirty="0">
                          <a:solidFill>
                            <a:schemeClr val="tx1"/>
                          </a:solidFill>
                          <a:latin typeface="Arial Narrow Bold"/>
                          <a:cs typeface="Arial Narrow Bold"/>
                        </a:rPr>
                        <a:t> </a:t>
                      </a:r>
                      <a:r>
                        <a:rPr lang="en-US" sz="1700" b="1" i="0" cap="all" dirty="0">
                          <a:solidFill>
                            <a:schemeClr val="tx1"/>
                          </a:solidFill>
                          <a:latin typeface="Arial Narrow Bold"/>
                          <a:cs typeface="Arial Narrow Bold"/>
                        </a:rPr>
                        <a:t>amount FRESHMAN YEAR</a:t>
                      </a:r>
                    </a:p>
                  </a:txBody>
                  <a:tcPr marT="45689" marB="45689" anchor="ctr">
                    <a:solidFill>
                      <a:srgbClr val="F7941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b="1" i="0" cap="all" dirty="0">
                          <a:solidFill>
                            <a:schemeClr val="tx1"/>
                          </a:solidFill>
                          <a:latin typeface="Arial Narrow Bold"/>
                          <a:cs typeface="Arial Narrow Bold"/>
                        </a:rPr>
                        <a:t>Interest FREE WHILE IN COLLEGE?</a:t>
                      </a:r>
                    </a:p>
                  </a:txBody>
                  <a:tcPr marT="45689" marB="45689" anchor="ctr">
                    <a:solidFill>
                      <a:srgbClr val="F7941E"/>
                    </a:solidFill>
                  </a:tcPr>
                </a:tc>
                <a:tc>
                  <a:txBody>
                    <a:bodyPr/>
                    <a:lstStyle/>
                    <a:p>
                      <a:pPr algn="ctr"/>
                      <a:r>
                        <a:rPr lang="en-US" sz="1700" b="1" i="0" cap="all" dirty="0">
                          <a:solidFill>
                            <a:schemeClr val="tx1"/>
                          </a:solidFill>
                          <a:latin typeface="Arial Narrow Bold"/>
                          <a:cs typeface="Arial Narrow Bold"/>
                        </a:rPr>
                        <a:t>Interest rate</a:t>
                      </a:r>
                    </a:p>
                    <a:p>
                      <a:pPr algn="ctr"/>
                      <a:r>
                        <a:rPr lang="en-US" sz="1200" b="1" i="0" cap="all" dirty="0">
                          <a:solidFill>
                            <a:schemeClr val="tx1"/>
                          </a:solidFill>
                          <a:latin typeface="Arial Narrow Bold"/>
                          <a:cs typeface="Arial Narrow Bold"/>
                        </a:rPr>
                        <a:t>7/1/20-6/30/21</a:t>
                      </a:r>
                    </a:p>
                  </a:txBody>
                  <a:tcPr marT="45689" marB="45689" anchor="ctr">
                    <a:solidFill>
                      <a:srgbClr val="F7941E"/>
                    </a:solidFill>
                  </a:tcPr>
                </a:tc>
                <a:tc>
                  <a:txBody>
                    <a:bodyPr/>
                    <a:lstStyle/>
                    <a:p>
                      <a:pPr algn="ctr"/>
                      <a:r>
                        <a:rPr lang="en-US" sz="1700" b="1" i="0" cap="all" dirty="0">
                          <a:solidFill>
                            <a:schemeClr val="tx1"/>
                          </a:solidFill>
                          <a:latin typeface="Arial Narrow Bold"/>
                          <a:cs typeface="Arial Narrow Bold"/>
                        </a:rPr>
                        <a:t>Fees</a:t>
                      </a:r>
                    </a:p>
                    <a:p>
                      <a:pPr algn="ctr"/>
                      <a:r>
                        <a:rPr lang="en-US" sz="1100" b="1" i="0" cap="all" dirty="0">
                          <a:solidFill>
                            <a:schemeClr val="tx1"/>
                          </a:solidFill>
                          <a:latin typeface="Arial Narrow Bold"/>
                          <a:cs typeface="Arial Narrow Bold"/>
                        </a:rPr>
                        <a:t>10/1/20-10/1/21</a:t>
                      </a:r>
                    </a:p>
                  </a:txBody>
                  <a:tcPr marT="45689" marB="45689" anchor="ctr">
                    <a:solidFill>
                      <a:srgbClr val="F7941E"/>
                    </a:solidFill>
                  </a:tcPr>
                </a:tc>
                <a:tc>
                  <a:txBody>
                    <a:bodyPr/>
                    <a:lstStyle/>
                    <a:p>
                      <a:pPr algn="ctr"/>
                      <a:r>
                        <a:rPr lang="en-US" sz="1700" b="1" i="0" cap="all" dirty="0">
                          <a:solidFill>
                            <a:schemeClr val="tx1"/>
                          </a:solidFill>
                          <a:latin typeface="Arial Narrow Bold"/>
                          <a:cs typeface="Arial Narrow Bold"/>
                        </a:rPr>
                        <a:t>Repayment</a:t>
                      </a:r>
                    </a:p>
                  </a:txBody>
                  <a:tcPr marT="45689" marB="45689" anchor="ctr">
                    <a:solidFill>
                      <a:srgbClr val="F7941E"/>
                    </a:solidFill>
                  </a:tcPr>
                </a:tc>
                <a:extLst>
                  <a:ext uri="{0D108BD9-81ED-4DB2-BD59-A6C34878D82A}">
                    <a16:rowId xmlns:a16="http://schemas.microsoft.com/office/drawing/2014/main" val="10000"/>
                  </a:ext>
                </a:extLst>
              </a:tr>
              <a:tr h="8595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0" dirty="0">
                          <a:latin typeface="Arial Narrow Bold"/>
                          <a:cs typeface="Arial Narrow Bold"/>
                        </a:rPr>
                        <a:t>Subsidized</a:t>
                      </a:r>
                      <a:endParaRPr lang="en-US" sz="1600" b="0" i="0" dirty="0">
                        <a:latin typeface="Arial Narrow"/>
                        <a:cs typeface="Arial Narrow"/>
                      </a:endParaRPr>
                    </a:p>
                  </a:txBody>
                  <a:tcPr marT="45689" marB="45689" anchor="ctr">
                    <a:solidFill>
                      <a:srgbClr val="A3EDFF"/>
                    </a:solidFill>
                  </a:tcPr>
                </a:tc>
                <a:tc>
                  <a:txBody>
                    <a:bodyPr/>
                    <a:lstStyle/>
                    <a:p>
                      <a:pPr algn="ctr"/>
                      <a:r>
                        <a:rPr lang="en-US" sz="1800" b="0" i="0" dirty="0">
                          <a:latin typeface="Arial Narrow"/>
                          <a:cs typeface="Arial Narrow"/>
                        </a:rPr>
                        <a:t>$3,500</a:t>
                      </a:r>
                      <a:endParaRPr lang="en-US" sz="1600" b="0" i="0" dirty="0">
                        <a:latin typeface="Arial Narrow"/>
                        <a:cs typeface="Arial Narrow"/>
                      </a:endParaRPr>
                    </a:p>
                  </a:txBody>
                  <a:tcPr marT="45689" marB="45689" anchor="ctr">
                    <a:solidFill>
                      <a:srgbClr val="A3EDFF"/>
                    </a:solidFill>
                  </a:tcPr>
                </a:tc>
                <a:tc>
                  <a:txBody>
                    <a:bodyPr/>
                    <a:lstStyle/>
                    <a:p>
                      <a:pPr algn="ctr"/>
                      <a:r>
                        <a:rPr lang="en-US" sz="1800" b="0" i="0" dirty="0">
                          <a:latin typeface="Arial Narrow"/>
                          <a:cs typeface="Arial Narrow"/>
                        </a:rPr>
                        <a:t>Yes</a:t>
                      </a:r>
                    </a:p>
                  </a:txBody>
                  <a:tcPr marT="45689" marB="45689" anchor="ctr">
                    <a:solidFill>
                      <a:srgbClr val="A3EDFF"/>
                    </a:solidFill>
                  </a:tcPr>
                </a:tc>
                <a:tc>
                  <a:txBody>
                    <a:bodyPr/>
                    <a:lstStyle/>
                    <a:p>
                      <a:pPr algn="ctr"/>
                      <a:r>
                        <a:rPr lang="en-US" sz="1800" b="0" i="0" dirty="0">
                          <a:latin typeface="Arial Narrow"/>
                          <a:cs typeface="Arial Narrow"/>
                        </a:rPr>
                        <a:t>2.75%</a:t>
                      </a:r>
                    </a:p>
                  </a:txBody>
                  <a:tcPr marT="45689" marB="45689" anchor="ctr">
                    <a:solidFill>
                      <a:srgbClr val="A3EDFF"/>
                    </a:solidFill>
                  </a:tcPr>
                </a:tc>
                <a:tc>
                  <a:txBody>
                    <a:bodyPr/>
                    <a:lstStyle/>
                    <a:p>
                      <a:pPr algn="ctr"/>
                      <a:r>
                        <a:rPr lang="en-US" sz="1800" b="0" i="0" dirty="0">
                          <a:latin typeface="Arial Narrow"/>
                          <a:cs typeface="Arial Narrow"/>
                        </a:rPr>
                        <a:t>1.057%</a:t>
                      </a:r>
                    </a:p>
                  </a:txBody>
                  <a:tcPr marT="45689" marB="45689" anchor="ctr">
                    <a:solidFill>
                      <a:srgbClr val="A3EDFF"/>
                    </a:solidFill>
                  </a:tcPr>
                </a:tc>
                <a:tc rowSpan="2">
                  <a:txBody>
                    <a:bodyPr/>
                    <a:lstStyle/>
                    <a:p>
                      <a:pPr algn="ctr"/>
                      <a:r>
                        <a:rPr lang="en-US" sz="1800" b="0" i="0" dirty="0">
                          <a:latin typeface="Arial Narrow"/>
                          <a:cs typeface="Arial Narrow"/>
                        </a:rPr>
                        <a:t>Six</a:t>
                      </a:r>
                      <a:r>
                        <a:rPr lang="en-US" sz="1800" b="0" i="0" baseline="0" dirty="0">
                          <a:latin typeface="Arial Narrow"/>
                          <a:cs typeface="Arial Narrow"/>
                        </a:rPr>
                        <a:t> months after graduation OR if e</a:t>
                      </a:r>
                      <a:r>
                        <a:rPr lang="en-US" sz="1800" b="0" i="0" dirty="0">
                          <a:latin typeface="Arial Narrow"/>
                          <a:cs typeface="Arial Narrow"/>
                        </a:rPr>
                        <a:t>nrollment</a:t>
                      </a:r>
                      <a:r>
                        <a:rPr lang="en-US" sz="1800" b="0" i="0" baseline="0" dirty="0">
                          <a:latin typeface="Arial Narrow"/>
                          <a:cs typeface="Arial Narrow"/>
                        </a:rPr>
                        <a:t> drops below ½ time</a:t>
                      </a:r>
                      <a:endParaRPr lang="en-US" sz="1800" b="0" i="0" dirty="0">
                        <a:latin typeface="Arial Narrow"/>
                        <a:cs typeface="Arial Narrow"/>
                      </a:endParaRPr>
                    </a:p>
                  </a:txBody>
                  <a:tcPr marT="45689" marB="45689" anchor="ctr">
                    <a:solidFill>
                      <a:srgbClr val="A3EDFF"/>
                    </a:solidFill>
                  </a:tcPr>
                </a:tc>
                <a:extLst>
                  <a:ext uri="{0D108BD9-81ED-4DB2-BD59-A6C34878D82A}">
                    <a16:rowId xmlns:a16="http://schemas.microsoft.com/office/drawing/2014/main" val="10001"/>
                  </a:ext>
                </a:extLst>
              </a:tr>
              <a:tr h="859536">
                <a:tc>
                  <a:txBody>
                    <a:bodyPr/>
                    <a:lstStyle/>
                    <a:p>
                      <a:r>
                        <a:rPr lang="en-US" sz="1800" b="1" i="0" dirty="0">
                          <a:latin typeface="Arial Narrow Bold"/>
                          <a:cs typeface="Arial Narrow Bold"/>
                        </a:rPr>
                        <a:t>Unsubsidized</a:t>
                      </a:r>
                      <a:r>
                        <a:rPr lang="en-US" sz="1800" b="0" i="0" dirty="0">
                          <a:latin typeface="Arial Narrow"/>
                          <a:cs typeface="Arial Narrow"/>
                        </a:rPr>
                        <a:t>*</a:t>
                      </a:r>
                      <a:endParaRPr lang="en-US" sz="1800" b="1" i="0" dirty="0">
                        <a:latin typeface="Arial Narrow Bold"/>
                        <a:cs typeface="Arial Narrow Bold"/>
                      </a:endParaRPr>
                    </a:p>
                  </a:txBody>
                  <a:tcPr marT="45689" marB="45689" anchor="ctr">
                    <a:solidFill>
                      <a:srgbClr val="A3EDFF"/>
                    </a:solidFill>
                  </a:tcPr>
                </a:tc>
                <a:tc>
                  <a:txBody>
                    <a:bodyPr/>
                    <a:lstStyle/>
                    <a:p>
                      <a:pPr algn="ctr"/>
                      <a:r>
                        <a:rPr lang="en-US" sz="1800" b="0" i="0" dirty="0">
                          <a:latin typeface="Arial Narrow"/>
                          <a:cs typeface="Arial Narrow"/>
                        </a:rPr>
                        <a:t>$2,000</a:t>
                      </a:r>
                      <a:endParaRPr lang="en-US" sz="1600" b="0" i="0" dirty="0">
                        <a:latin typeface="Arial Narrow"/>
                        <a:cs typeface="Arial Narrow"/>
                      </a:endParaRPr>
                    </a:p>
                  </a:txBody>
                  <a:tcPr marT="45689" marB="45689" anchor="ctr">
                    <a:solidFill>
                      <a:srgbClr val="A3EDFF"/>
                    </a:solidFill>
                  </a:tcPr>
                </a:tc>
                <a:tc>
                  <a:txBody>
                    <a:bodyPr/>
                    <a:lstStyle/>
                    <a:p>
                      <a:pPr algn="ctr"/>
                      <a:r>
                        <a:rPr lang="en-US" sz="1800" b="0" i="0" dirty="0">
                          <a:latin typeface="Arial Narrow"/>
                          <a:cs typeface="Arial Narrow"/>
                        </a:rPr>
                        <a:t>No</a:t>
                      </a:r>
                    </a:p>
                  </a:txBody>
                  <a:tcPr marT="45689" marB="45689" anchor="ctr">
                    <a:solidFill>
                      <a:srgbClr val="A3EDFF"/>
                    </a:solidFill>
                  </a:tcPr>
                </a:tc>
                <a:tc>
                  <a:txBody>
                    <a:bodyPr/>
                    <a:lstStyle/>
                    <a:p>
                      <a:pPr algn="ctr"/>
                      <a:r>
                        <a:rPr lang="en-US" sz="1800" b="0" i="0" dirty="0">
                          <a:latin typeface="Arial Narrow"/>
                          <a:cs typeface="Arial Narrow"/>
                        </a:rPr>
                        <a:t>2.75%</a:t>
                      </a:r>
                    </a:p>
                  </a:txBody>
                  <a:tcPr marT="45689" marB="45689" anchor="ctr">
                    <a:solidFill>
                      <a:srgbClr val="A3EDFF"/>
                    </a:solidFill>
                  </a:tcPr>
                </a:tc>
                <a:tc>
                  <a:txBody>
                    <a:bodyPr/>
                    <a:lstStyle/>
                    <a:p>
                      <a:pPr algn="ctr"/>
                      <a:r>
                        <a:rPr lang="en-US" sz="1800" b="0" i="0" dirty="0">
                          <a:latin typeface="Arial Narrow"/>
                          <a:cs typeface="Arial Narrow"/>
                        </a:rPr>
                        <a:t>1.057%</a:t>
                      </a:r>
                    </a:p>
                  </a:txBody>
                  <a:tcPr marT="45689" marB="45689" anchor="ctr">
                    <a:solidFill>
                      <a:srgbClr val="A3EDFF"/>
                    </a:solidFill>
                  </a:tcPr>
                </a:tc>
                <a:tc vMerge="1">
                  <a:txBody>
                    <a:bodyPr/>
                    <a:lstStyle/>
                    <a:p>
                      <a:pPr algn="ctr"/>
                      <a:endParaRPr lang="en-US" sz="1800" b="0" i="0" dirty="0">
                        <a:latin typeface="Arial Narrow"/>
                        <a:cs typeface="Arial Narrow"/>
                      </a:endParaRPr>
                    </a:p>
                  </a:txBody>
                  <a:tcPr marT="45689" marB="45689" anchor="ctr">
                    <a:solidFill>
                      <a:srgbClr val="A3EDFF"/>
                    </a:solidFill>
                  </a:tcPr>
                </a:tc>
                <a:extLst>
                  <a:ext uri="{0D108BD9-81ED-4DB2-BD59-A6C34878D82A}">
                    <a16:rowId xmlns:a16="http://schemas.microsoft.com/office/drawing/2014/main" val="10002"/>
                  </a:ext>
                </a:extLst>
              </a:tr>
            </a:tbl>
          </a:graphicData>
        </a:graphic>
      </p:graphicFrame>
      <p:grpSp>
        <p:nvGrpSpPr>
          <p:cNvPr id="5" name="Group 4"/>
          <p:cNvGrpSpPr/>
          <p:nvPr/>
        </p:nvGrpSpPr>
        <p:grpSpPr>
          <a:xfrm>
            <a:off x="685800" y="5562600"/>
            <a:ext cx="8001000" cy="762000"/>
            <a:chOff x="762000" y="5562600"/>
            <a:chExt cx="8001000" cy="762000"/>
          </a:xfrm>
        </p:grpSpPr>
        <p:sp>
          <p:nvSpPr>
            <p:cNvPr id="3" name="Rectangle 2"/>
            <p:cNvSpPr/>
            <p:nvPr/>
          </p:nvSpPr>
          <p:spPr bwMode="auto">
            <a:xfrm>
              <a:off x="762000" y="5562600"/>
              <a:ext cx="8001000" cy="762000"/>
            </a:xfrm>
            <a:prstGeom prst="rect">
              <a:avLst/>
            </a:prstGeom>
            <a:solidFill>
              <a:srgbClr val="A3ED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000000"/>
                </a:solidFill>
              </a:endParaRPr>
            </a:p>
          </p:txBody>
        </p:sp>
        <p:sp>
          <p:nvSpPr>
            <p:cNvPr id="11" name="TextBox 10"/>
            <p:cNvSpPr txBox="1"/>
            <p:nvPr/>
          </p:nvSpPr>
          <p:spPr>
            <a:xfrm>
              <a:off x="838200" y="5620435"/>
              <a:ext cx="7924800" cy="646331"/>
            </a:xfrm>
            <a:prstGeom prst="rect">
              <a:avLst/>
            </a:prstGeom>
            <a:noFill/>
          </p:spPr>
          <p:txBody>
            <a:bodyPr wrap="square" rtlCol="0">
              <a:spAutoFit/>
            </a:bodyPr>
            <a:lstStyle/>
            <a:p>
              <a:pPr marL="58738" indent="-58738"/>
              <a:r>
                <a:rPr lang="en-US" i="0" dirty="0">
                  <a:latin typeface="Arial Narrow" panose="020B0606020202030204" pitchFamily="34" charset="0"/>
                </a:rPr>
                <a:t>*If student doesn’t qualify for a Subsidized loan, colleges may offer </a:t>
              </a:r>
              <a:br>
                <a:rPr lang="en-US" i="0" dirty="0">
                  <a:latin typeface="Arial Narrow" panose="020B0606020202030204" pitchFamily="34" charset="0"/>
                </a:rPr>
              </a:br>
              <a:r>
                <a:rPr lang="en-US" i="0" dirty="0">
                  <a:latin typeface="Arial Narrow" panose="020B0606020202030204" pitchFamily="34" charset="0"/>
                </a:rPr>
                <a:t>up to an additional $3,500 in Unsubsidized ($5,500 in total).</a:t>
              </a:r>
            </a:p>
          </p:txBody>
        </p:sp>
      </p:grpSp>
    </p:spTree>
    <p:extLst>
      <p:ext uri="{BB962C8B-B14F-4D97-AF65-F5344CB8AC3E}">
        <p14:creationId xmlns:p14="http://schemas.microsoft.com/office/powerpoint/2010/main" val="426223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500"/>
                                        <p:tgtEl>
                                          <p:spTgt spid="8"/>
                                        </p:tgtEl>
                                      </p:cBhvr>
                                    </p:animEffect>
                                  </p:childTnLst>
                                </p:cTn>
                              </p:par>
                              <p:par>
                                <p:cTn id="8" presetID="18" presetClass="entr" presetSubtype="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Righ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64"/>
            <a:ext cx="9330066" cy="6862864"/>
          </a:xfrm>
          <a:prstGeom prst="rect">
            <a:avLst/>
          </a:prstGeom>
        </p:spPr>
      </p:pic>
      <p:sp>
        <p:nvSpPr>
          <p:cNvPr id="4" name="Title 3"/>
          <p:cNvSpPr>
            <a:spLocks noGrp="1"/>
          </p:cNvSpPr>
          <p:nvPr>
            <p:ph type="title"/>
          </p:nvPr>
        </p:nvSpPr>
        <p:spPr>
          <a:xfrm>
            <a:off x="152400" y="304800"/>
            <a:ext cx="8229600" cy="1143000"/>
          </a:xfrm>
        </p:spPr>
        <p:txBody>
          <a:bodyPr/>
          <a:lstStyle/>
          <a:p>
            <a:pPr algn="l" rtl="0" fontAlgn="base"/>
            <a:r>
              <a:rPr lang="en-US" sz="5500" b="1" i="0" kern="1200" dirty="0">
                <a:solidFill>
                  <a:srgbClr val="FFFFFF"/>
                </a:solidFill>
                <a:effectLst/>
                <a:latin typeface="Arial Black" panose="020B0A04020102020204" pitchFamily="34" charset="0"/>
                <a:ea typeface="+mn-ea"/>
                <a:cs typeface="+mn-cs"/>
              </a:rPr>
              <a:t>Federal Parent Loan</a:t>
            </a:r>
            <a:endParaRPr lang="en-US" dirty="0">
              <a:effectLst/>
            </a:endParaRPr>
          </a:p>
        </p:txBody>
      </p:sp>
      <p:graphicFrame>
        <p:nvGraphicFramePr>
          <p:cNvPr id="9" name="Content Placeholder 3"/>
          <p:cNvGraphicFramePr>
            <a:graphicFrameLocks/>
          </p:cNvGraphicFramePr>
          <p:nvPr>
            <p:extLst>
              <p:ext uri="{D42A27DB-BD31-4B8C-83A1-F6EECF244321}">
                <p14:modId xmlns:p14="http://schemas.microsoft.com/office/powerpoint/2010/main" val="2960887318"/>
              </p:ext>
            </p:extLst>
          </p:nvPr>
        </p:nvGraphicFramePr>
        <p:xfrm>
          <a:off x="381000" y="2438400"/>
          <a:ext cx="8531353" cy="3429000"/>
        </p:xfrm>
        <a:graphic>
          <a:graphicData uri="http://schemas.openxmlformats.org/drawingml/2006/table">
            <a:tbl>
              <a:tblPr firstRow="1" bandRow="1">
                <a:tableStyleId>{5C22544A-7EE6-4342-B048-85BDC9FD1C3A}</a:tableStyleId>
              </a:tblPr>
              <a:tblGrid>
                <a:gridCol w="11430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gridCol w="1066800">
                  <a:extLst>
                    <a:ext uri="{9D8B030D-6E8A-4147-A177-3AD203B41FA5}">
                      <a16:colId xmlns:a16="http://schemas.microsoft.com/office/drawing/2014/main" val="20004"/>
                    </a:ext>
                  </a:extLst>
                </a:gridCol>
                <a:gridCol w="1066800">
                  <a:extLst>
                    <a:ext uri="{9D8B030D-6E8A-4147-A177-3AD203B41FA5}">
                      <a16:colId xmlns:a16="http://schemas.microsoft.com/office/drawing/2014/main" val="20005"/>
                    </a:ext>
                  </a:extLst>
                </a:gridCol>
                <a:gridCol w="1520953">
                  <a:extLst>
                    <a:ext uri="{9D8B030D-6E8A-4147-A177-3AD203B41FA5}">
                      <a16:colId xmlns:a16="http://schemas.microsoft.com/office/drawing/2014/main" val="20006"/>
                    </a:ext>
                  </a:extLst>
                </a:gridCol>
              </a:tblGrid>
              <a:tr h="1447800">
                <a:tc>
                  <a:txBody>
                    <a:bodyPr/>
                    <a:lstStyle/>
                    <a:p>
                      <a:pPr algn="ctr"/>
                      <a:r>
                        <a:rPr lang="en-US" sz="1700" b="1" i="0" cap="all" baseline="0" dirty="0">
                          <a:solidFill>
                            <a:schemeClr val="tx1"/>
                          </a:solidFill>
                          <a:latin typeface="Arial Narrow" panose="020B0606020202030204" pitchFamily="34" charset="0"/>
                          <a:cs typeface="Arial Narrow Bold"/>
                        </a:rPr>
                        <a:t>Direct PLUS LOAN</a:t>
                      </a:r>
                      <a:endParaRPr lang="en-US" sz="1700" b="1" i="0" cap="all" dirty="0">
                        <a:solidFill>
                          <a:schemeClr val="tx1"/>
                        </a:solidFill>
                        <a:latin typeface="Arial Narrow" panose="020B0606020202030204" pitchFamily="34" charset="0"/>
                        <a:cs typeface="Arial Narrow Bold"/>
                      </a:endParaRPr>
                    </a:p>
                  </a:txBody>
                  <a:tcPr marT="45689" marB="45689" anchor="ctr">
                    <a:solidFill>
                      <a:srgbClr val="F7941E"/>
                    </a:solidFill>
                  </a:tcPr>
                </a:tc>
                <a:tc>
                  <a:txBody>
                    <a:bodyPr/>
                    <a:lstStyle/>
                    <a:p>
                      <a:pPr algn="ctr"/>
                      <a:r>
                        <a:rPr lang="en-US" sz="1700" b="1" i="0" cap="all" dirty="0">
                          <a:solidFill>
                            <a:schemeClr val="tx1"/>
                          </a:solidFill>
                          <a:latin typeface="Arial Narrow" panose="020B0606020202030204" pitchFamily="34" charset="0"/>
                          <a:cs typeface="Arial Narrow Bold"/>
                        </a:rPr>
                        <a:t>Maximum</a:t>
                      </a:r>
                      <a:r>
                        <a:rPr lang="en-US" sz="1700" b="1" i="0" cap="all" baseline="0" dirty="0">
                          <a:solidFill>
                            <a:schemeClr val="tx1"/>
                          </a:solidFill>
                          <a:latin typeface="Arial Narrow" panose="020B0606020202030204" pitchFamily="34" charset="0"/>
                          <a:cs typeface="Arial Narrow Bold"/>
                        </a:rPr>
                        <a:t> </a:t>
                      </a:r>
                      <a:r>
                        <a:rPr lang="en-US" sz="1700" b="1" i="0" cap="all" dirty="0">
                          <a:solidFill>
                            <a:schemeClr val="tx1"/>
                          </a:solidFill>
                          <a:latin typeface="Arial Narrow" panose="020B0606020202030204" pitchFamily="34" charset="0"/>
                          <a:cs typeface="Arial Narrow Bold"/>
                        </a:rPr>
                        <a:t>amount each YEAR</a:t>
                      </a:r>
                    </a:p>
                  </a:txBody>
                  <a:tcPr marT="45689" marB="45689" anchor="ctr">
                    <a:solidFill>
                      <a:srgbClr val="F7941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b="1" i="0" cap="all" dirty="0">
                          <a:solidFill>
                            <a:schemeClr val="tx1"/>
                          </a:solidFill>
                          <a:latin typeface="Arial Narrow" panose="020B0606020202030204" pitchFamily="34" charset="0"/>
                          <a:cs typeface="Arial Narrow Bold"/>
                        </a:rPr>
                        <a:t>Interest FREE </a:t>
                      </a:r>
                      <a:br>
                        <a:rPr lang="en-US" sz="1700" b="1" i="0" cap="all" dirty="0">
                          <a:solidFill>
                            <a:schemeClr val="tx1"/>
                          </a:solidFill>
                          <a:latin typeface="Arial Narrow" panose="020B0606020202030204" pitchFamily="34" charset="0"/>
                          <a:cs typeface="Arial Narrow Bold"/>
                        </a:rPr>
                      </a:br>
                      <a:r>
                        <a:rPr lang="en-US" sz="1700" b="1" i="0" cap="all" dirty="0">
                          <a:solidFill>
                            <a:schemeClr val="tx1"/>
                          </a:solidFill>
                          <a:latin typeface="Arial Narrow" panose="020B0606020202030204" pitchFamily="34" charset="0"/>
                          <a:cs typeface="Arial Narrow Bold"/>
                        </a:rPr>
                        <a:t>WHILE IN COLLEGE?</a:t>
                      </a:r>
                    </a:p>
                  </a:txBody>
                  <a:tcPr marT="45689" marB="45689" anchor="ctr">
                    <a:solidFill>
                      <a:srgbClr val="F7941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b="1" i="0" cap="all" dirty="0">
                          <a:solidFill>
                            <a:schemeClr val="tx1"/>
                          </a:solidFill>
                          <a:latin typeface="Arial Narrow" panose="020B0606020202030204" pitchFamily="34" charset="0"/>
                          <a:cs typeface="Arial Narrow Bold"/>
                        </a:rPr>
                        <a:t>Credit check required?</a:t>
                      </a:r>
                    </a:p>
                  </a:txBody>
                  <a:tcPr marT="45689" marB="45689" anchor="ctr">
                    <a:solidFill>
                      <a:srgbClr val="F7941E"/>
                    </a:solidFill>
                  </a:tcPr>
                </a:tc>
                <a:tc>
                  <a:txBody>
                    <a:bodyPr/>
                    <a:lstStyle/>
                    <a:p>
                      <a:pPr algn="ctr"/>
                      <a:r>
                        <a:rPr lang="en-US" sz="1700" b="1" i="0" cap="all" dirty="0">
                          <a:solidFill>
                            <a:schemeClr val="tx1"/>
                          </a:solidFill>
                          <a:latin typeface="Arial Narrow" panose="020B0606020202030204" pitchFamily="34" charset="0"/>
                          <a:cs typeface="Arial Narrow Bold"/>
                        </a:rPr>
                        <a:t>Interest rate</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b="1" i="0" cap="all" dirty="0">
                          <a:solidFill>
                            <a:schemeClr val="tx1"/>
                          </a:solidFill>
                          <a:latin typeface="Arial Narrow Bold"/>
                          <a:cs typeface="Arial Narrow Bold"/>
                        </a:rPr>
                        <a:t>7/1/20-6/30/21</a:t>
                      </a:r>
                    </a:p>
                    <a:p>
                      <a:pPr algn="ctr"/>
                      <a:endParaRPr lang="en-US" sz="1700" b="1" i="0" cap="all" dirty="0">
                        <a:solidFill>
                          <a:schemeClr val="tx1"/>
                        </a:solidFill>
                        <a:latin typeface="Arial Narrow" panose="020B0606020202030204" pitchFamily="34" charset="0"/>
                        <a:cs typeface="Arial Narrow Bold"/>
                      </a:endParaRPr>
                    </a:p>
                  </a:txBody>
                  <a:tcPr marT="45689" marB="45689" anchor="ctr">
                    <a:solidFill>
                      <a:srgbClr val="F7941E"/>
                    </a:solidFill>
                  </a:tcPr>
                </a:tc>
                <a:tc>
                  <a:txBody>
                    <a:bodyPr/>
                    <a:lstStyle/>
                    <a:p>
                      <a:pPr algn="ctr"/>
                      <a:r>
                        <a:rPr lang="en-US" sz="1700" b="1" i="0" cap="all" dirty="0">
                          <a:solidFill>
                            <a:schemeClr val="tx1"/>
                          </a:solidFill>
                          <a:latin typeface="Arial Narrow" panose="020B0606020202030204" pitchFamily="34" charset="0"/>
                          <a:cs typeface="Arial Narrow Bold"/>
                        </a:rPr>
                        <a:t>Fees</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b="1" i="0" cap="all" dirty="0">
                          <a:solidFill>
                            <a:schemeClr val="tx1"/>
                          </a:solidFill>
                          <a:latin typeface="Arial Narrow Bold"/>
                          <a:cs typeface="Arial Narrow Bold"/>
                        </a:rPr>
                        <a:t>10/1/20-10/1/21</a:t>
                      </a:r>
                    </a:p>
                    <a:p>
                      <a:pPr algn="ctr"/>
                      <a:endParaRPr lang="en-US" sz="1700" b="1" i="0" cap="all" dirty="0">
                        <a:solidFill>
                          <a:schemeClr val="tx1"/>
                        </a:solidFill>
                        <a:latin typeface="Arial Narrow" panose="020B0606020202030204" pitchFamily="34" charset="0"/>
                        <a:cs typeface="Arial Narrow Bold"/>
                      </a:endParaRPr>
                    </a:p>
                  </a:txBody>
                  <a:tcPr marT="45689" marB="45689" anchor="ctr">
                    <a:solidFill>
                      <a:srgbClr val="F7941E"/>
                    </a:solidFill>
                  </a:tcPr>
                </a:tc>
                <a:tc>
                  <a:txBody>
                    <a:bodyPr/>
                    <a:lstStyle/>
                    <a:p>
                      <a:pPr algn="ctr"/>
                      <a:r>
                        <a:rPr lang="en-US" sz="1700" b="1" i="0" cap="all" dirty="0">
                          <a:solidFill>
                            <a:schemeClr val="tx1"/>
                          </a:solidFill>
                          <a:latin typeface="Arial Narrow" panose="020B0606020202030204" pitchFamily="34" charset="0"/>
                          <a:cs typeface="Arial Narrow Bold"/>
                        </a:rPr>
                        <a:t>Repayment</a:t>
                      </a:r>
                    </a:p>
                  </a:txBody>
                  <a:tcPr marT="45689" marB="45689" anchor="ctr">
                    <a:solidFill>
                      <a:srgbClr val="F7941E"/>
                    </a:solidFill>
                  </a:tcPr>
                </a:tc>
                <a:extLst>
                  <a:ext uri="{0D108BD9-81ED-4DB2-BD59-A6C34878D82A}">
                    <a16:rowId xmlns:a16="http://schemas.microsoft.com/office/drawing/2014/main" val="10000"/>
                  </a:ext>
                </a:extLst>
              </a:tr>
              <a:tr h="1981200">
                <a:tc>
                  <a:txBody>
                    <a:bodyPr/>
                    <a:lstStyle/>
                    <a:p>
                      <a:pPr algn="ctr"/>
                      <a:r>
                        <a:rPr lang="en-US" sz="1800" b="1" i="0" dirty="0">
                          <a:latin typeface="Arial Narrow" panose="020B0606020202030204" pitchFamily="34" charset="0"/>
                          <a:cs typeface="Arial Narrow Bold"/>
                        </a:rPr>
                        <a:t>Parent</a:t>
                      </a:r>
                      <a:r>
                        <a:rPr lang="en-US" sz="1800" b="1" i="0" baseline="0" dirty="0">
                          <a:latin typeface="Arial Narrow" panose="020B0606020202030204" pitchFamily="34" charset="0"/>
                          <a:cs typeface="Arial Narrow Bold"/>
                        </a:rPr>
                        <a:t> PLUS</a:t>
                      </a:r>
                      <a:endParaRPr lang="en-US" sz="1800" b="1" i="0" dirty="0">
                        <a:latin typeface="Arial Narrow" panose="020B0606020202030204" pitchFamily="34" charset="0"/>
                        <a:cs typeface="Arial Narrow Bold"/>
                      </a:endParaRPr>
                    </a:p>
                  </a:txBody>
                  <a:tcPr marT="45689" marB="45689" anchor="ctr">
                    <a:solidFill>
                      <a:srgbClr val="A3EDFF"/>
                    </a:solidFill>
                  </a:tcPr>
                </a:tc>
                <a:tc>
                  <a:txBody>
                    <a:bodyPr/>
                    <a:lstStyle/>
                    <a:p>
                      <a:pPr algn="ctr"/>
                      <a:r>
                        <a:rPr lang="en-US" sz="1800" b="0" i="0" dirty="0">
                          <a:latin typeface="Arial Narrow" panose="020B0606020202030204" pitchFamily="34" charset="0"/>
                          <a:cs typeface="Arial Narrow"/>
                        </a:rPr>
                        <a:t>Up</a:t>
                      </a:r>
                      <a:r>
                        <a:rPr lang="en-US" sz="1800" b="0" i="0" baseline="0" dirty="0">
                          <a:latin typeface="Arial Narrow" panose="020B0606020202030204" pitchFamily="34" charset="0"/>
                          <a:cs typeface="Arial Narrow"/>
                        </a:rPr>
                        <a:t> to </a:t>
                      </a:r>
                      <a:br>
                        <a:rPr lang="en-US" sz="1800" b="0" i="0" baseline="0" dirty="0">
                          <a:latin typeface="Arial Narrow" panose="020B0606020202030204" pitchFamily="34" charset="0"/>
                          <a:cs typeface="Arial Narrow"/>
                        </a:rPr>
                      </a:br>
                      <a:r>
                        <a:rPr lang="en-US" sz="1800" b="0" i="0" baseline="0" dirty="0">
                          <a:latin typeface="Arial Narrow" panose="020B0606020202030204" pitchFamily="34" charset="0"/>
                          <a:cs typeface="Arial Narrow"/>
                        </a:rPr>
                        <a:t>cost of attendance minus all other aid</a:t>
                      </a:r>
                      <a:endParaRPr lang="en-US" sz="1600" b="0" i="0" dirty="0">
                        <a:latin typeface="Arial Narrow" panose="020B0606020202030204" pitchFamily="34" charset="0"/>
                        <a:cs typeface="Arial Narrow"/>
                      </a:endParaRPr>
                    </a:p>
                  </a:txBody>
                  <a:tcPr marT="45689" marB="45689" anchor="ctr">
                    <a:solidFill>
                      <a:srgbClr val="A3EDFF"/>
                    </a:solidFill>
                  </a:tcPr>
                </a:tc>
                <a:tc>
                  <a:txBody>
                    <a:bodyPr/>
                    <a:lstStyle/>
                    <a:p>
                      <a:pPr algn="ctr"/>
                      <a:r>
                        <a:rPr lang="en-US" sz="1800" b="0" i="0" dirty="0">
                          <a:latin typeface="Arial Narrow" panose="020B0606020202030204" pitchFamily="34" charset="0"/>
                          <a:cs typeface="Arial Narrow"/>
                        </a:rPr>
                        <a:t>No</a:t>
                      </a:r>
                    </a:p>
                  </a:txBody>
                  <a:tcPr marT="45689" marB="45689" anchor="ctr">
                    <a:solidFill>
                      <a:srgbClr val="A3EDFF"/>
                    </a:solidFill>
                  </a:tcPr>
                </a:tc>
                <a:tc>
                  <a:txBody>
                    <a:bodyPr/>
                    <a:lstStyle/>
                    <a:p>
                      <a:pPr algn="ctr"/>
                      <a:r>
                        <a:rPr lang="en-US" sz="1800" b="0" i="0" dirty="0">
                          <a:latin typeface="Arial Narrow" panose="020B0606020202030204" pitchFamily="34" charset="0"/>
                          <a:cs typeface="Arial Narrow"/>
                        </a:rPr>
                        <a:t>Yes</a:t>
                      </a:r>
                    </a:p>
                  </a:txBody>
                  <a:tcPr marT="45689" marB="45689" anchor="ctr">
                    <a:solidFill>
                      <a:srgbClr val="A3EDFF"/>
                    </a:solidFill>
                  </a:tcPr>
                </a:tc>
                <a:tc>
                  <a:txBody>
                    <a:bodyPr/>
                    <a:lstStyle/>
                    <a:p>
                      <a:pPr algn="ctr"/>
                      <a:r>
                        <a:rPr lang="en-US" sz="1800" b="0" i="0" dirty="0">
                          <a:latin typeface="Arial Narrow" panose="020B0606020202030204" pitchFamily="34" charset="0"/>
                          <a:cs typeface="Arial Narrow"/>
                        </a:rPr>
                        <a:t>5.30%</a:t>
                      </a:r>
                    </a:p>
                  </a:txBody>
                  <a:tcPr marT="45689" marB="45689" anchor="ctr">
                    <a:solidFill>
                      <a:srgbClr val="A3EDFF"/>
                    </a:solidFill>
                  </a:tcPr>
                </a:tc>
                <a:tc>
                  <a:txBody>
                    <a:bodyPr/>
                    <a:lstStyle/>
                    <a:p>
                      <a:pPr algn="ctr"/>
                      <a:r>
                        <a:rPr lang="en-US" sz="1800" b="0" i="0" dirty="0">
                          <a:latin typeface="Arial Narrow" panose="020B0606020202030204" pitchFamily="34" charset="0"/>
                          <a:cs typeface="Arial Narrow"/>
                        </a:rPr>
                        <a:t>4.228%</a:t>
                      </a:r>
                    </a:p>
                  </a:txBody>
                  <a:tcPr marT="45689" marB="45689" anchor="ctr">
                    <a:solidFill>
                      <a:srgbClr val="A3EDFF"/>
                    </a:solidFill>
                  </a:tcPr>
                </a:tc>
                <a:tc>
                  <a:txBody>
                    <a:bodyPr/>
                    <a:lstStyle/>
                    <a:p>
                      <a:pPr algn="ctr"/>
                      <a:r>
                        <a:rPr lang="en-US" sz="1800" b="0" i="0" dirty="0">
                          <a:latin typeface="Arial Narrow" panose="020B0606020202030204" pitchFamily="34" charset="0"/>
                          <a:cs typeface="Arial Narrow"/>
                        </a:rPr>
                        <a:t>Can pay as you go OR once student drops below ½ time, leaves</a:t>
                      </a:r>
                      <a:r>
                        <a:rPr lang="en-US" sz="1800" b="0" i="0" baseline="0" dirty="0">
                          <a:latin typeface="Arial Narrow" panose="020B0606020202030204" pitchFamily="34" charset="0"/>
                          <a:cs typeface="Arial Narrow"/>
                        </a:rPr>
                        <a:t> school or graduates</a:t>
                      </a:r>
                      <a:endParaRPr lang="en-US" sz="1800" b="0" i="0" dirty="0">
                        <a:latin typeface="Arial Narrow" panose="020B0606020202030204" pitchFamily="34" charset="0"/>
                        <a:cs typeface="Arial Narrow"/>
                      </a:endParaRPr>
                    </a:p>
                  </a:txBody>
                  <a:tcPr marT="45689" marB="45689" anchor="ctr">
                    <a:solidFill>
                      <a:srgbClr val="A3EDFF"/>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22096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Righ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64"/>
            <a:ext cx="9330066" cy="6862863"/>
          </a:xfrm>
          <a:prstGeom prst="rect">
            <a:avLst/>
          </a:prstGeom>
        </p:spPr>
      </p:pic>
      <p:sp>
        <p:nvSpPr>
          <p:cNvPr id="4" name="Title 3"/>
          <p:cNvSpPr>
            <a:spLocks noGrp="1"/>
          </p:cNvSpPr>
          <p:nvPr>
            <p:ph type="title" idx="4294967295"/>
          </p:nvPr>
        </p:nvSpPr>
        <p:spPr>
          <a:xfrm>
            <a:off x="152400" y="274638"/>
            <a:ext cx="9372600" cy="1143000"/>
          </a:xfrm>
        </p:spPr>
        <p:txBody>
          <a:bodyPr/>
          <a:lstStyle/>
          <a:p>
            <a:pPr algn="l" rtl="0" fontAlgn="base"/>
            <a:r>
              <a:rPr lang="en-US" sz="4500" b="1" i="0" kern="1200" dirty="0">
                <a:solidFill>
                  <a:srgbClr val="FFFFFF"/>
                </a:solidFill>
                <a:effectLst/>
                <a:latin typeface="Arial Black" panose="020B0A04020102020204" pitchFamily="34" charset="0"/>
                <a:ea typeface="+mn-ea"/>
                <a:cs typeface="+mn-cs"/>
              </a:rPr>
              <a:t>State Grants &amp; scholarships</a:t>
            </a:r>
            <a:endParaRPr lang="en-US" sz="4500" dirty="0">
              <a:effectLst/>
            </a:endParaRPr>
          </a:p>
        </p:txBody>
      </p:sp>
      <p:sp>
        <p:nvSpPr>
          <p:cNvPr id="2" name="TextBox 1"/>
          <p:cNvSpPr txBox="1"/>
          <p:nvPr/>
        </p:nvSpPr>
        <p:spPr>
          <a:xfrm>
            <a:off x="301752" y="2130552"/>
            <a:ext cx="7315200" cy="3129062"/>
          </a:xfrm>
          <a:prstGeom prst="rect">
            <a:avLst/>
          </a:prstGeom>
          <a:noFill/>
        </p:spPr>
        <p:txBody>
          <a:bodyPr wrap="square" rtlCol="0">
            <a:spAutoFit/>
          </a:bodyPr>
          <a:lstStyle/>
          <a:p>
            <a:pPr marL="228600" indent="-228600">
              <a:spcBef>
                <a:spcPts val="768"/>
              </a:spcBef>
              <a:buFont typeface="Arial" panose="020B0604020202020204" pitchFamily="34" charset="0"/>
              <a:buChar char="•"/>
            </a:pPr>
            <a:r>
              <a:rPr lang="en-US" sz="3200" i="0" dirty="0">
                <a:latin typeface="Arial Narrow" panose="020B0606020202030204" pitchFamily="34" charset="0"/>
              </a:rPr>
              <a:t>FAFSA may be required</a:t>
            </a:r>
          </a:p>
          <a:p>
            <a:pPr marL="746125" lvl="1" indent="-288925">
              <a:buFont typeface="Arial Narrow" panose="020B0606020202030204" pitchFamily="34" charset="0"/>
              <a:buChar char="−"/>
            </a:pPr>
            <a:r>
              <a:rPr lang="en-US" sz="2800" b="0" i="0" dirty="0">
                <a:latin typeface="Arial Narrow" panose="020B0606020202030204" pitchFamily="34" charset="0"/>
              </a:rPr>
              <a:t>Must meet college’s priority date</a:t>
            </a:r>
            <a:br>
              <a:rPr lang="en-US" sz="2800" b="0" i="0" dirty="0">
                <a:latin typeface="Arial Narrow" panose="020B0606020202030204" pitchFamily="34" charset="0"/>
              </a:rPr>
            </a:br>
            <a:r>
              <a:rPr lang="en-US" sz="2800" b="0" i="0" dirty="0">
                <a:latin typeface="Arial Narrow" panose="020B0606020202030204" pitchFamily="34" charset="0"/>
              </a:rPr>
              <a:t>located on financial aid website</a:t>
            </a:r>
          </a:p>
          <a:p>
            <a:pPr marL="228600" indent="-228600">
              <a:spcBef>
                <a:spcPts val="768"/>
              </a:spcBef>
              <a:buFont typeface="Arial" panose="020B0604020202020204" pitchFamily="34" charset="0"/>
              <a:buChar char="•"/>
            </a:pPr>
            <a:r>
              <a:rPr lang="en-US" sz="3200" i="0" dirty="0">
                <a:latin typeface="Arial Narrow" panose="020B0606020202030204" pitchFamily="34" charset="0"/>
              </a:rPr>
              <a:t>Grants may be based </a:t>
            </a:r>
            <a:br>
              <a:rPr lang="en-US" sz="3200" i="0" dirty="0">
                <a:latin typeface="Arial Narrow" panose="020B0606020202030204" pitchFamily="34" charset="0"/>
              </a:rPr>
            </a:br>
            <a:r>
              <a:rPr lang="en-US" sz="3200" i="0" dirty="0">
                <a:latin typeface="Arial Narrow" panose="020B0606020202030204" pitchFamily="34" charset="0"/>
              </a:rPr>
              <a:t>on financial need</a:t>
            </a:r>
          </a:p>
          <a:p>
            <a:pPr marL="228600" indent="-228600">
              <a:spcBef>
                <a:spcPts val="768"/>
              </a:spcBef>
              <a:buFont typeface="Arial" panose="020B0604020202020204" pitchFamily="34" charset="0"/>
              <a:buChar char="•"/>
            </a:pPr>
            <a:r>
              <a:rPr lang="en-US" sz="3200" i="0" dirty="0">
                <a:latin typeface="Arial Narrow" panose="020B0606020202030204" pitchFamily="34" charset="0"/>
              </a:rPr>
              <a:t>Funding will run out</a:t>
            </a:r>
          </a:p>
        </p:txBody>
      </p:sp>
      <p:pic>
        <p:nvPicPr>
          <p:cNvPr id="17715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2525" y="1562100"/>
            <a:ext cx="3444875" cy="636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2257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829" t="20037" r="9291"/>
          <a:stretch/>
        </p:blipFill>
        <p:spPr bwMode="auto">
          <a:xfrm>
            <a:off x="1" y="-22860"/>
            <a:ext cx="9144000" cy="6880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
          <p:cNvSpPr/>
          <p:nvPr/>
        </p:nvSpPr>
        <p:spPr bwMode="auto">
          <a:xfrm>
            <a:off x="-334293" y="1066800"/>
            <a:ext cx="8170205" cy="3578789"/>
          </a:xfrm>
          <a:custGeom>
            <a:avLst/>
            <a:gdLst>
              <a:gd name="connsiteX0" fmla="*/ 0 w 4724399"/>
              <a:gd name="connsiteY0" fmla="*/ 0 h 1729581"/>
              <a:gd name="connsiteX1" fmla="*/ 4724399 w 4724399"/>
              <a:gd name="connsiteY1" fmla="*/ 0 h 1729581"/>
              <a:gd name="connsiteX2" fmla="*/ 4724399 w 4724399"/>
              <a:gd name="connsiteY2" fmla="*/ 1729581 h 1729581"/>
              <a:gd name="connsiteX3" fmla="*/ 0 w 4724399"/>
              <a:gd name="connsiteY3" fmla="*/ 1729581 h 1729581"/>
              <a:gd name="connsiteX4" fmla="*/ 0 w 4724399"/>
              <a:gd name="connsiteY4" fmla="*/ 0 h 1729581"/>
              <a:gd name="connsiteX0" fmla="*/ 0 w 4821675"/>
              <a:gd name="connsiteY0" fmla="*/ 0 h 2001955"/>
              <a:gd name="connsiteX1" fmla="*/ 4724399 w 4821675"/>
              <a:gd name="connsiteY1" fmla="*/ 0 h 2001955"/>
              <a:gd name="connsiteX2" fmla="*/ 4821675 w 4821675"/>
              <a:gd name="connsiteY2" fmla="*/ 2001955 h 2001955"/>
              <a:gd name="connsiteX3" fmla="*/ 0 w 4821675"/>
              <a:gd name="connsiteY3" fmla="*/ 1729581 h 2001955"/>
              <a:gd name="connsiteX4" fmla="*/ 0 w 4821675"/>
              <a:gd name="connsiteY4" fmla="*/ 0 h 2001955"/>
              <a:gd name="connsiteX0" fmla="*/ 0 w 4821675"/>
              <a:gd name="connsiteY0" fmla="*/ 0 h 2001955"/>
              <a:gd name="connsiteX1" fmla="*/ 4549301 w 4821675"/>
              <a:gd name="connsiteY1" fmla="*/ 97276 h 2001955"/>
              <a:gd name="connsiteX2" fmla="*/ 4821675 w 4821675"/>
              <a:gd name="connsiteY2" fmla="*/ 2001955 h 2001955"/>
              <a:gd name="connsiteX3" fmla="*/ 0 w 4821675"/>
              <a:gd name="connsiteY3" fmla="*/ 1729581 h 2001955"/>
              <a:gd name="connsiteX4" fmla="*/ 0 w 4821675"/>
              <a:gd name="connsiteY4" fmla="*/ 0 h 2001955"/>
              <a:gd name="connsiteX0" fmla="*/ 0 w 4549301"/>
              <a:gd name="connsiteY0" fmla="*/ 0 h 1982499"/>
              <a:gd name="connsiteX1" fmla="*/ 4549301 w 4549301"/>
              <a:gd name="connsiteY1" fmla="*/ 97276 h 1982499"/>
              <a:gd name="connsiteX2" fmla="*/ 4529845 w 4549301"/>
              <a:gd name="connsiteY2" fmla="*/ 1982499 h 1982499"/>
              <a:gd name="connsiteX3" fmla="*/ 0 w 4549301"/>
              <a:gd name="connsiteY3" fmla="*/ 1729581 h 1982499"/>
              <a:gd name="connsiteX4" fmla="*/ 0 w 4549301"/>
              <a:gd name="connsiteY4" fmla="*/ 0 h 1982499"/>
              <a:gd name="connsiteX0" fmla="*/ 38911 w 4588212"/>
              <a:gd name="connsiteY0" fmla="*/ 0 h 2157598"/>
              <a:gd name="connsiteX1" fmla="*/ 4588212 w 4588212"/>
              <a:gd name="connsiteY1" fmla="*/ 97276 h 2157598"/>
              <a:gd name="connsiteX2" fmla="*/ 4568756 w 4588212"/>
              <a:gd name="connsiteY2" fmla="*/ 1982499 h 2157598"/>
              <a:gd name="connsiteX3" fmla="*/ 0 w 4588212"/>
              <a:gd name="connsiteY3" fmla="*/ 2157598 h 2157598"/>
              <a:gd name="connsiteX4" fmla="*/ 38911 w 4588212"/>
              <a:gd name="connsiteY4" fmla="*/ 0 h 2157598"/>
              <a:gd name="connsiteX0" fmla="*/ 77822 w 4627123"/>
              <a:gd name="connsiteY0" fmla="*/ 0 h 1982499"/>
              <a:gd name="connsiteX1" fmla="*/ 4627123 w 4627123"/>
              <a:gd name="connsiteY1" fmla="*/ 97276 h 1982499"/>
              <a:gd name="connsiteX2" fmla="*/ 4607667 w 4627123"/>
              <a:gd name="connsiteY2" fmla="*/ 1982499 h 1982499"/>
              <a:gd name="connsiteX3" fmla="*/ 0 w 4627123"/>
              <a:gd name="connsiteY3" fmla="*/ 1846313 h 1982499"/>
              <a:gd name="connsiteX4" fmla="*/ 77822 w 4627123"/>
              <a:gd name="connsiteY4" fmla="*/ 0 h 1982499"/>
              <a:gd name="connsiteX0" fmla="*/ 19456 w 4568757"/>
              <a:gd name="connsiteY0" fmla="*/ 0 h 1982499"/>
              <a:gd name="connsiteX1" fmla="*/ 4568757 w 4568757"/>
              <a:gd name="connsiteY1" fmla="*/ 97276 h 1982499"/>
              <a:gd name="connsiteX2" fmla="*/ 4549301 w 4568757"/>
              <a:gd name="connsiteY2" fmla="*/ 1982499 h 1982499"/>
              <a:gd name="connsiteX3" fmla="*/ 0 w 4568757"/>
              <a:gd name="connsiteY3" fmla="*/ 1904679 h 1982499"/>
              <a:gd name="connsiteX4" fmla="*/ 19456 w 4568757"/>
              <a:gd name="connsiteY4" fmla="*/ 0 h 1982499"/>
              <a:gd name="connsiteX0" fmla="*/ 19456 w 4549301"/>
              <a:gd name="connsiteY0" fmla="*/ 0 h 1982499"/>
              <a:gd name="connsiteX1" fmla="*/ 4276927 w 4549301"/>
              <a:gd name="connsiteY1" fmla="*/ 38910 h 1982499"/>
              <a:gd name="connsiteX2" fmla="*/ 4549301 w 4549301"/>
              <a:gd name="connsiteY2" fmla="*/ 1982499 h 1982499"/>
              <a:gd name="connsiteX3" fmla="*/ 0 w 4549301"/>
              <a:gd name="connsiteY3" fmla="*/ 1904679 h 1982499"/>
              <a:gd name="connsiteX4" fmla="*/ 19456 w 4549301"/>
              <a:gd name="connsiteY4" fmla="*/ 0 h 1982499"/>
              <a:gd name="connsiteX0" fmla="*/ 19456 w 4348291"/>
              <a:gd name="connsiteY0" fmla="*/ 0 h 1904679"/>
              <a:gd name="connsiteX1" fmla="*/ 4276927 w 4348291"/>
              <a:gd name="connsiteY1" fmla="*/ 38910 h 1904679"/>
              <a:gd name="connsiteX2" fmla="*/ 4348291 w 4348291"/>
              <a:gd name="connsiteY2" fmla="*/ 1818517 h 1904679"/>
              <a:gd name="connsiteX3" fmla="*/ 0 w 4348291"/>
              <a:gd name="connsiteY3" fmla="*/ 1904679 h 1904679"/>
              <a:gd name="connsiteX4" fmla="*/ 19456 w 4348291"/>
              <a:gd name="connsiteY4" fmla="*/ 0 h 1904679"/>
              <a:gd name="connsiteX0" fmla="*/ 19456 w 4348291"/>
              <a:gd name="connsiteY0" fmla="*/ 0 h 1904679"/>
              <a:gd name="connsiteX1" fmla="*/ 4276927 w 4348291"/>
              <a:gd name="connsiteY1" fmla="*/ 38910 h 1904679"/>
              <a:gd name="connsiteX2" fmla="*/ 4348291 w 4348291"/>
              <a:gd name="connsiteY2" fmla="*/ 1818517 h 1904679"/>
              <a:gd name="connsiteX3" fmla="*/ 8644 w 4348291"/>
              <a:gd name="connsiteY3" fmla="*/ 1812617 h 1904679"/>
              <a:gd name="connsiteX4" fmla="*/ 0 w 4348291"/>
              <a:gd name="connsiteY4" fmla="*/ 1904679 h 1904679"/>
              <a:gd name="connsiteX5" fmla="*/ 19456 w 4348291"/>
              <a:gd name="connsiteY5" fmla="*/ 0 h 1904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48291" h="1904679">
                <a:moveTo>
                  <a:pt x="19456" y="0"/>
                </a:moveTo>
                <a:lnTo>
                  <a:pt x="4276927" y="38910"/>
                </a:lnTo>
                <a:lnTo>
                  <a:pt x="4348291" y="1818517"/>
                </a:lnTo>
                <a:cubicBezTo>
                  <a:pt x="2905268" y="1846525"/>
                  <a:pt x="1451667" y="1784609"/>
                  <a:pt x="8644" y="1812617"/>
                </a:cubicBezTo>
                <a:lnTo>
                  <a:pt x="0" y="1904679"/>
                </a:lnTo>
                <a:lnTo>
                  <a:pt x="19456" y="0"/>
                </a:lnTo>
                <a:close/>
              </a:path>
            </a:pathLst>
          </a:cu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000000"/>
              </a:solidFill>
            </a:endParaRPr>
          </a:p>
        </p:txBody>
      </p:sp>
      <p:sp>
        <p:nvSpPr>
          <p:cNvPr id="7" name="Title 6"/>
          <p:cNvSpPr>
            <a:spLocks noGrp="1"/>
          </p:cNvSpPr>
          <p:nvPr>
            <p:ph type="title"/>
          </p:nvPr>
        </p:nvSpPr>
        <p:spPr>
          <a:xfrm>
            <a:off x="152400" y="1600200"/>
            <a:ext cx="8229600" cy="2239962"/>
          </a:xfrm>
        </p:spPr>
        <p:txBody>
          <a:bodyPr/>
          <a:lstStyle/>
          <a:p>
            <a:pPr algn="l" rtl="0" fontAlgn="base"/>
            <a:r>
              <a:rPr lang="en-US" sz="6800" b="1" i="0" kern="1200" dirty="0">
                <a:solidFill>
                  <a:srgbClr val="000000"/>
                </a:solidFill>
                <a:effectLst/>
                <a:latin typeface="Arial Black" panose="020B0A04020102020204" pitchFamily="34" charset="0"/>
                <a:ea typeface="+mn-ea"/>
                <a:cs typeface="+mn-cs"/>
              </a:rPr>
              <a:t>Other Types of Student Aid</a:t>
            </a:r>
            <a:endParaRPr lang="en-US" sz="6800" dirty="0">
              <a:effectLst/>
            </a:endParaRPr>
          </a:p>
        </p:txBody>
      </p:sp>
    </p:spTree>
    <p:extLst>
      <p:ext uri="{BB962C8B-B14F-4D97-AF65-F5344CB8AC3E}">
        <p14:creationId xmlns:p14="http://schemas.microsoft.com/office/powerpoint/2010/main" val="754217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
            <a:ext cx="9144000" cy="6934200"/>
          </a:xfrm>
          <a:prstGeom prst="rect">
            <a:avLst/>
          </a:prstGeom>
        </p:spPr>
      </p:pic>
      <p:sp>
        <p:nvSpPr>
          <p:cNvPr id="7" name="Title 6"/>
          <p:cNvSpPr>
            <a:spLocks noGrp="1"/>
          </p:cNvSpPr>
          <p:nvPr>
            <p:ph type="title"/>
          </p:nvPr>
        </p:nvSpPr>
        <p:spPr>
          <a:xfrm>
            <a:off x="304800" y="349430"/>
            <a:ext cx="8229600" cy="858753"/>
          </a:xfrm>
        </p:spPr>
        <p:txBody>
          <a:bodyPr/>
          <a:lstStyle/>
          <a:p>
            <a:pPr algn="l" rtl="0" fontAlgn="base"/>
            <a:r>
              <a:rPr lang="en-US" sz="6000" b="1" i="0" kern="1200" dirty="0">
                <a:solidFill>
                  <a:srgbClr val="000000"/>
                </a:solidFill>
                <a:effectLst/>
                <a:latin typeface="Arial Black" panose="020B0A04020102020204" pitchFamily="34" charset="0"/>
                <a:ea typeface="+mn-ea"/>
                <a:cs typeface="+mn-cs"/>
              </a:rPr>
              <a:t>Scholarships</a:t>
            </a:r>
            <a:endParaRPr lang="en-US" dirty="0">
              <a:effectLst/>
            </a:endParaRPr>
          </a:p>
        </p:txBody>
      </p:sp>
      <p:sp>
        <p:nvSpPr>
          <p:cNvPr id="4" name="Rectangle 3"/>
          <p:cNvSpPr/>
          <p:nvPr/>
        </p:nvSpPr>
        <p:spPr bwMode="auto">
          <a:xfrm>
            <a:off x="0" y="1651932"/>
            <a:ext cx="9147442" cy="5206068"/>
          </a:xfrm>
          <a:custGeom>
            <a:avLst/>
            <a:gdLst>
              <a:gd name="connsiteX0" fmla="*/ 0 w 9144000"/>
              <a:gd name="connsiteY0" fmla="*/ 0 h 5029200"/>
              <a:gd name="connsiteX1" fmla="*/ 9144000 w 9144000"/>
              <a:gd name="connsiteY1" fmla="*/ 0 h 5029200"/>
              <a:gd name="connsiteX2" fmla="*/ 9144000 w 9144000"/>
              <a:gd name="connsiteY2" fmla="*/ 5029200 h 5029200"/>
              <a:gd name="connsiteX3" fmla="*/ 0 w 9144000"/>
              <a:gd name="connsiteY3" fmla="*/ 5029200 h 5029200"/>
              <a:gd name="connsiteX4" fmla="*/ 0 w 9144000"/>
              <a:gd name="connsiteY4" fmla="*/ 0 h 5029200"/>
              <a:gd name="connsiteX0" fmla="*/ 0 w 9144000"/>
              <a:gd name="connsiteY0" fmla="*/ 159026 h 5188226"/>
              <a:gd name="connsiteX1" fmla="*/ 9134061 w 9144000"/>
              <a:gd name="connsiteY1" fmla="*/ 0 h 5188226"/>
              <a:gd name="connsiteX2" fmla="*/ 9144000 w 9144000"/>
              <a:gd name="connsiteY2" fmla="*/ 5188226 h 5188226"/>
              <a:gd name="connsiteX3" fmla="*/ 0 w 9144000"/>
              <a:gd name="connsiteY3" fmla="*/ 5188226 h 5188226"/>
              <a:gd name="connsiteX4" fmla="*/ 0 w 9144000"/>
              <a:gd name="connsiteY4" fmla="*/ 159026 h 5188226"/>
              <a:gd name="connsiteX0" fmla="*/ 0 w 9147442"/>
              <a:gd name="connsiteY0" fmla="*/ 176868 h 5206068"/>
              <a:gd name="connsiteX1" fmla="*/ 9147442 w 9147442"/>
              <a:gd name="connsiteY1" fmla="*/ 0 h 5206068"/>
              <a:gd name="connsiteX2" fmla="*/ 9144000 w 9147442"/>
              <a:gd name="connsiteY2" fmla="*/ 5206068 h 5206068"/>
              <a:gd name="connsiteX3" fmla="*/ 0 w 9147442"/>
              <a:gd name="connsiteY3" fmla="*/ 5206068 h 5206068"/>
              <a:gd name="connsiteX4" fmla="*/ 0 w 9147442"/>
              <a:gd name="connsiteY4" fmla="*/ 176868 h 5206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7442" h="5206068">
                <a:moveTo>
                  <a:pt x="0" y="176868"/>
                </a:moveTo>
                <a:lnTo>
                  <a:pt x="9147442" y="0"/>
                </a:lnTo>
                <a:cubicBezTo>
                  <a:pt x="9146295" y="1735356"/>
                  <a:pt x="9145147" y="3470712"/>
                  <a:pt x="9144000" y="5206068"/>
                </a:cubicBezTo>
                <a:lnTo>
                  <a:pt x="0" y="5206068"/>
                </a:lnTo>
                <a:lnTo>
                  <a:pt x="0" y="176868"/>
                </a:lnTo>
                <a:close/>
              </a:path>
            </a:pathLst>
          </a:custGeom>
          <a:solidFill>
            <a:srgbClr val="C0DA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dirty="0">
              <a:ln>
                <a:noFill/>
              </a:ln>
              <a:solidFill>
                <a:schemeClr val="tx1"/>
              </a:solidFill>
              <a:effectLst/>
              <a:latin typeface="Arial" charset="0"/>
            </a:endParaRPr>
          </a:p>
        </p:txBody>
      </p:sp>
      <p:sp>
        <p:nvSpPr>
          <p:cNvPr id="3" name="Content Placeholder 2"/>
          <p:cNvSpPr>
            <a:spLocks noGrp="1"/>
          </p:cNvSpPr>
          <p:nvPr>
            <p:ph idx="1"/>
          </p:nvPr>
        </p:nvSpPr>
        <p:spPr>
          <a:xfrm>
            <a:off x="301752" y="2130553"/>
            <a:ext cx="8229600" cy="3660648"/>
          </a:xfrm>
        </p:spPr>
        <p:txBody>
          <a:bodyPr/>
          <a:lstStyle/>
          <a:p>
            <a:pPr marL="0" indent="0">
              <a:buNone/>
            </a:pPr>
            <a:r>
              <a:rPr lang="en-US" b="1" dirty="0">
                <a:latin typeface="Arial Narrow" panose="020B0606020202030204" pitchFamily="34" charset="0"/>
              </a:rPr>
              <a:t>Money gifted to students that can be based on:</a:t>
            </a:r>
          </a:p>
          <a:p>
            <a:pPr marL="457200" indent="-228600">
              <a:buFont typeface="Arial" panose="020B0604020202020204" pitchFamily="34" charset="0"/>
              <a:buChar char="•"/>
            </a:pPr>
            <a:r>
              <a:rPr lang="en-US" sz="2800" dirty="0">
                <a:latin typeface="Arial Narrow" panose="020B0606020202030204" pitchFamily="34" charset="0"/>
              </a:rPr>
              <a:t>Academic merit</a:t>
            </a:r>
          </a:p>
          <a:p>
            <a:pPr marL="457200" indent="-228600">
              <a:buFont typeface="Arial" panose="020B0604020202020204" pitchFamily="34" charset="0"/>
              <a:buChar char="•"/>
            </a:pPr>
            <a:r>
              <a:rPr lang="en-US" sz="2800" dirty="0">
                <a:latin typeface="Arial Narrow" panose="020B0606020202030204" pitchFamily="34" charset="0"/>
              </a:rPr>
              <a:t>Special skills and talents</a:t>
            </a:r>
          </a:p>
          <a:p>
            <a:pPr marL="457200" indent="-228600">
              <a:buFont typeface="Arial" panose="020B0604020202020204" pitchFamily="34" charset="0"/>
              <a:buChar char="•"/>
            </a:pPr>
            <a:r>
              <a:rPr lang="en-US" sz="2800" dirty="0">
                <a:latin typeface="Arial Narrow" panose="020B0606020202030204" pitchFamily="34" charset="0"/>
              </a:rPr>
              <a:t>Membership and/or service to an organization</a:t>
            </a:r>
          </a:p>
          <a:p>
            <a:pPr marL="457200" indent="-228600">
              <a:buFont typeface="Arial" panose="020B0604020202020204" pitchFamily="34" charset="0"/>
              <a:buChar char="•"/>
            </a:pPr>
            <a:r>
              <a:rPr lang="en-US" sz="2800" dirty="0">
                <a:latin typeface="Arial Narrow" panose="020B0606020202030204" pitchFamily="34" charset="0"/>
              </a:rPr>
              <a:t>Financial need</a:t>
            </a:r>
          </a:p>
          <a:p>
            <a:pPr marL="457200" indent="-228600">
              <a:buFont typeface="Arial" panose="020B0604020202020204" pitchFamily="34" charset="0"/>
              <a:buChar char="•"/>
            </a:pPr>
            <a:r>
              <a:rPr lang="en-US" sz="2800" dirty="0">
                <a:latin typeface="Arial Narrow" panose="020B0606020202030204" pitchFamily="34" charset="0"/>
              </a:rPr>
              <a:t>Luck</a:t>
            </a:r>
          </a:p>
          <a:p>
            <a:pPr marL="457200" indent="-228600">
              <a:buFont typeface="Arial" panose="020B0604020202020204" pitchFamily="34" charset="0"/>
              <a:buChar char="•"/>
            </a:pPr>
            <a:r>
              <a:rPr lang="en-US" sz="2800" dirty="0">
                <a:latin typeface="Arial Narrow" panose="020B0606020202030204" pitchFamily="34" charset="0"/>
              </a:rPr>
              <a:t>Other </a:t>
            </a:r>
          </a:p>
        </p:txBody>
      </p:sp>
      <p:sp>
        <p:nvSpPr>
          <p:cNvPr id="6" name="Rectangle 5"/>
          <p:cNvSpPr/>
          <p:nvPr/>
        </p:nvSpPr>
        <p:spPr bwMode="auto">
          <a:xfrm>
            <a:off x="-889518" y="6039892"/>
            <a:ext cx="5461518" cy="457200"/>
          </a:xfrm>
          <a:prstGeom prst="rect">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en-US" i="0" dirty="0">
                <a:solidFill>
                  <a:schemeClr val="bg1"/>
                </a:solidFill>
                <a:latin typeface="Arial Narrow" panose="020B0606020202030204" pitchFamily="34" charset="0"/>
              </a:rPr>
              <a:t>	           FAFSA may be required to apply</a:t>
            </a:r>
          </a:p>
        </p:txBody>
      </p:sp>
    </p:spTree>
    <p:extLst>
      <p:ext uri="{BB962C8B-B14F-4D97-AF65-F5344CB8AC3E}">
        <p14:creationId xmlns:p14="http://schemas.microsoft.com/office/powerpoint/2010/main" val="1217972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500"/>
                                        <p:tgtEl>
                                          <p:spTgt spid="3">
                                            <p:txEl>
                                              <p:pRg st="3" end="3"/>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left)">
                                      <p:cBhvr>
                                        <p:cTn id="19" dur="500"/>
                                        <p:tgtEl>
                                          <p:spTgt spid="3">
                                            <p:txEl>
                                              <p:pRg st="4" end="4"/>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left)">
                                      <p:cBhvr>
                                        <p:cTn id="22" dur="500"/>
                                        <p:tgtEl>
                                          <p:spTgt spid="3">
                                            <p:txEl>
                                              <p:pRg st="5" end="5"/>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wipe(left)">
                                      <p:cBhvr>
                                        <p:cTn id="25" dur="500"/>
                                        <p:tgtEl>
                                          <p:spTgt spid="3">
                                            <p:txEl>
                                              <p:pRg st="6" end="6"/>
                                            </p:txEl>
                                          </p:spTgt>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6" grpId="0" animBg="1"/>
    </p:bldLst>
  </p:timing>
</p:sld>
</file>

<file path=ppt/theme/theme1.xml><?xml version="1.0" encoding="utf-8"?>
<a:theme xmlns:a="http://schemas.openxmlformats.org/drawingml/2006/main" name="Default Design">
  <a:themeElements>
    <a:clrScheme name="FAFSA">
      <a:dk1>
        <a:srgbClr val="000000"/>
      </a:dk1>
      <a:lt1>
        <a:srgbClr val="FFFFFF"/>
      </a:lt1>
      <a:dk2>
        <a:srgbClr val="000000"/>
      </a:dk2>
      <a:lt2>
        <a:srgbClr val="808080"/>
      </a:lt2>
      <a:accent1>
        <a:srgbClr val="FEC325"/>
      </a:accent1>
      <a:accent2>
        <a:srgbClr val="F59F1A"/>
      </a:accent2>
      <a:accent3>
        <a:srgbClr val="C1D72E"/>
      </a:accent3>
      <a:accent4>
        <a:srgbClr val="007CC2"/>
      </a:accent4>
      <a:accent5>
        <a:srgbClr val="FF0000"/>
      </a:accent5>
      <a:accent6>
        <a:srgbClr val="2D2D8A"/>
      </a:accent6>
      <a:hlink>
        <a:srgbClr val="009999"/>
      </a:hlink>
      <a:folHlink>
        <a:srgbClr val="2D2D8A"/>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1"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1"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AB7A8A3E2F790408DE1FF540F78425C" ma:contentTypeVersion="10" ma:contentTypeDescription="Create a new document." ma:contentTypeScope="" ma:versionID="7782a0b5b74f9ec3d4968421b79ffd54">
  <xsd:schema xmlns:xsd="http://www.w3.org/2001/XMLSchema" xmlns:xs="http://www.w3.org/2001/XMLSchema" xmlns:p="http://schemas.microsoft.com/office/2006/metadata/properties" xmlns:ns1="http://schemas.microsoft.com/sharepoint/v3" xmlns:ns3="f17646ac-f382-4059-8805-505bc5e54552" targetNamespace="http://schemas.microsoft.com/office/2006/metadata/properties" ma:root="true" ma:fieldsID="1cc93adf8a61d292980f13f0478cd781" ns1:_="" ns3:_="">
    <xsd:import namespace="http://schemas.microsoft.com/sharepoint/v3"/>
    <xsd:import namespace="f17646ac-f382-4059-8805-505bc5e54552"/>
    <xsd:element name="properties">
      <xsd:complexType>
        <xsd:sequence>
          <xsd:element name="documentManagement">
            <xsd:complexType>
              <xsd:all>
                <xsd:element ref="ns1:_ip_UnifiedCompliancePolicyProperties" minOccurs="0"/>
                <xsd:element ref="ns1:_ip_UnifiedCompliancePolicyUIAction"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17646ac-f382-4059-8805-505bc5e5455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51544C8F-FF3A-433B-9D58-01FF055F9B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17646ac-f382-4059-8805-505bc5e545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419F0B7-8663-4FEB-AACA-19B457B7DA86}">
  <ds:schemaRefs>
    <ds:schemaRef ds:uri="http://schemas.microsoft.com/sharepoint/v3/contenttype/forms"/>
  </ds:schemaRefs>
</ds:datastoreItem>
</file>

<file path=customXml/itemProps3.xml><?xml version="1.0" encoding="utf-8"?>
<ds:datastoreItem xmlns:ds="http://schemas.openxmlformats.org/officeDocument/2006/customXml" ds:itemID="{FE1EDD51-0AA6-4EC0-93B9-30BBC6E85FE2}">
  <ds:schemaRefs>
    <ds:schemaRef ds:uri="http://www.w3.org/XML/1998/namespace"/>
    <ds:schemaRef ds:uri="http://schemas.openxmlformats.org/package/2006/metadata/core-properties"/>
    <ds:schemaRef ds:uri="http://purl.org/dc/terms/"/>
    <ds:schemaRef ds:uri="http://purl.org/dc/elements/1.1/"/>
    <ds:schemaRef ds:uri="http://schemas.microsoft.com/sharepoint/v3"/>
    <ds:schemaRef ds:uri="http://schemas.microsoft.com/office/2006/documentManagement/types"/>
    <ds:schemaRef ds:uri="f17646ac-f382-4059-8805-505bc5e54552"/>
    <ds:schemaRef ds:uri="http://schemas.microsoft.com/office/infopath/2007/PartnerControls"/>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43056</TotalTime>
  <Words>7818</Words>
  <Application>Microsoft Office PowerPoint</Application>
  <PresentationFormat>On-screen Show (4:3)</PresentationFormat>
  <Paragraphs>650</Paragraphs>
  <Slides>45</Slides>
  <Notes>45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Arial</vt:lpstr>
      <vt:lpstr>Arial Black</vt:lpstr>
      <vt:lpstr>Arial Narrow</vt:lpstr>
      <vt:lpstr>Arial Narrow Bold</vt:lpstr>
      <vt:lpstr>Default Design</vt:lpstr>
      <vt:lpstr>Completing the FAFSA</vt:lpstr>
      <vt:lpstr>Completing the FAFSA® is the key!</vt:lpstr>
      <vt:lpstr>Federal Grants</vt:lpstr>
      <vt:lpstr>Federal Work-Study</vt:lpstr>
      <vt:lpstr>Federal Student Loans</vt:lpstr>
      <vt:lpstr>Federal Parent Loan</vt:lpstr>
      <vt:lpstr>State Grants &amp; scholarships</vt:lpstr>
      <vt:lpstr>Other Types of Student Aid</vt:lpstr>
      <vt:lpstr>Scholarships</vt:lpstr>
      <vt:lpstr>Scholarships</vt:lpstr>
      <vt:lpstr>Private Bank Loans</vt:lpstr>
      <vt:lpstr>Completing the FAFSA</vt:lpstr>
      <vt:lpstr>Use your 2019 taxes!</vt:lpstr>
      <vt:lpstr>Create an FSA ID </vt:lpstr>
      <vt:lpstr>Go to: fsaid.ed.gov</vt:lpstr>
      <vt:lpstr>To complete the FAFSA students and parents need:</vt:lpstr>
      <vt:lpstr>When can you complete the FAFSA?</vt:lpstr>
      <vt:lpstr>PowerPoint Presentation</vt:lpstr>
      <vt:lpstr>My Student Aid Phone app</vt:lpstr>
      <vt:lpstr>Select “Start 2021-2022 FAFSA” for 2021 high school graduates</vt:lpstr>
      <vt:lpstr>Section 1: Student Information</vt:lpstr>
      <vt:lpstr>Section 1: Student Information</vt:lpstr>
      <vt:lpstr>Section 1: Student Information</vt:lpstr>
      <vt:lpstr>Section 2: Student Financial Information</vt:lpstr>
      <vt:lpstr>Section 2: Student Financial Information</vt:lpstr>
      <vt:lpstr>Section 2: Student Financial Information</vt:lpstr>
      <vt:lpstr>Section 2: Student Financial Information</vt:lpstr>
      <vt:lpstr>Section 3: Student Status</vt:lpstr>
      <vt:lpstr>Section 4: Parent Information</vt:lpstr>
      <vt:lpstr>Section 4: Parent Information</vt:lpstr>
      <vt:lpstr>Section 4: Parent Information</vt:lpstr>
      <vt:lpstr>Section 4: Parent Information</vt:lpstr>
      <vt:lpstr>Section 5: Student Household Information</vt:lpstr>
      <vt:lpstr>Section 6: List Schools, Sign and Submit</vt:lpstr>
      <vt:lpstr>Section 6: List Schools, Sign and Submit</vt:lpstr>
      <vt:lpstr>Section 6: List Schools, Sign and Submit</vt:lpstr>
      <vt:lpstr>Section 6: List Schools, Sign and Submit</vt:lpstr>
      <vt:lpstr>Section 6: List Schools, Sign and Submit</vt:lpstr>
      <vt:lpstr>Section 7: Confirmation Page</vt:lpstr>
      <vt:lpstr>Section 7: Confirmation Page</vt:lpstr>
      <vt:lpstr>What happens next?</vt:lpstr>
      <vt:lpstr>Check for emails  from Federal Student Aid</vt:lpstr>
      <vt:lpstr>Check College Student Portals</vt:lpstr>
      <vt:lpstr>Help is available</vt:lpstr>
      <vt:lpstr>Thank You  for Attending.</vt:lpstr>
    </vt:vector>
  </TitlesOfParts>
  <Company>Great Lakes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Finding Money for College: Completing the FAFSA</dc:title>
  <dc:creator>Great Lakes Higher Education Guaranty Corporation</dc:creator>
  <cp:lastModifiedBy>Jensen, Jeffrey</cp:lastModifiedBy>
  <cp:revision>1601</cp:revision>
  <cp:lastPrinted>2016-06-20T18:47:09Z</cp:lastPrinted>
  <dcterms:created xsi:type="dcterms:W3CDTF">2009-12-01T20:27:29Z</dcterms:created>
  <dcterms:modified xsi:type="dcterms:W3CDTF">2020-10-09T16:10:12Z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0x0101003AB7A8A3E2F790408DE1FF540F78425C</vt:lpwstr>
  </property>
</Properties>
</file>